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3" r:id="rId3"/>
    <p:sldId id="264" r:id="rId4"/>
    <p:sldId id="265" r:id="rId5"/>
    <p:sldId id="266" r:id="rId6"/>
    <p:sldId id="272" r:id="rId7"/>
    <p:sldId id="258" r:id="rId8"/>
    <p:sldId id="267" r:id="rId9"/>
    <p:sldId id="259" r:id="rId10"/>
    <p:sldId id="260" r:id="rId11"/>
    <p:sldId id="269" r:id="rId12"/>
    <p:sldId id="261" r:id="rId13"/>
    <p:sldId id="262" r:id="rId14"/>
    <p:sldId id="268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08"/>
  </p:normalViewPr>
  <p:slideViewPr>
    <p:cSldViewPr snapToGrid="0" snapToObjects="1">
      <p:cViewPr varScale="1">
        <p:scale>
          <a:sx n="88" d="100"/>
          <a:sy n="88" d="100"/>
        </p:scale>
        <p:origin x="944" y="-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12EF7-19E5-2C40-AD15-3DC4F91460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9B08D3-D97D-EE4E-B24A-0AA5870F1F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A24ED8-814E-FD45-AB66-B7B1C104F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49E9C-7881-F748-A234-57DB998E2B68}" type="datetimeFigureOut">
              <a:rPr lang="en-US" smtClean="0"/>
              <a:t>8/18/18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E0B46A-65C6-3B48-B4C4-799F7135C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FC0A6E-BDFD-8543-9DAB-1085F41F4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8D237-A35D-964D-9635-92521B701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648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AC182-97D5-4840-AB29-2FDBBC2AF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D1BDE3-5557-8B48-840F-40E513CCD3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A1C949-684C-7F47-9F45-81435B096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49E9C-7881-F748-A234-57DB998E2B68}" type="datetimeFigureOut">
              <a:rPr lang="en-US" smtClean="0"/>
              <a:t>8/18/18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ECC37E-603A-BD4D-AD2D-1FE05D04C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D052AB-3AED-664F-A670-5F08096DE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8D237-A35D-964D-9635-92521B701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735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7D058D-B29C-C144-9D26-DD71673C1C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480D49-715F-0D4C-BCF7-CE54B89595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1F89F1-6F29-AB4E-B4A3-3D4F61188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49E9C-7881-F748-A234-57DB998E2B68}" type="datetimeFigureOut">
              <a:rPr lang="en-US" smtClean="0"/>
              <a:t>8/18/18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FE439D-DFE1-7D4D-8294-2478ED164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05903D-877D-994B-A4D5-FDCB77415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8D237-A35D-964D-9635-92521B701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897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3FA6B-636A-FF40-BEBB-3253EB981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91498-450B-9E44-84DB-C18D7E3987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FA592C-9781-2246-97C6-1EE811205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49E9C-7881-F748-A234-57DB998E2B68}" type="datetimeFigureOut">
              <a:rPr lang="en-US" smtClean="0"/>
              <a:t>8/18/18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34BDB4-D07B-1346-BCA7-FA1DDBF02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0EE550-573E-5044-A05E-8B98DD715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8D237-A35D-964D-9635-92521B701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201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C0411-FE9C-4F4E-B295-731BBDF57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C38E7A-042A-F145-AB3E-1A1DE6A343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04D306-5D73-9A4A-BE61-B3BA6E3F3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49E9C-7881-F748-A234-57DB998E2B68}" type="datetimeFigureOut">
              <a:rPr lang="en-US" smtClean="0"/>
              <a:t>8/18/18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2C97EF-43D8-8745-9470-A3889942A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942563-C189-DA4B-8B5E-C3878618F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8D237-A35D-964D-9635-92521B701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841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D8623-6EE7-AC43-BEAC-F2E352B37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4ACA15-6BD0-8449-840E-C7FE0837D8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4B7F24-6DA2-C040-A267-9B408029D6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4C2D80-66D5-914E-9BDD-CA767FA6E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49E9C-7881-F748-A234-57DB998E2B68}" type="datetimeFigureOut">
              <a:rPr lang="en-US" smtClean="0"/>
              <a:t>8/18/18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2BCAA1-6296-3140-BB3C-63A5A73C6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B3ED0F-E628-7948-A06C-88D8827B7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8D237-A35D-964D-9635-92521B701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176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0632D-4795-3249-AC51-38E9F2975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BABD1F-D25A-B24B-AF09-64B0F832C1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C518F2-7699-8944-B7E8-BB70156F07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E7EE57-10AA-D14C-B9D4-15BEFD37DC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80B844-4791-8E4D-A24F-0A520F2838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082DCC-4BFF-2047-9BB0-275FC29D5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49E9C-7881-F748-A234-57DB998E2B68}" type="datetimeFigureOut">
              <a:rPr lang="en-US" smtClean="0"/>
              <a:t>8/18/18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C1E19E-F461-2E44-9DD6-9C404CB1E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327710-FBBB-4645-8E79-B3E02764A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8D237-A35D-964D-9635-92521B701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981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E2E93-C83E-834D-A2B5-AD66FE8E6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7DB210-ABF3-6B45-85CB-D21D1F723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49E9C-7881-F748-A234-57DB998E2B68}" type="datetimeFigureOut">
              <a:rPr lang="en-US" smtClean="0"/>
              <a:t>8/18/18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E7D690-DF15-F04B-8604-9BE53315E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3E8929-C17E-9F43-8DE2-89BC7E111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8D237-A35D-964D-9635-92521B701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472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626A49-90FE-4D42-8F0F-23A93AF5B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49E9C-7881-F748-A234-57DB998E2B68}" type="datetimeFigureOut">
              <a:rPr lang="en-US" smtClean="0"/>
              <a:t>8/18/18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1AE7B5-AF1B-D04B-8838-7049E9303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3837CE-B71D-6743-8B76-BA37A10B8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8D237-A35D-964D-9635-92521B701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16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54F47-319E-6A4F-BBFF-58B658035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B04A71-1A9B-A746-9374-B1CCA71041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66D514-8206-2049-B93C-34ADD224D9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169A64-4844-3048-B239-A949DA68C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49E9C-7881-F748-A234-57DB998E2B68}" type="datetimeFigureOut">
              <a:rPr lang="en-US" smtClean="0"/>
              <a:t>8/18/18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ABA97F-3040-7C41-9F4D-644E2765D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A3A677-61E4-D74B-9E1E-560F7A448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8D237-A35D-964D-9635-92521B701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748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51346-AB42-1F44-AC7A-71209E406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97B9C7-BAF7-7241-8E45-1EEDA4FD11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B4DA2D-63B9-294D-899A-EAC0B5B7DD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FC3E45-E9DC-D44D-9B7E-0A03A917B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49E9C-7881-F748-A234-57DB998E2B68}" type="datetimeFigureOut">
              <a:rPr lang="en-US" smtClean="0"/>
              <a:t>8/18/18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A8F8DB-48F8-F043-94F4-006786503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12359E-1F12-744C-8A79-7841AB8AF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8D237-A35D-964D-9635-92521B701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359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49B7D3-B139-EC47-8039-4FDE243C7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7420CE-3E9B-314F-ADAD-3D069DC4F2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00C358-DFB5-C143-BA7C-D21A285EFA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C49E9C-7881-F748-A234-57DB998E2B68}" type="datetimeFigureOut">
              <a:rPr lang="en-US" smtClean="0"/>
              <a:t>8/18/18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EF8103-F561-9E42-AFF7-1C94BEB4E0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E8E285-84F8-C049-AE74-FBCF6A3FDA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48D237-A35D-964D-9635-92521B701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454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jakevdp.github.io/PythonDataScienceHandbook/05.07-support-vector-machines.html" TargetMode="External"/><Relationship Id="rId2" Type="http://schemas.openxmlformats.org/officeDocument/2006/relationships/hyperlink" Target="https://houxianxu.github.io/2015/04/25/support-vector-machine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coursera.org/learn/machine-learning/home/welcome" TargetMode="External"/><Relationship Id="rId4" Type="http://schemas.openxmlformats.org/officeDocument/2006/relationships/hyperlink" Target="http://mlwiki.org/index.php/One-vs-All_Classification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10BD5-3708-F044-A637-5B4CC6008B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SVM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275384-3033-3F44-B0F2-3187B8F86F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brilhantismo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3697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94BEA-C5E1-4345-B805-A1ADFC0F5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 que </a:t>
            </a:r>
            <a:r>
              <a:rPr lang="en-US" dirty="0" err="1"/>
              <a:t>é</a:t>
            </a:r>
            <a:r>
              <a:rPr lang="en-US" dirty="0"/>
              <a:t> soft margin? </a:t>
            </a:r>
            <a:r>
              <a:rPr lang="en-US" dirty="0" err="1"/>
              <a:t>Por</a:t>
            </a:r>
            <a:r>
              <a:rPr lang="en-US" dirty="0"/>
              <a:t> que </a:t>
            </a:r>
            <a:r>
              <a:rPr lang="en-US" dirty="0" err="1"/>
              <a:t>ele</a:t>
            </a:r>
            <a:r>
              <a:rPr lang="en-US" dirty="0"/>
              <a:t> </a:t>
            </a:r>
            <a:r>
              <a:rPr lang="en-US" dirty="0" err="1"/>
              <a:t>foi</a:t>
            </a:r>
            <a:r>
              <a:rPr lang="en-US" dirty="0"/>
              <a:t> </a:t>
            </a:r>
            <a:r>
              <a:rPr lang="en-US" dirty="0" err="1"/>
              <a:t>criado</a:t>
            </a:r>
            <a:r>
              <a:rPr lang="en-US" dirty="0"/>
              <a:t>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BDD7081-1B0A-0543-B27A-AECBB3842C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04904" y="1562154"/>
            <a:ext cx="5756348" cy="4351338"/>
          </a:xfrm>
        </p:spPr>
      </p:pic>
    </p:spTree>
    <p:extLst>
      <p:ext uri="{BB962C8B-B14F-4D97-AF65-F5344CB8AC3E}">
        <p14:creationId xmlns:p14="http://schemas.microsoft.com/office/powerpoint/2010/main" val="19170388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31465-834B-F142-AA06-9ACF941B5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 Margin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E3F0ADB-2753-374E-B9C3-449B83AD63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5194886" cy="388890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E020078-F007-9246-9084-1C0BCFDCA2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0744" y="1690688"/>
            <a:ext cx="5013056" cy="3783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415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80D6D-96EA-4240-940B-E4620A1C8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err="1"/>
              <a:t>Caso</a:t>
            </a:r>
            <a:r>
              <a:rPr lang="en-US" sz="3200" dirty="0"/>
              <a:t> </a:t>
            </a:r>
            <a:r>
              <a:rPr lang="en-US" sz="3200" dirty="0" err="1"/>
              <a:t>não-linearmente</a:t>
            </a:r>
            <a:r>
              <a:rPr lang="en-US" sz="3200" dirty="0"/>
              <a:t> </a:t>
            </a:r>
            <a:r>
              <a:rPr lang="en-US" sz="3200" dirty="0" err="1"/>
              <a:t>separáveis</a:t>
            </a:r>
            <a:r>
              <a:rPr lang="en-US" sz="3200" dirty="0"/>
              <a:t>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3E93132-0FA1-D44F-97A1-3E4A83CDF0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34035" y="1690688"/>
            <a:ext cx="5867088" cy="4351338"/>
          </a:xfrm>
        </p:spPr>
      </p:pic>
    </p:spTree>
    <p:extLst>
      <p:ext uri="{BB962C8B-B14F-4D97-AF65-F5344CB8AC3E}">
        <p14:creationId xmlns:p14="http://schemas.microsoft.com/office/powerpoint/2010/main" val="14959420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4B6AB-2810-6E4B-8FB9-267B7B7C1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sz="3600" dirty="0"/>
            </a:br>
            <a:br>
              <a:rPr lang="en-US" sz="3600" dirty="0"/>
            </a:br>
            <a:r>
              <a:rPr lang="en-US" sz="3600" dirty="0"/>
              <a:t>O que </a:t>
            </a:r>
            <a:r>
              <a:rPr lang="en-US" sz="3600" dirty="0" err="1"/>
              <a:t>são</a:t>
            </a:r>
            <a:r>
              <a:rPr lang="en-US" sz="3600" dirty="0"/>
              <a:t> </a:t>
            </a:r>
            <a:r>
              <a:rPr lang="en-US" sz="3600" dirty="0" err="1"/>
              <a:t>os</a:t>
            </a:r>
            <a:r>
              <a:rPr lang="en-US" sz="3600" dirty="0"/>
              <a:t> Kernels? Como </a:t>
            </a:r>
            <a:r>
              <a:rPr lang="en-US" sz="3600" dirty="0" err="1"/>
              <a:t>eles</a:t>
            </a:r>
            <a:r>
              <a:rPr lang="en-US" sz="3600" dirty="0"/>
              <a:t> </a:t>
            </a:r>
            <a:r>
              <a:rPr lang="en-US" sz="3600" dirty="0" err="1"/>
              <a:t>resolvem</a:t>
            </a:r>
            <a:r>
              <a:rPr lang="en-US" sz="3600" dirty="0"/>
              <a:t> </a:t>
            </a:r>
            <a:r>
              <a:rPr lang="en-US" sz="3600" dirty="0" err="1"/>
              <a:t>os</a:t>
            </a:r>
            <a:r>
              <a:rPr lang="en-US" sz="3600" dirty="0"/>
              <a:t> </a:t>
            </a:r>
            <a:r>
              <a:rPr lang="en-US" sz="3600" dirty="0" err="1"/>
              <a:t>exemplos</a:t>
            </a:r>
            <a:r>
              <a:rPr lang="en-US" sz="3600" dirty="0"/>
              <a:t> </a:t>
            </a:r>
            <a:r>
              <a:rPr lang="en-US" sz="3600" dirty="0" err="1"/>
              <a:t>não-linearmente</a:t>
            </a:r>
            <a:r>
              <a:rPr lang="en-US" sz="3600" dirty="0"/>
              <a:t> </a:t>
            </a:r>
            <a:r>
              <a:rPr lang="en-US" sz="3600" dirty="0" err="1"/>
              <a:t>separáveis</a:t>
            </a:r>
            <a:r>
              <a:rPr lang="en-US" sz="3600" dirty="0"/>
              <a:t>? </a:t>
            </a:r>
            <a:r>
              <a:rPr lang="en-US" sz="3600" dirty="0" err="1"/>
              <a:t>Quais</a:t>
            </a:r>
            <a:r>
              <a:rPr lang="en-US" sz="3600" dirty="0"/>
              <a:t> </a:t>
            </a:r>
            <a:r>
              <a:rPr lang="en-US" sz="3600" dirty="0" err="1"/>
              <a:t>são</a:t>
            </a:r>
            <a:r>
              <a:rPr lang="en-US" sz="3600" dirty="0"/>
              <a:t> </a:t>
            </a:r>
            <a:r>
              <a:rPr lang="en-US" sz="3600" dirty="0" err="1"/>
              <a:t>os</a:t>
            </a:r>
            <a:r>
              <a:rPr lang="en-US" sz="3600" dirty="0"/>
              <a:t> </a:t>
            </a:r>
            <a:r>
              <a:rPr lang="en-US" sz="3600" dirty="0" err="1"/>
              <a:t>tipos</a:t>
            </a:r>
            <a:r>
              <a:rPr lang="en-US" sz="3600" dirty="0"/>
              <a:t> de Kernels?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39A7AE6-B14F-8E46-873A-05EFE94A7F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52044" y="1690688"/>
            <a:ext cx="5817051" cy="4351338"/>
          </a:xfrm>
        </p:spPr>
      </p:pic>
    </p:spTree>
    <p:extLst>
      <p:ext uri="{BB962C8B-B14F-4D97-AF65-F5344CB8AC3E}">
        <p14:creationId xmlns:p14="http://schemas.microsoft.com/office/powerpoint/2010/main" val="34185931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A62F4-344E-F149-9BD1-CC4B9073F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Truque</a:t>
            </a:r>
            <a:r>
              <a:rPr lang="en-US" dirty="0"/>
              <a:t> do Kernel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D8A3057-8E36-9644-AF53-00A6B32378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6026" y="1690688"/>
            <a:ext cx="5941249" cy="4351338"/>
          </a:xfrm>
        </p:spPr>
      </p:pic>
    </p:spTree>
    <p:extLst>
      <p:ext uri="{BB962C8B-B14F-4D97-AF65-F5344CB8AC3E}">
        <p14:creationId xmlns:p14="http://schemas.microsoft.com/office/powerpoint/2010/main" val="10923491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DCE66-FEE8-694D-B577-592C3B4AD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Classificação</a:t>
            </a:r>
            <a:r>
              <a:rPr lang="en-US" dirty="0"/>
              <a:t> </a:t>
            </a:r>
            <a:r>
              <a:rPr lang="en-US" dirty="0" err="1"/>
              <a:t>multiclasse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C400407-512F-1D40-B814-BCE4FF5E14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9091" y="1825625"/>
            <a:ext cx="7035993" cy="4351338"/>
          </a:xfrm>
        </p:spPr>
      </p:pic>
    </p:spTree>
    <p:extLst>
      <p:ext uri="{BB962C8B-B14F-4D97-AF65-F5344CB8AC3E}">
        <p14:creationId xmlns:p14="http://schemas.microsoft.com/office/powerpoint/2010/main" val="16460488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8213E-0849-054C-A694-514B5F589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Referências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63547-1D82-AC45-B2F6-8FE6B760E4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https://houxianxu.github.io/2015/04/25/support-vector-machine/</a:t>
            </a:r>
            <a:endParaRPr lang="en-US" dirty="0"/>
          </a:p>
          <a:p>
            <a:r>
              <a:rPr lang="en-US" dirty="0">
                <a:hlinkClick r:id="rId3"/>
              </a:rPr>
              <a:t>https://jakevdp.github.io/PythonDataScienceHandbook/05.07-support-vector-machines.html</a:t>
            </a:r>
            <a:endParaRPr lang="en-US" dirty="0"/>
          </a:p>
          <a:p>
            <a:r>
              <a:rPr lang="en-US" dirty="0">
                <a:hlinkClick r:id="rId4"/>
              </a:rPr>
              <a:t>http://mlwiki.org/index.php/One-vs-All_Classification</a:t>
            </a:r>
            <a:endParaRPr lang="en-US" dirty="0"/>
          </a:p>
          <a:p>
            <a:r>
              <a:rPr lang="en-US" dirty="0">
                <a:hlinkClick r:id="rId5"/>
              </a:rPr>
              <a:t>https://www.coursera.org</a:t>
            </a:r>
            <a:r>
              <a:rPr lang="en-US">
                <a:hlinkClick r:id="rId5"/>
              </a:rPr>
              <a:t>/learn/machine-learning/home/welcome</a:t>
            </a: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611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1064A-9BDD-CA4F-9C6E-8FF02AFE8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Outra</a:t>
            </a:r>
            <a:r>
              <a:rPr lang="en-US" dirty="0"/>
              <a:t> </a:t>
            </a:r>
            <a:r>
              <a:rPr lang="en-US" dirty="0" err="1"/>
              <a:t>visão</a:t>
            </a:r>
            <a:r>
              <a:rPr lang="en-US" dirty="0"/>
              <a:t> da </a:t>
            </a:r>
            <a:r>
              <a:rPr lang="en-US" dirty="0" err="1"/>
              <a:t>regressão</a:t>
            </a:r>
            <a:r>
              <a:rPr lang="en-US" dirty="0"/>
              <a:t> </a:t>
            </a:r>
            <a:r>
              <a:rPr lang="en-US" dirty="0" err="1"/>
              <a:t>logísitica</a:t>
            </a:r>
            <a:endParaRPr lang="en-US" dirty="0"/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C743013E-A233-8D48-8BF4-AF420A245D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11484" y="1783609"/>
            <a:ext cx="4016764" cy="2913980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DF67A0D-1D59-6D43-A1F4-43842BB74452}"/>
                  </a:ext>
                </a:extLst>
              </p:cNvPr>
              <p:cNvSpPr txBox="1"/>
              <p:nvPr/>
            </p:nvSpPr>
            <p:spPr>
              <a:xfrm>
                <a:off x="1441341" y="2309247"/>
                <a:ext cx="3270143" cy="8620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3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</m:oMath>
                </a14:m>
                <a:r>
                  <a:rPr lang="en-US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(x) </a:t>
                </a:r>
                <a:r>
                  <a:rPr lang="en-US" sz="3200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p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p>
                        </m:sSup>
                      </m:den>
                    </m:f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DF67A0D-1D59-6D43-A1F4-43842BB744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1341" y="2309247"/>
                <a:ext cx="3270143" cy="862095"/>
              </a:xfrm>
              <a:prstGeom prst="rect">
                <a:avLst/>
              </a:prstGeom>
              <a:blipFill>
                <a:blip r:embed="rId3"/>
                <a:stretch>
                  <a:fillRect l="-1158" b="-14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0363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59E48-E984-414A-9359-C50A4824C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Função</a:t>
            </a:r>
            <a:r>
              <a:rPr lang="en-US" dirty="0"/>
              <a:t> </a:t>
            </a:r>
            <a:r>
              <a:rPr lang="en-US" dirty="0" err="1"/>
              <a:t>custo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36E8EB3-D6F9-5B4A-92D9-7A2A32BFD0F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84662"/>
                <a:ext cx="10515600" cy="435133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(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1 −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1 −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    </m:t>
                    </m:r>
                  </m:oMath>
                </a14:m>
                <a:endParaRPr lang="en-US" b="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36E8EB3-D6F9-5B4A-92D9-7A2A32BFD0F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84662"/>
                <a:ext cx="10515600" cy="4351338"/>
              </a:xfrm>
              <a:blipFill>
                <a:blip r:embed="rId2"/>
                <a:stretch>
                  <a:fillRect l="-965" t="-8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459C0BBA-723A-F44A-BE8A-B9D720905B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233801"/>
            <a:ext cx="4697730" cy="352973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F2A8491-04E1-324E-A440-11D186BB59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6349" y="2239227"/>
            <a:ext cx="4640345" cy="3524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2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F174C-773F-F14D-85CD-792862C60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Minimização</a:t>
            </a:r>
            <a:r>
              <a:rPr lang="en-US" dirty="0"/>
              <a:t> da </a:t>
            </a:r>
            <a:r>
              <a:rPr lang="en-US" dirty="0" err="1"/>
              <a:t>função</a:t>
            </a:r>
            <a:r>
              <a:rPr lang="en-US" dirty="0"/>
              <a:t> </a:t>
            </a:r>
            <a:r>
              <a:rPr lang="en-US" dirty="0" err="1"/>
              <a:t>custo</a:t>
            </a:r>
            <a:r>
              <a:rPr lang="en-US" dirty="0"/>
              <a:t>	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4FC3A9-3BE6-864E-80B6-93B273AF90A8}"/>
              </a:ext>
            </a:extLst>
          </p:cNvPr>
          <p:cNvSpPr txBox="1"/>
          <p:nvPr/>
        </p:nvSpPr>
        <p:spPr>
          <a:xfrm>
            <a:off x="714214" y="1784335"/>
            <a:ext cx="26060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Regressão</a:t>
            </a:r>
            <a:r>
              <a:rPr lang="en-US" sz="2400" dirty="0"/>
              <a:t> </a:t>
            </a:r>
            <a:r>
              <a:rPr lang="en-US" sz="2400" dirty="0" err="1"/>
              <a:t>logísitica</a:t>
            </a:r>
            <a:endParaRPr lang="en-US" sz="2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E39DFFB-7105-6749-8CE8-475A0ACECCEC}"/>
              </a:ext>
            </a:extLst>
          </p:cNvPr>
          <p:cNvSpPr txBox="1"/>
          <p:nvPr/>
        </p:nvSpPr>
        <p:spPr>
          <a:xfrm>
            <a:off x="838200" y="3615807"/>
            <a:ext cx="7612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SVM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C5D7325-B7CC-E64D-81F7-D812E34FA429}"/>
                  </a:ext>
                </a:extLst>
              </p:cNvPr>
              <p:cNvSpPr txBox="1"/>
              <p:nvPr/>
            </p:nvSpPr>
            <p:spPr>
              <a:xfrm>
                <a:off x="714214" y="2405888"/>
                <a:ext cx="10518136" cy="10500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(−</m:t>
                                  </m:r>
                                  <m:func>
                                    <m:func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400" b="0" i="0" smtClean="0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sSub>
                                        <m:sSub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sub>
                                      </m:s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p>
                                        <m:sSup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))+(1 −</m:t>
                                      </m:r>
                                      <m:sSup>
                                        <m:sSup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)(−</m:t>
                                      </m:r>
                                      <m:func>
                                        <m:func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2400" b="0" i="0" smtClean="0">
                                              <a:latin typeface="Cambria Math" panose="02040503050406030204" pitchFamily="18" charset="0"/>
                                            </a:rPr>
                                            <m:t>log</m:t>
                                          </m:r>
                                        </m:fName>
                                        <m:e>
                                          <m:d>
                                            <m:dPr>
                                              <m:ctrlP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1 −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sz="2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2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h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2400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𝜃</m:t>
                                                  </m:r>
                                                </m:sub>
                                              </m:sSub>
                                              <m:d>
                                                <m:dPr>
                                                  <m:ctrlPr>
                                                    <a:rPr lang="en-US" sz="2400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p>
                                                    <m:sSupPr>
                                                      <m:ctrlPr>
                                                        <a:rPr lang="en-US" sz="2400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pPr>
                                                    <m:e>
                                                      <m:r>
                                                        <a:rPr lang="en-US" sz="2400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𝑥</m:t>
                                                      </m:r>
                                                    </m:e>
                                                    <m:sup>
                                                      <m:d>
                                                        <m:dPr>
                                                          <m:ctrlPr>
                                                            <a:rPr lang="en-US" sz="2400" b="0" i="1" smtClean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dPr>
                                                        <m:e>
                                                          <m:r>
                                                            <a:rPr lang="en-US" sz="2400" b="0" i="1" smtClean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𝑖</m:t>
                                                          </m:r>
                                                        </m:e>
                                                      </m:d>
                                                    </m:sup>
                                                  </m:sSup>
                                                </m:e>
                                              </m:d>
                                            </m:e>
                                          </m:d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e>
                                      </m:func>
                                    </m:e>
                                  </m:func>
                                </m:e>
                              </m:d>
                            </m:e>
                          </m:nary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 </m:t>
                          </m:r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C5D7325-B7CC-E64D-81F7-D812E34FA4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214" y="2405888"/>
                <a:ext cx="10518136" cy="1050031"/>
              </a:xfrm>
              <a:prstGeom prst="rect">
                <a:avLst/>
              </a:prstGeom>
              <a:blipFill>
                <a:blip r:embed="rId2"/>
                <a:stretch>
                  <a:fillRect l="-1930" t="-114286" r="-3016" b="-169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4ED44FC-8BB0-F84B-BBC2-4BF9199DAFA8}"/>
                  </a:ext>
                </a:extLst>
              </p:cNvPr>
              <p:cNvSpPr txBox="1"/>
              <p:nvPr/>
            </p:nvSpPr>
            <p:spPr>
              <a:xfrm>
                <a:off x="838200" y="4237360"/>
                <a:ext cx="9202263" cy="10500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lim>
                          </m:limLow>
                        </m:fNam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nary>
                            <m:naryPr>
                              <m:chr m:val="∑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func>
                                    <m:func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sSub>
                                        <m:sSub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𝑐𝑜𝑠𝑡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fName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 (</m:t>
                                      </m:r>
                                      <m:sSup>
                                        <m:sSup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𝜃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𝑇</m:t>
                                              </m:r>
                                            </m:sup>
                                          </m:sSup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))+(1 −</m:t>
                                      </m:r>
                                      <m:sSup>
                                        <m:sSup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) </m:t>
                                      </m:r>
                                      <m:sSub>
                                        <m:sSub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𝑐𝑜𝑠𝑡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p>
                                        <m:sSup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p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sSup>
                                        <m:sSup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p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func>
                                </m:e>
                              </m:d>
                            </m:e>
                          </m:nary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 </m:t>
                          </m:r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4ED44FC-8BB0-F84B-BBC2-4BF9199DAF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237360"/>
                <a:ext cx="9202263" cy="1050031"/>
              </a:xfrm>
              <a:prstGeom prst="rect">
                <a:avLst/>
              </a:prstGeom>
              <a:blipFill>
                <a:blip r:embed="rId3"/>
                <a:stretch>
                  <a:fillRect l="-2479" t="-116867" r="-2755" b="-1710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9303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02E8B-10D1-654F-AFDB-B25AF2627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Maximização</a:t>
            </a:r>
            <a:r>
              <a:rPr lang="en-US" dirty="0"/>
              <a:t> da </a:t>
            </a:r>
            <a:r>
              <a:rPr lang="en-US" dirty="0" err="1"/>
              <a:t>margem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01DC2F3-A305-434E-90DF-F3BA3622E0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4039" y="1660566"/>
            <a:ext cx="5320334" cy="398081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F731519-BC28-2248-8621-7150EE97D3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690688"/>
            <a:ext cx="5400231" cy="3950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676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03E30-7394-1A48-96CF-8B77E12E3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Hipótese</a:t>
            </a:r>
            <a:r>
              <a:rPr lang="en-US" dirty="0"/>
              <a:t> SVM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546F6E-D2A3-F349-A2F8-FA30684BDB2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 </a:t>
                </a:r>
                <a:r>
                  <a:rPr lang="en-US" dirty="0" err="1"/>
                  <a:t>Hipótese</a:t>
                </a:r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≥0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0, 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𝑐𝑎𝑠𝑜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𝑐𝑜𝑛𝑡𝑟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𝑟𝑖𝑜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546F6E-D2A3-F349-A2F8-FA30684BDB2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F3D212E2-3C8A-3F4F-9473-B111B51281CE}"/>
              </a:ext>
            </a:extLst>
          </p:cNvPr>
          <p:cNvSpPr txBox="1"/>
          <p:nvPr/>
        </p:nvSpPr>
        <p:spPr>
          <a:xfrm>
            <a:off x="954315" y="2022674"/>
            <a:ext cx="22388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Funcão</a:t>
            </a:r>
            <a:r>
              <a:rPr lang="en-US" sz="2800" dirty="0"/>
              <a:t> </a:t>
            </a:r>
            <a:r>
              <a:rPr lang="en-US" sz="2800" dirty="0" err="1"/>
              <a:t>Custo</a:t>
            </a:r>
            <a:r>
              <a:rPr lang="en-US" sz="2800" dirty="0"/>
              <a:t>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7FC0AF6-8425-6342-8667-166510783B83}"/>
                  </a:ext>
                </a:extLst>
              </p:cNvPr>
              <p:cNvSpPr txBox="1"/>
              <p:nvPr/>
            </p:nvSpPr>
            <p:spPr>
              <a:xfrm>
                <a:off x="1122665" y="2484339"/>
                <a:ext cx="9202263" cy="10500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lim>
                          </m:limLow>
                        </m:fNam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nary>
                            <m:naryPr>
                              <m:chr m:val="∑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func>
                                    <m:func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sSub>
                                        <m:sSub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𝑐𝑜𝑠𝑡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fName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 (</m:t>
                                      </m:r>
                                      <m:sSup>
                                        <m:sSup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𝜃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𝑇</m:t>
                                              </m:r>
                                            </m:sup>
                                          </m:sSup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))+(1 −</m:t>
                                      </m:r>
                                      <m:sSup>
                                        <m:sSup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) </m:t>
                                      </m:r>
                                      <m:sSub>
                                        <m:sSub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𝑐𝑜𝑠𝑡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p>
                                        <m:sSup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p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sSup>
                                        <m:sSup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p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func>
                                </m:e>
                              </m:d>
                            </m:e>
                          </m:nary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 </m:t>
                          </m:r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7FC0AF6-8425-6342-8667-166510783B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2665" y="2484339"/>
                <a:ext cx="9202263" cy="1050031"/>
              </a:xfrm>
              <a:prstGeom prst="rect">
                <a:avLst/>
              </a:prstGeom>
              <a:blipFill>
                <a:blip r:embed="rId3"/>
                <a:stretch>
                  <a:fillRect l="-2479" t="-116867" r="-2893" b="-1710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26451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E5AE7-6A75-6047-ABAF-3085AFDF0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 que </a:t>
            </a:r>
            <a:r>
              <a:rPr lang="en-US" dirty="0" err="1"/>
              <a:t>é</a:t>
            </a:r>
            <a:r>
              <a:rPr lang="en-US" dirty="0"/>
              <a:t> </a:t>
            </a:r>
            <a:r>
              <a:rPr lang="en-US" dirty="0" err="1"/>
              <a:t>Suporte</a:t>
            </a:r>
            <a:r>
              <a:rPr lang="en-US" dirty="0"/>
              <a:t> Vector Machine? </a:t>
            </a:r>
            <a:r>
              <a:rPr lang="en-US" dirty="0" err="1"/>
              <a:t>Quem</a:t>
            </a:r>
            <a:r>
              <a:rPr lang="en-US" dirty="0"/>
              <a:t> </a:t>
            </a:r>
            <a:r>
              <a:rPr lang="en-US" dirty="0" err="1"/>
              <a:t>são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vetores</a:t>
            </a:r>
            <a:r>
              <a:rPr lang="en-US" dirty="0"/>
              <a:t> de </a:t>
            </a:r>
            <a:r>
              <a:rPr lang="en-US" dirty="0" err="1"/>
              <a:t>suporte</a:t>
            </a:r>
            <a:r>
              <a:rPr lang="en-US" dirty="0"/>
              <a:t>? 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FAF7D09-9856-3944-9B35-BD18EC5AA1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18175" y="1690688"/>
            <a:ext cx="5808774" cy="4351338"/>
          </a:xfrm>
        </p:spPr>
      </p:pic>
    </p:spTree>
    <p:extLst>
      <p:ext uri="{BB962C8B-B14F-4D97-AF65-F5344CB8AC3E}">
        <p14:creationId xmlns:p14="http://schemas.microsoft.com/office/powerpoint/2010/main" val="14785677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9B94C-6429-3B46-80D2-FA3B8B415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Suporte</a:t>
            </a:r>
            <a:r>
              <a:rPr lang="en-US" dirty="0"/>
              <a:t> Vector Machine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64515F0-61AC-0F4A-B68E-FE01BA18A2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2112" y="1613574"/>
            <a:ext cx="4954769" cy="374931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A613B73-D1D4-9B46-BFCD-C46F229B2F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1314" y="1680493"/>
            <a:ext cx="4873418" cy="3615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1243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5298B-67C1-8A47-A542-74016DAC8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 fontScale="90000"/>
          </a:bodyPr>
          <a:lstStyle/>
          <a:p>
            <a:br>
              <a:rPr lang="en-US" sz="2700" dirty="0"/>
            </a:br>
            <a:br>
              <a:rPr lang="en-US" sz="2700" dirty="0"/>
            </a:br>
            <a:br>
              <a:rPr lang="en-US" sz="2700" dirty="0"/>
            </a:br>
            <a:r>
              <a:rPr lang="en-US" sz="2700" dirty="0" err="1"/>
              <a:t>Qual</a:t>
            </a:r>
            <a:r>
              <a:rPr lang="en-US" sz="2700" dirty="0"/>
              <a:t> o </a:t>
            </a:r>
            <a:r>
              <a:rPr lang="en-US" sz="2700" dirty="0" err="1"/>
              <a:t>problema</a:t>
            </a:r>
            <a:r>
              <a:rPr lang="en-US" sz="2700" dirty="0"/>
              <a:t> da </a:t>
            </a:r>
            <a:r>
              <a:rPr lang="en-US" sz="2700" dirty="0" err="1"/>
              <a:t>maximização</a:t>
            </a:r>
            <a:r>
              <a:rPr lang="en-US" sz="2700" dirty="0"/>
              <a:t> da </a:t>
            </a:r>
            <a:r>
              <a:rPr lang="en-US" sz="2700" dirty="0" err="1"/>
              <a:t>margem</a:t>
            </a:r>
            <a:r>
              <a:rPr lang="en-US" sz="2700" dirty="0"/>
              <a:t>? O que </a:t>
            </a:r>
            <a:r>
              <a:rPr lang="en-US" sz="2700" dirty="0" err="1"/>
              <a:t>acontece</a:t>
            </a:r>
            <a:r>
              <a:rPr lang="en-US" sz="2700" dirty="0"/>
              <a:t> </a:t>
            </a:r>
            <a:r>
              <a:rPr lang="en-US" sz="2700" dirty="0" err="1"/>
              <a:t>quando</a:t>
            </a:r>
            <a:r>
              <a:rPr lang="en-US" sz="2700" dirty="0"/>
              <a:t> </a:t>
            </a:r>
            <a:r>
              <a:rPr lang="en-US" sz="2700" dirty="0" err="1"/>
              <a:t>insere</a:t>
            </a:r>
            <a:r>
              <a:rPr lang="en-US" sz="2700" dirty="0"/>
              <a:t> um </a:t>
            </a:r>
            <a:r>
              <a:rPr lang="en-US" sz="2700" dirty="0" err="1"/>
              <a:t>ponto</a:t>
            </a:r>
            <a:r>
              <a:rPr lang="en-US" sz="2700" dirty="0"/>
              <a:t> novo? Outliers?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D07A63-87EB-3B4A-A861-E95C082B9E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830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144</Words>
  <Application>Microsoft Macintosh PowerPoint</Application>
  <PresentationFormat>Widescreen</PresentationFormat>
  <Paragraphs>35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Office Theme</vt:lpstr>
      <vt:lpstr>SVM</vt:lpstr>
      <vt:lpstr>Outra visão da regressão logísitica</vt:lpstr>
      <vt:lpstr>Função custo</vt:lpstr>
      <vt:lpstr>Minimização da função custo </vt:lpstr>
      <vt:lpstr>Maximização da margem</vt:lpstr>
      <vt:lpstr>Hipótese SVM</vt:lpstr>
      <vt:lpstr>O que é Suporte Vector Machine? Quem são os vetores de suporte? </vt:lpstr>
      <vt:lpstr>Suporte Vector Machine</vt:lpstr>
      <vt:lpstr>   Qual o problema da maximização da margem? O que acontece quando insere um ponto novo? Outliers?  </vt:lpstr>
      <vt:lpstr>O que é soft margin? Por que ele foi criado?</vt:lpstr>
      <vt:lpstr>Soft Margin</vt:lpstr>
      <vt:lpstr>Caso não-linearmente separáveis?</vt:lpstr>
      <vt:lpstr>  O que são os Kernels? Como eles resolvem os exemplos não-linearmente separáveis? Quais são os tipos de Kernels?  </vt:lpstr>
      <vt:lpstr>Truque do Kernel</vt:lpstr>
      <vt:lpstr>Classificação multiclasse</vt:lpstr>
      <vt:lpstr>Referências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SVM</dc:title>
  <dc:creator>Microsoft Office User</dc:creator>
  <cp:lastModifiedBy>Microsoft Office User</cp:lastModifiedBy>
  <cp:revision>23</cp:revision>
  <dcterms:created xsi:type="dcterms:W3CDTF">2018-08-16T23:44:38Z</dcterms:created>
  <dcterms:modified xsi:type="dcterms:W3CDTF">2018-08-18T13:41:57Z</dcterms:modified>
</cp:coreProperties>
</file>