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586"/>
  </p:normalViewPr>
  <p:slideViewPr>
    <p:cSldViewPr snapToGrid="0" snapToObjects="1">
      <p:cViewPr varScale="1">
        <p:scale>
          <a:sx n="101" d="100"/>
          <a:sy n="101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494F56-688B-6045-BA7F-40C49E36E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E5B65-93F6-A842-972C-929FA4B6F4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F1703-66B5-C249-B7F1-1C15F5972029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D3C36-022E-FE4C-B7CA-6E4DC6523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1ABAF-25D7-2E42-840A-411970D59A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6E22-B3FC-3349-8913-272680F4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66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04F8-A166-1246-982B-8ABBE077CD52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499E4-CFB7-114C-AE43-8C8B88EF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348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545-BDFD-CA49-BD60-9D5B8D260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7FBF-43ED-114D-A6C8-27792BFAF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7514-FDA0-3645-A386-D55FF547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EFFB-8F11-2A4D-A366-5BDD00E4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B1A-A6ED-684C-B815-236F66A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5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7A19-26FF-1F49-A2B0-8EA7801E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BF2C-557F-2C4E-BC76-F63708D8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97E2-A5AF-CB41-9F06-2E08F9D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5324-C439-1141-A0B0-C8C9F73C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34AB-6F2F-3443-A2E2-04C2628C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DF1EF-7D9F-B74F-A9B7-46ABD2CE9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06220-6134-F94C-8DEA-B85CED4D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C674-4C8C-E042-A187-12DE6E02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1BE4-7167-E042-B203-17180ADC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30C1-B6E1-0B49-A2C9-DFE6548A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E105-2FCD-E04B-8642-F963762C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3D36-8A51-D94B-BC33-0FB9DD76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5570-C1AA-E44A-87F1-6B952C39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E6AE-A562-5048-B25E-9FBE5ADF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30A5-9851-974E-88FB-611ABC8D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D1FC-C8C2-2843-BCC5-E5F8519D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D3E6-2E34-6440-A6F8-EBC1D5BC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D017-DD8C-EB4A-863F-1A4A0E1C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5A8-5C0E-DF4B-83AA-F8DC4F7D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7B06-8FE7-1445-A580-E02A4D1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73CB-8AD1-0343-A1E7-139EF5E6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5CC4-2978-7043-9B88-8541BE956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9BEE-04E2-0F44-A837-EB455D6F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6BB5-C376-214D-9282-C83F5331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D7EC-B046-5D4C-9875-14D12F70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B482-E5B0-6647-8C9C-E72F1588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E83-B3B8-E245-9137-FB0189DB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0EE9-EA0D-3F48-AB66-817B0083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7AA6-A3DB-7140-9F3F-53CAA851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1B630-155C-1745-B0E7-FA9BB9ED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2449C-6F0D-684C-A7A4-CC8EE790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68A72-C645-4841-9941-4EA5C033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7BF2-91C8-064A-AB63-F560504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B1059-1999-B843-B4D6-0D91BEA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D3C1-824C-5B45-8C90-4C49F006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B46F-4560-564E-9F92-EFCA0456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6A352-6DD3-FE43-A63E-BA1AEE2C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3A8EB-81B7-1040-81F0-C436F352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80504-7102-FE47-A0D8-423DEF2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6BBB6-0CA1-3C41-B42D-3CADF76F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DC09-AD58-3748-9A72-C5C22A33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B47A-F679-FC4B-AFD9-C3DBC6C6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5BEB-6C5B-6A4A-B633-728177F6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9B19-FC99-4C49-97E8-A3CF89AF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75FE2-5CB7-E041-A777-0AAA5D0E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0684-3220-1F4E-AEDD-F65EF2E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7825-41FA-4248-9DCC-2852896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9EF-A4BD-0841-A71E-89A5E78A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1A415-65B9-BF44-BD20-A080EFD3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66E8-6F8D-784E-8BBF-A4C6D1DD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ACC6C-B788-2542-B622-3086903D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70B5-1922-6042-ABB4-E2B50852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9FD5-F047-AE46-9066-69292833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B08BD-BDFA-AE4C-B61C-BCC2A0AD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D359-1D96-814C-BD3F-40882BDD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FE13-2480-2744-B13D-9554BA4A6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F8F4-B4DA-CA49-BE09-D5851EAEE1A1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2568-B7BF-6B4C-9D0A-8087C3CDA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6064-ECF6-B343-B35D-D07FFF95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F4B1-082A-F94B-BEAC-38B999493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792" y="1832280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Revisão</a:t>
            </a:r>
            <a:r>
              <a:rPr lang="en-US" sz="2800" b="1" dirty="0"/>
              <a:t> </a:t>
            </a:r>
            <a:r>
              <a:rPr lang="en-US" sz="2800" b="1" dirty="0" err="1"/>
              <a:t>sistemática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17B0F-EDB5-914F-BEA0-F2E214DCA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022" y="492979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Marcelo de </a:t>
            </a:r>
            <a:r>
              <a:rPr lang="en-US" dirty="0" err="1"/>
              <a:t>Rezende</a:t>
            </a:r>
            <a:r>
              <a:rPr lang="en-US" dirty="0"/>
              <a:t> Martins</a:t>
            </a:r>
          </a:p>
          <a:p>
            <a:r>
              <a:rPr lang="en-US" dirty="0"/>
              <a:t>2018</a:t>
            </a:r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84075E4-E4A9-C149-9187-92079C1A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62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B5224-39E9-6D44-B625-090793090D0B}"/>
              </a:ext>
            </a:extLst>
          </p:cNvPr>
          <p:cNvSpPr txBox="1"/>
          <p:nvPr/>
        </p:nvSpPr>
        <p:spPr>
          <a:xfrm>
            <a:off x="3181611" y="764088"/>
            <a:ext cx="54488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Instituto</a:t>
            </a:r>
            <a:r>
              <a:rPr lang="en-US" sz="2400" dirty="0"/>
              <a:t> de </a:t>
            </a:r>
            <a:r>
              <a:rPr lang="en-US" sz="2400" dirty="0" err="1"/>
              <a:t>Pesquisas</a:t>
            </a:r>
            <a:r>
              <a:rPr lang="en-US" sz="2400" dirty="0"/>
              <a:t> </a:t>
            </a:r>
            <a:r>
              <a:rPr lang="en-US" sz="2400" dirty="0" err="1"/>
              <a:t>Tecnológicas</a:t>
            </a:r>
            <a:r>
              <a:rPr lang="en-US" sz="2400" dirty="0"/>
              <a:t> – IPT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Metodologia</a:t>
            </a:r>
            <a:r>
              <a:rPr lang="en-US" sz="2400" dirty="0"/>
              <a:t> da </a:t>
            </a:r>
            <a:r>
              <a:rPr lang="en-US" sz="2400" dirty="0" err="1"/>
              <a:t>Pesquisa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Prof. Dr. </a:t>
            </a:r>
            <a:r>
              <a:rPr lang="en-US" sz="2400" dirty="0" err="1"/>
              <a:t>Vagner</a:t>
            </a:r>
            <a:r>
              <a:rPr lang="en-US" sz="2400" dirty="0"/>
              <a:t> </a:t>
            </a:r>
            <a:r>
              <a:rPr lang="en-US" sz="2400" dirty="0" err="1"/>
              <a:t>Gava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9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92D4-9F7E-E242-8812-218CD43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da </a:t>
            </a:r>
            <a:r>
              <a:rPr lang="en-US" dirty="0" err="1"/>
              <a:t>sistemática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4714-0EC0-D340-BD6A-E9083F32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  <a:p>
            <a:pPr lvl="1"/>
            <a:r>
              <a:rPr lang="en-US" dirty="0" err="1"/>
              <a:t>Intervenção</a:t>
            </a:r>
            <a:endParaRPr lang="en-US" dirty="0"/>
          </a:p>
          <a:p>
            <a:pPr lvl="1"/>
            <a:r>
              <a:rPr lang="en-US" dirty="0" err="1"/>
              <a:t>População</a:t>
            </a:r>
            <a:endParaRPr lang="en-US" dirty="0"/>
          </a:p>
          <a:p>
            <a:pPr lvl="1"/>
            <a:r>
              <a:rPr lang="en-US" dirty="0" err="1"/>
              <a:t>Resultados</a:t>
            </a:r>
            <a:endParaRPr lang="en-US" dirty="0"/>
          </a:p>
          <a:p>
            <a:pPr lvl="1"/>
            <a:r>
              <a:rPr lang="en-US" dirty="0" err="1"/>
              <a:t>Aplicação</a:t>
            </a:r>
            <a:endParaRPr lang="en-US" dirty="0"/>
          </a:p>
          <a:p>
            <a:r>
              <a:rPr lang="en-US" dirty="0" err="1"/>
              <a:t>Palavras-chaves</a:t>
            </a:r>
            <a:endParaRPr lang="en-US" dirty="0"/>
          </a:p>
          <a:p>
            <a:r>
              <a:rPr lang="en-US" dirty="0" err="1"/>
              <a:t>Fontes</a:t>
            </a:r>
            <a:endParaRPr lang="en-US" dirty="0"/>
          </a:p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inclusão</a:t>
            </a:r>
            <a:r>
              <a:rPr lang="en-US" dirty="0"/>
              <a:t> e </a:t>
            </a:r>
            <a:r>
              <a:rPr lang="en-US" dirty="0" err="1"/>
              <a:t>exclusão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6433E3FC-BC08-2C48-A074-8AED1210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9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7F41-B1E3-2842-AE63-881A0050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8C3D-8334-6346-B96A-28136BF4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Avaliar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inteligência</a:t>
            </a:r>
            <a:r>
              <a:rPr lang="en-US" dirty="0"/>
              <a:t> artificial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detecção</a:t>
            </a:r>
            <a:r>
              <a:rPr lang="en-US" dirty="0"/>
              <a:t> e </a:t>
            </a:r>
            <a:r>
              <a:rPr lang="en-US" dirty="0" err="1"/>
              <a:t>correção</a:t>
            </a:r>
            <a:r>
              <a:rPr lang="en-US" dirty="0"/>
              <a:t> de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códigos-fontes</a:t>
            </a:r>
            <a:r>
              <a:rPr lang="en-US" dirty="0"/>
              <a:t>;</a:t>
            </a:r>
          </a:p>
          <a:p>
            <a:r>
              <a:rPr lang="en-US" dirty="0" err="1"/>
              <a:t>Avaliar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códigos-fontes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representados</a:t>
            </a:r>
            <a:r>
              <a:rPr lang="en-US" dirty="0"/>
              <a:t> para o </a:t>
            </a:r>
            <a:r>
              <a:rPr lang="en-US" dirty="0" err="1"/>
              <a:t>treinamento</a:t>
            </a:r>
            <a:r>
              <a:rPr lang="en-US" dirty="0"/>
              <a:t> da </a:t>
            </a:r>
            <a:r>
              <a:rPr lang="en-US" dirty="0" err="1"/>
              <a:t>rede</a:t>
            </a:r>
            <a:r>
              <a:rPr lang="en-US" dirty="0"/>
              <a:t> neural.</a:t>
            </a:r>
          </a:p>
          <a:p>
            <a:pPr lvl="1"/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1066883F-3032-4941-BB29-56A05005A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3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Como as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utilzadas</a:t>
            </a:r>
            <a:r>
              <a:rPr lang="en-US" dirty="0"/>
              <a:t> para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semântica</a:t>
            </a:r>
            <a:r>
              <a:rPr lang="en-US" dirty="0"/>
              <a:t> </a:t>
            </a:r>
            <a:r>
              <a:rPr lang="en-US" dirty="0" err="1"/>
              <a:t>cometidos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r>
              <a:rPr lang="en-US" u="sng" dirty="0" err="1"/>
              <a:t>Intervenção</a:t>
            </a:r>
            <a:r>
              <a:rPr lang="en-US" dirty="0"/>
              <a:t>: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detecção</a:t>
            </a:r>
            <a:r>
              <a:rPr lang="en-US" dirty="0"/>
              <a:t> e </a:t>
            </a:r>
            <a:r>
              <a:rPr lang="en-US" dirty="0" err="1"/>
              <a:t>correção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; </a:t>
            </a:r>
            <a:r>
              <a:rPr lang="en-US" dirty="0" err="1"/>
              <a:t>Representação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u="sng" dirty="0" err="1"/>
              <a:t>Controle</a:t>
            </a:r>
            <a:r>
              <a:rPr lang="en-US" dirty="0"/>
              <a:t>: </a:t>
            </a:r>
            <a:r>
              <a:rPr lang="en-US" dirty="0" err="1"/>
              <a:t>Uso</a:t>
            </a:r>
            <a:r>
              <a:rPr lang="en-US" dirty="0"/>
              <a:t> do </a:t>
            </a:r>
            <a:r>
              <a:rPr lang="en-US" dirty="0" err="1"/>
              <a:t>artigo</a:t>
            </a:r>
            <a:r>
              <a:rPr lang="en-US" dirty="0"/>
              <a:t> de Bhatia e Singh (2017) para </a:t>
            </a:r>
            <a:r>
              <a:rPr lang="en-US" dirty="0" err="1"/>
              <a:t>definição</a:t>
            </a:r>
            <a:r>
              <a:rPr lang="en-US" dirty="0"/>
              <a:t> das </a:t>
            </a:r>
            <a:r>
              <a:rPr lang="en-US" dirty="0" err="1"/>
              <a:t>palavras-chaves</a:t>
            </a:r>
            <a:r>
              <a:rPr lang="en-US" dirty="0"/>
              <a:t> da </a:t>
            </a:r>
            <a:r>
              <a:rPr lang="en-US" dirty="0" err="1"/>
              <a:t>busca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u="sng" dirty="0" err="1"/>
              <a:t>População</a:t>
            </a:r>
            <a:r>
              <a:rPr lang="en-US" dirty="0"/>
              <a:t>: </a:t>
            </a:r>
            <a:r>
              <a:rPr lang="en-US" dirty="0" err="1"/>
              <a:t>Estudos</a:t>
            </a:r>
            <a:r>
              <a:rPr lang="en-US" dirty="0"/>
              <a:t> que </a:t>
            </a:r>
            <a:r>
              <a:rPr lang="en-US" dirty="0" err="1"/>
              <a:t>usam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deteccao</a:t>
            </a:r>
            <a:r>
              <a:rPr lang="en-US" dirty="0"/>
              <a:t> e </a:t>
            </a:r>
            <a:r>
              <a:rPr lang="en-US" dirty="0" err="1"/>
              <a:t>correcao</a:t>
            </a:r>
            <a:r>
              <a:rPr lang="en-US" dirty="0"/>
              <a:t> de </a:t>
            </a:r>
            <a:r>
              <a:rPr lang="en-US" dirty="0" err="1"/>
              <a:t>codigos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; </a:t>
            </a:r>
            <a:r>
              <a:rPr lang="en-US" dirty="0" err="1"/>
              <a:t>Estudos</a:t>
            </a:r>
            <a:r>
              <a:rPr lang="en-US" dirty="0"/>
              <a:t> que </a:t>
            </a:r>
            <a:r>
              <a:rPr lang="en-US" dirty="0" err="1"/>
              <a:t>analisam</a:t>
            </a:r>
            <a:r>
              <a:rPr lang="en-US" dirty="0"/>
              <a:t> o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</a:t>
            </a:r>
            <a:r>
              <a:rPr lang="en-US" dirty="0" err="1"/>
              <a:t>atraves</a:t>
            </a:r>
            <a:r>
              <a:rPr lang="en-US" dirty="0"/>
              <a:t> de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Big Code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2CA-5AA7-CE4E-8C84-943E9C13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D225-82EB-CC45-84B6-5C0CE33C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as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cometidos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?</a:t>
            </a:r>
          </a:p>
          <a:p>
            <a:r>
              <a:rPr lang="en-US" dirty="0" err="1"/>
              <a:t>Pergunta</a:t>
            </a:r>
            <a:r>
              <a:rPr lang="en-US" dirty="0"/>
              <a:t> </a:t>
            </a:r>
            <a:r>
              <a:rPr lang="en-US" dirty="0" err="1"/>
              <a:t>secundária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Dado um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lógica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para a RNN </a:t>
            </a:r>
            <a:r>
              <a:rPr lang="en-US" dirty="0" err="1"/>
              <a:t>construir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e/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corrigi-los</a:t>
            </a:r>
            <a:r>
              <a:rPr lang="en-US" dirty="0"/>
              <a:t>?</a:t>
            </a:r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FCF4924F-4A57-704B-92CC-E20759E1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5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6E5E-DD9E-E14C-9CF2-EB58F81B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B0B2-5F1A-7A45-B0C3-2893CFC1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, </a:t>
            </a:r>
            <a:r>
              <a:rPr lang="en-US" dirty="0" err="1"/>
              <a:t>aprendizagem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, </a:t>
            </a:r>
            <a:r>
              <a:rPr lang="en-US" dirty="0" err="1"/>
              <a:t>engenharia</a:t>
            </a:r>
            <a:r>
              <a:rPr lang="en-US" dirty="0"/>
              <a:t> de </a:t>
            </a:r>
            <a:r>
              <a:rPr lang="en-US" dirty="0" err="1"/>
              <a:t>atributos</a:t>
            </a:r>
            <a:r>
              <a:rPr lang="en-US" dirty="0"/>
              <a:t>, </a:t>
            </a:r>
            <a:r>
              <a:rPr lang="en-US" dirty="0" err="1"/>
              <a:t>dificuldades</a:t>
            </a:r>
            <a:r>
              <a:rPr lang="en-US" dirty="0"/>
              <a:t>, </a:t>
            </a:r>
            <a:r>
              <a:rPr lang="en-US" dirty="0" err="1"/>
              <a:t>erros</a:t>
            </a:r>
            <a:r>
              <a:rPr lang="en-US" dirty="0"/>
              <a:t>, </a:t>
            </a:r>
            <a:r>
              <a:rPr lang="en-US" dirty="0" err="1"/>
              <a:t>ciências</a:t>
            </a:r>
            <a:r>
              <a:rPr lang="en-US" dirty="0"/>
              <a:t> da </a:t>
            </a:r>
            <a:r>
              <a:rPr lang="en-US" dirty="0" err="1"/>
              <a:t>computação</a:t>
            </a:r>
            <a:r>
              <a:rPr lang="en-US" dirty="0"/>
              <a:t> e </a:t>
            </a:r>
            <a:r>
              <a:rPr lang="en-US" dirty="0" err="1"/>
              <a:t>educação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recurrent neural networks, machine learning, feature engineering, difficulties, errors, </a:t>
            </a:r>
            <a:r>
              <a:rPr lang="en-US" dirty="0" err="1"/>
              <a:t>ai</a:t>
            </a:r>
            <a:r>
              <a:rPr lang="en-US" dirty="0"/>
              <a:t> for education, computer science education.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4AAD82EE-D0D8-D648-8F31-113FE5D9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7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0854-3966-6644-81C2-9379A4E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e </a:t>
            </a:r>
            <a:r>
              <a:rPr lang="en-US" dirty="0" err="1"/>
              <a:t>escopo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6A4E-9B66-DB49-A292-88AC4735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para </a:t>
            </a:r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erros</a:t>
            </a:r>
            <a:endParaRPr lang="en-US" dirty="0"/>
          </a:p>
          <a:p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base </a:t>
            </a:r>
            <a:r>
              <a:rPr lang="en-US" dirty="0" err="1"/>
              <a:t>aberta</a:t>
            </a:r>
            <a:r>
              <a:rPr lang="en-US" dirty="0"/>
              <a:t> com </a:t>
            </a:r>
            <a:r>
              <a:rPr lang="en-US" dirty="0" err="1"/>
              <a:t>milhares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: Microsoft </a:t>
            </a:r>
            <a:r>
              <a:rPr lang="en-US" dirty="0" err="1"/>
              <a:t>CodeHunt</a:t>
            </a:r>
            <a:endParaRPr lang="en-US" dirty="0"/>
          </a:p>
          <a:p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endParaRPr lang="en-US" dirty="0"/>
          </a:p>
          <a:p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lógica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F9ACDC8-8D2A-1941-9B36-A9597598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0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EE26-04B7-6443-B1A4-E8B0BAFF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F2D0F-952F-2A42-99F5-EA601F15D002}"/>
              </a:ext>
            </a:extLst>
          </p:cNvPr>
          <p:cNvSpPr/>
          <p:nvPr/>
        </p:nvSpPr>
        <p:spPr>
          <a:xfrm>
            <a:off x="2171700" y="28305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2AB58-3FB2-8C4D-B643-C7A292718853}"/>
              </a:ext>
            </a:extLst>
          </p:cNvPr>
          <p:cNvSpPr/>
          <p:nvPr/>
        </p:nvSpPr>
        <p:spPr>
          <a:xfrm>
            <a:off x="2012950" y="29718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319DB-8AE1-254C-9CAE-8FF581CF45C9}"/>
              </a:ext>
            </a:extLst>
          </p:cNvPr>
          <p:cNvSpPr/>
          <p:nvPr/>
        </p:nvSpPr>
        <p:spPr>
          <a:xfrm>
            <a:off x="1854200" y="31750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87205E5-AE9A-0346-BDB3-8131647BCF62}"/>
              </a:ext>
            </a:extLst>
          </p:cNvPr>
          <p:cNvSpPr/>
          <p:nvPr/>
        </p:nvSpPr>
        <p:spPr>
          <a:xfrm rot="20012562">
            <a:off x="2984500" y="2641600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07C43-801A-A248-BFD1-0DFCB9F82BDE}"/>
              </a:ext>
            </a:extLst>
          </p:cNvPr>
          <p:cNvSpPr/>
          <p:nvPr/>
        </p:nvSpPr>
        <p:spPr>
          <a:xfrm>
            <a:off x="4691543" y="2117726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8C6FDE-58F2-9F41-B4D9-0AAF1ABD7DE8}"/>
              </a:ext>
            </a:extLst>
          </p:cNvPr>
          <p:cNvSpPr/>
          <p:nvPr/>
        </p:nvSpPr>
        <p:spPr>
          <a:xfrm>
            <a:off x="4532793" y="22590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A1DD0-C2BC-844D-B195-0AEBE07B13D7}"/>
              </a:ext>
            </a:extLst>
          </p:cNvPr>
          <p:cNvSpPr/>
          <p:nvPr/>
        </p:nvSpPr>
        <p:spPr>
          <a:xfrm>
            <a:off x="4374043" y="24622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1F148-11C5-8D4D-BF26-9E37E3507691}"/>
              </a:ext>
            </a:extLst>
          </p:cNvPr>
          <p:cNvSpPr txBox="1"/>
          <p:nvPr/>
        </p:nvSpPr>
        <p:spPr>
          <a:xfrm>
            <a:off x="4412143" y="261620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E2E052E-49EC-9C40-B738-7801455D1DF6}"/>
              </a:ext>
            </a:extLst>
          </p:cNvPr>
          <p:cNvSpPr/>
          <p:nvPr/>
        </p:nvSpPr>
        <p:spPr>
          <a:xfrm rot="2371365">
            <a:off x="2891318" y="3906396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C9B2D-6CC8-8B42-984C-0A280DC195C4}"/>
              </a:ext>
            </a:extLst>
          </p:cNvPr>
          <p:cNvSpPr/>
          <p:nvPr/>
        </p:nvSpPr>
        <p:spPr>
          <a:xfrm>
            <a:off x="4532793" y="4306958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171A33-8C61-914E-9A93-74E8EA6535C5}"/>
              </a:ext>
            </a:extLst>
          </p:cNvPr>
          <p:cNvSpPr/>
          <p:nvPr/>
        </p:nvSpPr>
        <p:spPr>
          <a:xfrm>
            <a:off x="4374043" y="44482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F0D88F-9746-1847-B685-B862811D52BB}"/>
              </a:ext>
            </a:extLst>
          </p:cNvPr>
          <p:cNvSpPr/>
          <p:nvPr/>
        </p:nvSpPr>
        <p:spPr>
          <a:xfrm>
            <a:off x="4215293" y="46514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6B5509-D4D4-B94E-8162-5D60AB92B05C}"/>
              </a:ext>
            </a:extLst>
          </p:cNvPr>
          <p:cNvSpPr txBox="1"/>
          <p:nvPr/>
        </p:nvSpPr>
        <p:spPr>
          <a:xfrm>
            <a:off x="4296736" y="4817179"/>
            <a:ext cx="6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VT*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393561-1702-984F-BBD5-3876FB89C535}"/>
              </a:ext>
            </a:extLst>
          </p:cNvPr>
          <p:cNvSpPr txBox="1"/>
          <p:nvPr/>
        </p:nvSpPr>
        <p:spPr>
          <a:xfrm>
            <a:off x="1079500" y="55118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VT*: Variable Tracing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A3E309C1-542F-0846-AA88-FB783B73F566}"/>
              </a:ext>
            </a:extLst>
          </p:cNvPr>
          <p:cNvSpPr/>
          <p:nvPr/>
        </p:nvSpPr>
        <p:spPr>
          <a:xfrm rot="2208543">
            <a:off x="5390970" y="2683668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54AACCF-ACBB-3049-9A59-9B3063D46CE2}"/>
              </a:ext>
            </a:extLst>
          </p:cNvPr>
          <p:cNvSpPr/>
          <p:nvPr/>
        </p:nvSpPr>
        <p:spPr>
          <a:xfrm rot="19736492">
            <a:off x="5247584" y="4039394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81FB6F-DC21-EF40-B6E6-F04D9701DCDD}"/>
              </a:ext>
            </a:extLst>
          </p:cNvPr>
          <p:cNvSpPr/>
          <p:nvPr/>
        </p:nvSpPr>
        <p:spPr>
          <a:xfrm>
            <a:off x="7117677" y="31988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511374-E622-884E-94E0-7175D548F752}"/>
              </a:ext>
            </a:extLst>
          </p:cNvPr>
          <p:cNvSpPr/>
          <p:nvPr/>
        </p:nvSpPr>
        <p:spPr>
          <a:xfrm>
            <a:off x="6958927" y="33401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AF456-1801-3E4C-881A-EFB23E3BE617}"/>
              </a:ext>
            </a:extLst>
          </p:cNvPr>
          <p:cNvSpPr/>
          <p:nvPr/>
        </p:nvSpPr>
        <p:spPr>
          <a:xfrm>
            <a:off x="6800177" y="35433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6B12A25-0713-B44E-A904-F8E5B1246194}"/>
              </a:ext>
            </a:extLst>
          </p:cNvPr>
          <p:cNvSpPr/>
          <p:nvPr/>
        </p:nvSpPr>
        <p:spPr>
          <a:xfrm>
            <a:off x="7898727" y="3262313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A609-531E-3940-9838-7ABEE732EBF0}"/>
              </a:ext>
            </a:extLst>
          </p:cNvPr>
          <p:cNvSpPr txBox="1"/>
          <p:nvPr/>
        </p:nvSpPr>
        <p:spPr>
          <a:xfrm>
            <a:off x="1308100" y="4242946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CodeHunt</a:t>
            </a:r>
            <a:r>
              <a:rPr lang="en-US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5C363-F480-B24F-8323-E05E6E41E5E6}"/>
              </a:ext>
            </a:extLst>
          </p:cNvPr>
          <p:cNvSpPr txBox="1"/>
          <p:nvPr/>
        </p:nvSpPr>
        <p:spPr>
          <a:xfrm>
            <a:off x="6421364" y="4372408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 para o RNN (input)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0B8035-9624-5D40-8BC1-A5D47FD712DD}"/>
              </a:ext>
            </a:extLst>
          </p:cNvPr>
          <p:cNvSpPr/>
          <p:nvPr/>
        </p:nvSpPr>
        <p:spPr>
          <a:xfrm>
            <a:off x="9525000" y="2627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3CBC0D-A59D-2E4D-9DDC-1419522A4FA9}"/>
              </a:ext>
            </a:extLst>
          </p:cNvPr>
          <p:cNvSpPr/>
          <p:nvPr/>
        </p:nvSpPr>
        <p:spPr>
          <a:xfrm>
            <a:off x="9525000" y="3389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CC8111-6C46-E84B-AAF2-A4D16A4FA2EE}"/>
              </a:ext>
            </a:extLst>
          </p:cNvPr>
          <p:cNvSpPr/>
          <p:nvPr/>
        </p:nvSpPr>
        <p:spPr>
          <a:xfrm>
            <a:off x="9525000" y="3020218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3991AA-4657-DD42-8EBD-D08C53FD3346}"/>
              </a:ext>
            </a:extLst>
          </p:cNvPr>
          <p:cNvSpPr/>
          <p:nvPr/>
        </p:nvSpPr>
        <p:spPr>
          <a:xfrm>
            <a:off x="9525000" y="3734332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2F06E7-8354-794D-8BDA-4A1CA91B4176}"/>
              </a:ext>
            </a:extLst>
          </p:cNvPr>
          <p:cNvSpPr/>
          <p:nvPr/>
        </p:nvSpPr>
        <p:spPr>
          <a:xfrm>
            <a:off x="9850644" y="2372519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4AD52F-DF4D-C347-B332-AC42A5B9021F}"/>
              </a:ext>
            </a:extLst>
          </p:cNvPr>
          <p:cNvSpPr/>
          <p:nvPr/>
        </p:nvSpPr>
        <p:spPr>
          <a:xfrm>
            <a:off x="9850644" y="2754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011D59-7CDF-A34F-B97B-DC1B41CF0E5F}"/>
              </a:ext>
            </a:extLst>
          </p:cNvPr>
          <p:cNvSpPr/>
          <p:nvPr/>
        </p:nvSpPr>
        <p:spPr>
          <a:xfrm>
            <a:off x="9868573" y="320754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83CE70-A0E1-0545-A423-E6E59AFC7123}"/>
              </a:ext>
            </a:extLst>
          </p:cNvPr>
          <p:cNvSpPr/>
          <p:nvPr/>
        </p:nvSpPr>
        <p:spPr>
          <a:xfrm>
            <a:off x="9850644" y="400050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9A5D77-FD91-2C49-85B8-AA26A8DEE3D8}"/>
              </a:ext>
            </a:extLst>
          </p:cNvPr>
          <p:cNvSpPr/>
          <p:nvPr/>
        </p:nvSpPr>
        <p:spPr>
          <a:xfrm>
            <a:off x="9848850" y="360945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FDD8C9-566D-104A-B681-9608EA9E4C07}"/>
              </a:ext>
            </a:extLst>
          </p:cNvPr>
          <p:cNvCxnSpPr>
            <a:cxnSpLocks/>
          </p:cNvCxnSpPr>
          <p:nvPr/>
        </p:nvCxnSpPr>
        <p:spPr>
          <a:xfrm>
            <a:off x="9861682" y="4080500"/>
            <a:ext cx="172980" cy="10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EA9021-198C-0146-9BA1-E830F1A87F5E}"/>
              </a:ext>
            </a:extLst>
          </p:cNvPr>
          <p:cNvCxnSpPr>
            <a:cxnSpLocks/>
          </p:cNvCxnSpPr>
          <p:nvPr/>
        </p:nvCxnSpPr>
        <p:spPr>
          <a:xfrm flipV="1">
            <a:off x="9721982" y="2565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60F4F2-D5B2-2C42-932E-41856ED756E6}"/>
              </a:ext>
            </a:extLst>
          </p:cNvPr>
          <p:cNvCxnSpPr>
            <a:cxnSpLocks/>
          </p:cNvCxnSpPr>
          <p:nvPr/>
        </p:nvCxnSpPr>
        <p:spPr>
          <a:xfrm flipV="1">
            <a:off x="9721982" y="2946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52241D-5163-D649-8A3C-9A9DDE09C74B}"/>
              </a:ext>
            </a:extLst>
          </p:cNvPr>
          <p:cNvCxnSpPr>
            <a:cxnSpLocks/>
          </p:cNvCxnSpPr>
          <p:nvPr/>
        </p:nvCxnSpPr>
        <p:spPr>
          <a:xfrm flipV="1">
            <a:off x="9696582" y="3371850"/>
            <a:ext cx="159291" cy="10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DB3BBE-A8BF-FC42-B205-E8455971B943}"/>
              </a:ext>
            </a:extLst>
          </p:cNvPr>
          <p:cNvCxnSpPr>
            <a:cxnSpLocks/>
            <a:stCxn id="59" idx="6"/>
            <a:endCxn id="54" idx="3"/>
          </p:cNvCxnSpPr>
          <p:nvPr/>
        </p:nvCxnSpPr>
        <p:spPr>
          <a:xfrm flipH="1">
            <a:off x="9556618" y="3722957"/>
            <a:ext cx="508132" cy="20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B59015-75E9-144B-8106-F56672F68213}"/>
              </a:ext>
            </a:extLst>
          </p:cNvPr>
          <p:cNvCxnSpPr>
            <a:cxnSpLocks/>
            <a:stCxn id="58" idx="6"/>
          </p:cNvCxnSpPr>
          <p:nvPr/>
        </p:nvCxnSpPr>
        <p:spPr>
          <a:xfrm flipH="1" flipV="1">
            <a:off x="9683750" y="3892111"/>
            <a:ext cx="382794" cy="22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A42A46-1DD9-7C44-A4C3-D4208F713B17}"/>
              </a:ext>
            </a:extLst>
          </p:cNvPr>
          <p:cNvCxnSpPr>
            <a:cxnSpLocks/>
            <a:stCxn id="53" idx="7"/>
            <a:endCxn id="55" idx="3"/>
          </p:cNvCxnSpPr>
          <p:nvPr/>
        </p:nvCxnSpPr>
        <p:spPr>
          <a:xfrm flipV="1">
            <a:off x="9709282" y="2566287"/>
            <a:ext cx="172980" cy="48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536988B-5889-7E40-ACE3-9531456F7ACF}"/>
              </a:ext>
            </a:extLst>
          </p:cNvPr>
          <p:cNvCxnSpPr>
            <a:cxnSpLocks/>
            <a:stCxn id="52" idx="7"/>
            <a:endCxn id="58" idx="1"/>
          </p:cNvCxnSpPr>
          <p:nvPr/>
        </p:nvCxnSpPr>
        <p:spPr>
          <a:xfrm>
            <a:off x="9709282" y="3422558"/>
            <a:ext cx="172980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B55576-C018-4F42-92F7-46A46C8E9186}"/>
              </a:ext>
            </a:extLst>
          </p:cNvPr>
          <p:cNvCxnSpPr>
            <a:cxnSpLocks/>
            <a:stCxn id="52" idx="6"/>
            <a:endCxn id="59" idx="5"/>
          </p:cNvCxnSpPr>
          <p:nvPr/>
        </p:nvCxnSpPr>
        <p:spPr>
          <a:xfrm>
            <a:off x="9740900" y="3502820"/>
            <a:ext cx="292232" cy="30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1789F31-BC72-7D4F-8477-89ED6A5D0709}"/>
              </a:ext>
            </a:extLst>
          </p:cNvPr>
          <p:cNvCxnSpPr>
            <a:cxnSpLocks/>
            <a:stCxn id="52" idx="6"/>
            <a:endCxn id="56" idx="3"/>
          </p:cNvCxnSpPr>
          <p:nvPr/>
        </p:nvCxnSpPr>
        <p:spPr>
          <a:xfrm flipV="1">
            <a:off x="9740900" y="2948081"/>
            <a:ext cx="141362" cy="5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3201DC4-2EBE-8A48-BFD2-29D22C48A129}"/>
              </a:ext>
            </a:extLst>
          </p:cNvPr>
          <p:cNvCxnSpPr>
            <a:stCxn id="55" idx="6"/>
          </p:cNvCxnSpPr>
          <p:nvPr/>
        </p:nvCxnSpPr>
        <p:spPr>
          <a:xfrm flipH="1" flipV="1">
            <a:off x="9976523" y="2358889"/>
            <a:ext cx="90021" cy="127137"/>
          </a:xfrm>
          <a:prstGeom prst="curvedConnector4">
            <a:avLst>
              <a:gd name="adj1" fmla="val -225725"/>
              <a:gd name="adj2" fmla="val 284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F5E6F061-5E2C-7E42-9FF1-C58211F1DC6B}"/>
              </a:ext>
            </a:extLst>
          </p:cNvPr>
          <p:cNvCxnSpPr/>
          <p:nvPr/>
        </p:nvCxnSpPr>
        <p:spPr>
          <a:xfrm flipH="1" flipV="1">
            <a:off x="9976523" y="2764741"/>
            <a:ext cx="90021" cy="127137"/>
          </a:xfrm>
          <a:prstGeom prst="curvedConnector4">
            <a:avLst>
              <a:gd name="adj1" fmla="val -225725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FB232518-1F16-414A-8F51-B71C786BB3E4}"/>
              </a:ext>
            </a:extLst>
          </p:cNvPr>
          <p:cNvCxnSpPr/>
          <p:nvPr/>
        </p:nvCxnSpPr>
        <p:spPr>
          <a:xfrm flipH="1" flipV="1">
            <a:off x="9997831" y="3207791"/>
            <a:ext cx="90021" cy="127137"/>
          </a:xfrm>
          <a:prstGeom prst="curvedConnector4">
            <a:avLst>
              <a:gd name="adj1" fmla="val -211617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0F9CF66F-A9D9-714E-8749-661FCE4FBCF2}"/>
              </a:ext>
            </a:extLst>
          </p:cNvPr>
          <p:cNvCxnSpPr/>
          <p:nvPr/>
        </p:nvCxnSpPr>
        <p:spPr>
          <a:xfrm flipH="1" flipV="1">
            <a:off x="10013390" y="3614804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952D76A5-5F80-E244-A8B3-F9EF9E6F473F}"/>
              </a:ext>
            </a:extLst>
          </p:cNvPr>
          <p:cNvCxnSpPr/>
          <p:nvPr/>
        </p:nvCxnSpPr>
        <p:spPr>
          <a:xfrm flipH="1" flipV="1">
            <a:off x="10013390" y="4020826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AEF4BA9-108B-9A48-B251-8AC2F751EF08}"/>
              </a:ext>
            </a:extLst>
          </p:cNvPr>
          <p:cNvSpPr txBox="1"/>
          <p:nvPr/>
        </p:nvSpPr>
        <p:spPr>
          <a:xfrm>
            <a:off x="9443011" y="1580138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treinado</a:t>
            </a:r>
            <a:endParaRPr lang="en-US" dirty="0"/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4B4FE964-1FCB-9644-9627-7F3CDC9A676D}"/>
              </a:ext>
            </a:extLst>
          </p:cNvPr>
          <p:cNvSpPr/>
          <p:nvPr/>
        </p:nvSpPr>
        <p:spPr>
          <a:xfrm rot="5400000">
            <a:off x="9420272" y="4438236"/>
            <a:ext cx="945792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C2259E-19E6-A147-BF4D-A4CD0DA00DBF}"/>
              </a:ext>
            </a:extLst>
          </p:cNvPr>
          <p:cNvSpPr/>
          <p:nvPr/>
        </p:nvSpPr>
        <p:spPr>
          <a:xfrm>
            <a:off x="7428827" y="53880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27DA6FF6-C8B5-ED44-8040-36338FDD04D6}"/>
              </a:ext>
            </a:extLst>
          </p:cNvPr>
          <p:cNvSpPr/>
          <p:nvPr/>
        </p:nvSpPr>
        <p:spPr>
          <a:xfrm>
            <a:off x="8216900" y="5419795"/>
            <a:ext cx="989927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 Diagonal Corner Rectangle 128">
            <a:extLst>
              <a:ext uri="{FF2B5EF4-FFF2-40B4-BE49-F238E27FC236}">
                <a16:creationId xmlns:a16="http://schemas.microsoft.com/office/drawing/2014/main" id="{F75830A5-D9C7-8C45-9AAC-4CCC754B5E54}"/>
              </a:ext>
            </a:extLst>
          </p:cNvPr>
          <p:cNvSpPr/>
          <p:nvPr/>
        </p:nvSpPr>
        <p:spPr>
          <a:xfrm>
            <a:off x="9495547" y="5306957"/>
            <a:ext cx="621792" cy="7406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7F1BB5-0E3A-5146-9486-1A354DF2A5BA}"/>
              </a:ext>
            </a:extLst>
          </p:cNvPr>
          <p:cNvSpPr txBox="1"/>
          <p:nvPr/>
        </p:nvSpPr>
        <p:spPr>
          <a:xfrm>
            <a:off x="7002942" y="6124645"/>
            <a:ext cx="14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007645-27D2-AA45-8E88-F603A754A72D}"/>
              </a:ext>
            </a:extLst>
          </p:cNvPr>
          <p:cNvSpPr txBox="1"/>
          <p:nvPr/>
        </p:nvSpPr>
        <p:spPr>
          <a:xfrm>
            <a:off x="9342066" y="6118268"/>
            <a:ext cx="94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</a:t>
            </a:r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3771B6DD-0172-3D48-AA90-65497F9398D7}"/>
              </a:ext>
            </a:extLst>
          </p:cNvPr>
          <p:cNvSpPr/>
          <p:nvPr/>
        </p:nvSpPr>
        <p:spPr>
          <a:xfrm>
            <a:off x="10287655" y="5388045"/>
            <a:ext cx="788439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 Diagonal Corner Rectangle 133">
            <a:extLst>
              <a:ext uri="{FF2B5EF4-FFF2-40B4-BE49-F238E27FC236}">
                <a16:creationId xmlns:a16="http://schemas.microsoft.com/office/drawing/2014/main" id="{57DBA128-D0DB-1740-9425-0D42B148BACC}"/>
              </a:ext>
            </a:extLst>
          </p:cNvPr>
          <p:cNvSpPr/>
          <p:nvPr/>
        </p:nvSpPr>
        <p:spPr>
          <a:xfrm>
            <a:off x="11253433" y="5348590"/>
            <a:ext cx="621792" cy="740664"/>
          </a:xfrm>
          <a:prstGeom prst="round2Diag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A3544A-7C39-5E4F-AB38-F7251976BF0A}"/>
              </a:ext>
            </a:extLst>
          </p:cNvPr>
          <p:cNvSpPr txBox="1"/>
          <p:nvPr/>
        </p:nvSpPr>
        <p:spPr>
          <a:xfrm>
            <a:off x="11253433" y="5511800"/>
            <a:ext cx="6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Erro</a:t>
            </a:r>
            <a:endParaRPr lang="en-US" dirty="0"/>
          </a:p>
        </p:txBody>
      </p:sp>
      <p:pic>
        <p:nvPicPr>
          <p:cNvPr id="136" name="Picture 2" descr="Resultado de imagem para logo ipt">
            <a:extLst>
              <a:ext uri="{FF2B5EF4-FFF2-40B4-BE49-F238E27FC236}">
                <a16:creationId xmlns:a16="http://schemas.microsoft.com/office/drawing/2014/main" id="{F36824C3-5B0E-9A4C-8829-1E30642E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67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84A5-CB14-A142-9F36-0E58C2C0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7162-DFF2-2047-A62C-3EFE7198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TURING, Alan M. </a:t>
            </a:r>
            <a:r>
              <a:rPr lang="en-US" b="1" dirty="0"/>
              <a:t>On Computable Numbers, with an Application to the </a:t>
            </a:r>
            <a:r>
              <a:rPr lang="en-US" b="1" dirty="0" err="1"/>
              <a:t>Entscheidungsproblem</a:t>
            </a:r>
            <a:r>
              <a:rPr lang="en-US" dirty="0"/>
              <a:t>. Proceedings of the London Mathematical Society v. 2, n. 42, p. 230--265 , 1936.</a:t>
            </a:r>
          </a:p>
          <a:p>
            <a:r>
              <a:rPr lang="en-US" dirty="0"/>
              <a:t>SMIT, Jan et al. </a:t>
            </a:r>
            <a:r>
              <a:rPr lang="en-US" b="1" dirty="0"/>
              <a:t>Industry 4.0.</a:t>
            </a:r>
            <a:r>
              <a:rPr lang="en-US" dirty="0"/>
              <a:t> [s. L.]: European Parliament's Committee On Industry, Research And Energy (</a:t>
            </a:r>
            <a:r>
              <a:rPr lang="en-US" dirty="0" err="1"/>
              <a:t>itre</a:t>
            </a:r>
            <a:r>
              <a:rPr lang="en-US" dirty="0"/>
              <a:t>), 2016.</a:t>
            </a:r>
          </a:p>
          <a:p>
            <a:r>
              <a:rPr lang="en-US" dirty="0"/>
              <a:t>ARNTZ. Melanie; GREGORY. Terry; ZIERAHN. Ulrich. </a:t>
            </a:r>
            <a:r>
              <a:rPr lang="en-US" b="1" dirty="0"/>
              <a:t>The Risk of Automation for Jobs in OECD Countries: A Comparative Analysis.</a:t>
            </a:r>
            <a:r>
              <a:rPr lang="en-US" dirty="0"/>
              <a:t> , no 189. Paris: OECD Publishing, 2016.</a:t>
            </a:r>
          </a:p>
          <a:p>
            <a:r>
              <a:rPr lang="en-US" dirty="0"/>
              <a:t>WATSON, Christopher; LI, Frederick W.B. </a:t>
            </a:r>
            <a:r>
              <a:rPr lang="en-US" b="1" dirty="0"/>
              <a:t>Failure Rates in Introductory Programming Revisited.</a:t>
            </a:r>
            <a:r>
              <a:rPr lang="en-US" dirty="0"/>
              <a:t> </a:t>
            </a:r>
            <a:r>
              <a:rPr lang="en-US" dirty="0" err="1"/>
              <a:t>ITiCSE</a:t>
            </a:r>
            <a:r>
              <a:rPr lang="en-US" dirty="0"/>
              <a:t> ’14, 2014, Uppsala, Sweden. Anais... Uppsala, Sweden: ACM, 2014. p.39--44. </a:t>
            </a:r>
          </a:p>
          <a:p>
            <a:r>
              <a:rPr lang="en-US" dirty="0"/>
              <a:t>BOSSE, </a:t>
            </a:r>
            <a:r>
              <a:rPr lang="en-US" dirty="0" err="1"/>
              <a:t>Yorah</a:t>
            </a:r>
            <a:r>
              <a:rPr lang="en-US" dirty="0"/>
              <a:t>; GEROSA, Marco </a:t>
            </a:r>
            <a:r>
              <a:rPr lang="en-US" dirty="0" err="1"/>
              <a:t>Aurélio</a:t>
            </a:r>
            <a:r>
              <a:rPr lang="en-US" dirty="0"/>
              <a:t>. </a:t>
            </a:r>
            <a:r>
              <a:rPr lang="en-US" b="1" dirty="0"/>
              <a:t>As </a:t>
            </a:r>
            <a:r>
              <a:rPr lang="en-US" b="1" dirty="0" err="1"/>
              <a:t>Disciplinas</a:t>
            </a:r>
            <a:r>
              <a:rPr lang="en-US" b="1" dirty="0"/>
              <a:t> de </a:t>
            </a:r>
            <a:r>
              <a:rPr lang="en-US" b="1" dirty="0" err="1"/>
              <a:t>Introdução</a:t>
            </a:r>
            <a:r>
              <a:rPr lang="en-US" b="1" dirty="0"/>
              <a:t> </a:t>
            </a:r>
            <a:r>
              <a:rPr lang="en-US" b="1" dirty="0" err="1"/>
              <a:t>à</a:t>
            </a:r>
            <a:r>
              <a:rPr lang="en-US" b="1" dirty="0"/>
              <a:t> </a:t>
            </a:r>
            <a:r>
              <a:rPr lang="en-US" b="1" dirty="0" err="1"/>
              <a:t>Programação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USP: um </a:t>
            </a:r>
            <a:r>
              <a:rPr lang="en-US" b="1" dirty="0" err="1"/>
              <a:t>Estudo</a:t>
            </a:r>
            <a:r>
              <a:rPr lang="en-US" b="1" dirty="0"/>
              <a:t> </a:t>
            </a:r>
            <a:r>
              <a:rPr lang="en-US" b="1" dirty="0" err="1"/>
              <a:t>preliminar</a:t>
            </a:r>
            <a:r>
              <a:rPr lang="en-US" b="1" dirty="0"/>
              <a:t>.</a:t>
            </a:r>
            <a:r>
              <a:rPr lang="en-US" dirty="0"/>
              <a:t> Anais dos Workshops do IV </a:t>
            </a:r>
            <a:r>
              <a:rPr lang="en-US" dirty="0" err="1"/>
              <a:t>Congresso</a:t>
            </a:r>
            <a:r>
              <a:rPr lang="en-US" dirty="0"/>
              <a:t> </a:t>
            </a:r>
            <a:r>
              <a:rPr lang="en-US" dirty="0" err="1"/>
              <a:t>Brasileiro</a:t>
            </a:r>
            <a:r>
              <a:rPr lang="en-US" dirty="0"/>
              <a:t> de </a:t>
            </a:r>
            <a:r>
              <a:rPr lang="en-US" dirty="0" err="1"/>
              <a:t>Informática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Educação</a:t>
            </a:r>
            <a:r>
              <a:rPr lang="en-US" dirty="0"/>
              <a:t> (CBIE 2015), CBIE-LACLO 2015, 2015, p. 1389--1397.</a:t>
            </a:r>
          </a:p>
          <a:p>
            <a:r>
              <a:rPr lang="en-US" dirty="0"/>
              <a:t>KALELIOGLU, </a:t>
            </a:r>
            <a:r>
              <a:rPr lang="en-US" dirty="0" err="1"/>
              <a:t>Filiz</a:t>
            </a:r>
            <a:r>
              <a:rPr lang="en-US" dirty="0"/>
              <a:t>; GULBAHAR, </a:t>
            </a:r>
            <a:r>
              <a:rPr lang="en-US" dirty="0" err="1"/>
              <a:t>Yasemin</a:t>
            </a:r>
            <a:r>
              <a:rPr lang="en-US" dirty="0"/>
              <a:t>; KUKUL, </a:t>
            </a:r>
            <a:r>
              <a:rPr lang="en-US" dirty="0" err="1"/>
              <a:t>Volkan</a:t>
            </a:r>
            <a:r>
              <a:rPr lang="en-US" dirty="0"/>
              <a:t>. </a:t>
            </a:r>
            <a:r>
              <a:rPr lang="en-US" b="1" dirty="0"/>
              <a:t>A Framework for Computational Thinking Based on a Systematic Research Review.</a:t>
            </a:r>
            <a:r>
              <a:rPr lang="en-US" dirty="0"/>
              <a:t> Baltic Journal of Modern Computing, 4, 2016, p. 583-596.</a:t>
            </a:r>
          </a:p>
          <a:p>
            <a:r>
              <a:rPr lang="en-US" dirty="0"/>
              <a:t>JENKINS, T. </a:t>
            </a:r>
            <a:r>
              <a:rPr lang="en-US" b="1" dirty="0"/>
              <a:t>On the difficulty of learning to program.</a:t>
            </a:r>
            <a:r>
              <a:rPr lang="en-US" dirty="0"/>
              <a:t> Proceedings of the 3rd Annual Conference of the LTSN Centre for Information and Computer Sciences, v. 4, 2002, p. 53--58.</a:t>
            </a:r>
          </a:p>
          <a:p>
            <a:r>
              <a:rPr lang="en-US" dirty="0"/>
              <a:t>HRISTOVA, Maria </a:t>
            </a:r>
            <a:r>
              <a:rPr lang="en-US" i="1" dirty="0"/>
              <a:t>et al.</a:t>
            </a:r>
            <a:r>
              <a:rPr lang="en-US" dirty="0"/>
              <a:t> </a:t>
            </a:r>
            <a:r>
              <a:rPr lang="en-US" b="1" dirty="0"/>
              <a:t>Identifying and correcting Java programming errors for introductory computer science students.</a:t>
            </a:r>
            <a:r>
              <a:rPr lang="en-US" dirty="0"/>
              <a:t> 15 </a:t>
            </a:r>
            <a:r>
              <a:rPr lang="en-US" dirty="0" err="1"/>
              <a:t>fev</a:t>
            </a:r>
            <a:r>
              <a:rPr lang="en-US" dirty="0"/>
              <a:t>. 2006, [</a:t>
            </a:r>
            <a:r>
              <a:rPr lang="en-US" dirty="0" err="1"/>
              <a:t>S.l.</a:t>
            </a:r>
            <a:r>
              <a:rPr lang="en-US" dirty="0"/>
              <a:t>]: ACM, 15 </a:t>
            </a:r>
            <a:r>
              <a:rPr lang="en-US" dirty="0" err="1"/>
              <a:t>fev</a:t>
            </a:r>
            <a:r>
              <a:rPr lang="en-US" dirty="0"/>
              <a:t>. 2006. p.153–156. </a:t>
            </a:r>
          </a:p>
          <a:p>
            <a:r>
              <a:rPr lang="en-US" dirty="0"/>
              <a:t>CACEFFO, Ricardo </a:t>
            </a:r>
            <a:r>
              <a:rPr lang="en-US" i="1" dirty="0"/>
              <a:t>et al.</a:t>
            </a:r>
            <a:r>
              <a:rPr lang="en-US" dirty="0"/>
              <a:t> </a:t>
            </a:r>
            <a:r>
              <a:rPr lang="en-US" b="1" dirty="0"/>
              <a:t>Developing a Computer Science Concept Inventory for Introductory Programming.</a:t>
            </a:r>
            <a:r>
              <a:rPr lang="en-US" dirty="0"/>
              <a:t> 2016, [</a:t>
            </a:r>
            <a:r>
              <a:rPr lang="en-US" dirty="0" err="1"/>
              <a:t>S.l.</a:t>
            </a:r>
            <a:r>
              <a:rPr lang="en-US" dirty="0"/>
              <a:t>]: ACM, 2016. p.364–369.</a:t>
            </a:r>
          </a:p>
          <a:p>
            <a:r>
              <a:rPr lang="en-US" dirty="0"/>
              <a:t>BHATIA, </a:t>
            </a:r>
            <a:r>
              <a:rPr lang="en-US" dirty="0" err="1"/>
              <a:t>Sahil</a:t>
            </a:r>
            <a:r>
              <a:rPr lang="en-US" dirty="0"/>
              <a:t>; SINGH, </a:t>
            </a:r>
            <a:r>
              <a:rPr lang="en-US" dirty="0" err="1"/>
              <a:t>Rishabh</a:t>
            </a:r>
            <a:r>
              <a:rPr lang="en-US" dirty="0"/>
              <a:t>. </a:t>
            </a:r>
            <a:r>
              <a:rPr lang="en-US" b="1" dirty="0"/>
              <a:t>Automated Correction for Syntax Errors in Programming Assignments using Recurrent Neural Networks.</a:t>
            </a:r>
            <a:r>
              <a:rPr lang="en-US" dirty="0"/>
              <a:t> </a:t>
            </a:r>
            <a:r>
              <a:rPr lang="en-US" dirty="0" err="1"/>
              <a:t>CoRR</a:t>
            </a:r>
            <a:r>
              <a:rPr lang="en-US" dirty="0"/>
              <a:t> v. abs/1603.06129 , 2016.</a:t>
            </a:r>
          </a:p>
          <a:p>
            <a:r>
              <a:rPr lang="en-US" dirty="0"/>
              <a:t>Wang, </a:t>
            </a:r>
            <a:r>
              <a:rPr lang="en-US" dirty="0" err="1"/>
              <a:t>Ke</a:t>
            </a:r>
            <a:r>
              <a:rPr lang="en-US" dirty="0"/>
              <a:t> &amp; Singh, </a:t>
            </a:r>
            <a:r>
              <a:rPr lang="en-US" dirty="0" err="1"/>
              <a:t>Rishabh</a:t>
            </a:r>
            <a:r>
              <a:rPr lang="en-US" dirty="0"/>
              <a:t> &amp; Su, </a:t>
            </a:r>
            <a:r>
              <a:rPr lang="en-US" dirty="0" err="1"/>
              <a:t>Zhendong</a:t>
            </a:r>
            <a:r>
              <a:rPr lang="en-US" dirty="0"/>
              <a:t>. (2017). </a:t>
            </a:r>
            <a:r>
              <a:rPr lang="en-US" b="1" dirty="0"/>
              <a:t>Dynamic Neural Program Embedding for Program Repair</a:t>
            </a:r>
            <a:r>
              <a:rPr lang="en-US" dirty="0"/>
              <a:t>.</a:t>
            </a:r>
          </a:p>
          <a:p>
            <a:r>
              <a:rPr lang="en-US" dirty="0"/>
              <a:t>Santos EA, Campbell JC, </a:t>
            </a:r>
            <a:r>
              <a:rPr lang="en-US" dirty="0" err="1"/>
              <a:t>Hindle</a:t>
            </a:r>
            <a:r>
              <a:rPr lang="en-US" dirty="0"/>
              <a:t> A, </a:t>
            </a:r>
            <a:r>
              <a:rPr lang="en-US" dirty="0" err="1"/>
              <a:t>Amaral</a:t>
            </a:r>
            <a:r>
              <a:rPr lang="en-US" dirty="0"/>
              <a:t> JN. (2017) </a:t>
            </a:r>
            <a:r>
              <a:rPr lang="en-US" b="1" dirty="0"/>
              <a:t>Finding and correcting syntax errors using recurrent neural networks</a:t>
            </a:r>
            <a:r>
              <a:rPr lang="en-US" dirty="0"/>
              <a:t>. </a:t>
            </a:r>
            <a:r>
              <a:rPr lang="en-US" i="1" dirty="0" err="1"/>
              <a:t>PeerJ</a:t>
            </a:r>
            <a:r>
              <a:rPr lang="en-US" i="1" dirty="0"/>
              <a:t> Preprints</a:t>
            </a:r>
            <a:r>
              <a:rPr lang="en-US" dirty="0"/>
              <a:t> 5:e3123v1</a:t>
            </a:r>
          </a:p>
          <a:p>
            <a:r>
              <a:rPr lang="en-US" dirty="0"/>
              <a:t>John </a:t>
            </a:r>
            <a:r>
              <a:rPr lang="en-US" dirty="0" err="1"/>
              <a:t>DeNero</a:t>
            </a:r>
            <a:r>
              <a:rPr lang="en-US" dirty="0"/>
              <a:t>, </a:t>
            </a:r>
            <a:r>
              <a:rPr lang="en-US" dirty="0" err="1"/>
              <a:t>Sumukh</a:t>
            </a:r>
            <a:r>
              <a:rPr lang="en-US" dirty="0"/>
              <a:t> </a:t>
            </a:r>
            <a:r>
              <a:rPr lang="en-US" dirty="0" err="1"/>
              <a:t>Sridhara</a:t>
            </a:r>
            <a:r>
              <a:rPr lang="en-US" dirty="0"/>
              <a:t>, Manuel Pérez-</a:t>
            </a:r>
            <a:r>
              <a:rPr lang="en-US" dirty="0" err="1"/>
              <a:t>Quiñones</a:t>
            </a:r>
            <a:r>
              <a:rPr lang="en-US" dirty="0"/>
              <a:t>, </a:t>
            </a:r>
            <a:r>
              <a:rPr lang="en-US" dirty="0" err="1"/>
              <a:t>Aatish</a:t>
            </a:r>
            <a:r>
              <a:rPr lang="en-US" dirty="0"/>
              <a:t> </a:t>
            </a:r>
            <a:r>
              <a:rPr lang="en-US" dirty="0" err="1"/>
              <a:t>Nayak</a:t>
            </a:r>
            <a:r>
              <a:rPr lang="en-US" dirty="0"/>
              <a:t>, and Ben Leong. 2017. </a:t>
            </a:r>
            <a:r>
              <a:rPr lang="en-US" b="1" dirty="0"/>
              <a:t>Beyond </a:t>
            </a:r>
            <a:r>
              <a:rPr lang="en-US" b="1" dirty="0" err="1"/>
              <a:t>Autograding</a:t>
            </a:r>
            <a:r>
              <a:rPr lang="en-US" b="1" dirty="0"/>
              <a:t>: Advances in Student Feedback Platforms.</a:t>
            </a:r>
            <a:r>
              <a:rPr lang="en-US" dirty="0"/>
              <a:t> In Proceedings of the 2017 ACM SIGCSE Technical Symposium on Computer Science Education (SIGCSE '17). ACM, New York, NY, USA, 651-652.</a:t>
            </a:r>
          </a:p>
          <a:p>
            <a:r>
              <a:rPr lang="en-US" dirty="0"/>
              <a:t>Pu, </a:t>
            </a:r>
            <a:r>
              <a:rPr lang="en-US" dirty="0" err="1"/>
              <a:t>Yewen</a:t>
            </a:r>
            <a:r>
              <a:rPr lang="en-US" dirty="0"/>
              <a:t> &amp; </a:t>
            </a:r>
            <a:r>
              <a:rPr lang="en-US" dirty="0" err="1"/>
              <a:t>Narasimhan</a:t>
            </a:r>
            <a:r>
              <a:rPr lang="en-US" dirty="0"/>
              <a:t>, </a:t>
            </a:r>
            <a:r>
              <a:rPr lang="en-US" dirty="0" err="1"/>
              <a:t>Karthik</a:t>
            </a:r>
            <a:r>
              <a:rPr lang="en-US" dirty="0"/>
              <a:t> &amp; Solar-</a:t>
            </a:r>
            <a:r>
              <a:rPr lang="en-US" dirty="0" err="1"/>
              <a:t>Lezama</a:t>
            </a:r>
            <a:r>
              <a:rPr lang="en-US" dirty="0"/>
              <a:t>, Armando &amp; </a:t>
            </a:r>
            <a:r>
              <a:rPr lang="en-US" dirty="0" err="1"/>
              <a:t>Barzilay</a:t>
            </a:r>
            <a:r>
              <a:rPr lang="en-US" dirty="0"/>
              <a:t>, Regina. (2016). </a:t>
            </a:r>
            <a:r>
              <a:rPr lang="en-US" b="1" dirty="0" err="1"/>
              <a:t>sk_p</a:t>
            </a:r>
            <a:r>
              <a:rPr lang="en-US" b="1" dirty="0"/>
              <a:t>: a neural program corrector for MOOCs</a:t>
            </a:r>
            <a:r>
              <a:rPr lang="en-US" dirty="0"/>
              <a:t>. 39-40. 10.1145/2984043.2989222.</a:t>
            </a:r>
          </a:p>
          <a:p>
            <a:r>
              <a:rPr lang="en-US" dirty="0"/>
              <a:t>Devlin, Jacob &amp; </a:t>
            </a:r>
            <a:r>
              <a:rPr lang="en-US" dirty="0" err="1"/>
              <a:t>Uesato</a:t>
            </a:r>
            <a:r>
              <a:rPr lang="en-US" dirty="0"/>
              <a:t>, Jonathan &amp; Singh, </a:t>
            </a:r>
            <a:r>
              <a:rPr lang="en-US" dirty="0" err="1"/>
              <a:t>Rishabh</a:t>
            </a:r>
            <a:r>
              <a:rPr lang="en-US" dirty="0"/>
              <a:t> &amp; </a:t>
            </a:r>
            <a:r>
              <a:rPr lang="en-US" dirty="0" err="1"/>
              <a:t>Kohli</a:t>
            </a:r>
            <a:r>
              <a:rPr lang="en-US" dirty="0"/>
              <a:t>, </a:t>
            </a:r>
            <a:r>
              <a:rPr lang="en-US" dirty="0" err="1"/>
              <a:t>Pushmeet</a:t>
            </a:r>
            <a:r>
              <a:rPr lang="en-US" dirty="0"/>
              <a:t>. (2017). </a:t>
            </a:r>
            <a:r>
              <a:rPr lang="en-US" b="1" dirty="0"/>
              <a:t>Semantic Code Repair using Neuro-Symbolic Transformation Networks.</a:t>
            </a:r>
          </a:p>
          <a:p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5C3E597-E352-1949-9A45-AFBC6B92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0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340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Revisão sistemática</vt:lpstr>
      <vt:lpstr>Protocolo da sistemática</vt:lpstr>
      <vt:lpstr>Objetivo</vt:lpstr>
      <vt:lpstr>Principal questão</vt:lpstr>
      <vt:lpstr>Pergunta</vt:lpstr>
      <vt:lpstr>Palavras-chave</vt:lpstr>
      <vt:lpstr>Objetivo e escopo</vt:lpstr>
      <vt:lpstr>Fluxo do sistema</vt:lpstr>
      <vt:lpstr>Referências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redes neurais recorrentes na detecção de padrões de erros cometidos por alunos novatos durante a aprendizagem de programação</dc:title>
  <dc:creator>Microsoft Office User</dc:creator>
  <cp:lastModifiedBy>Microsoft Office User</cp:lastModifiedBy>
  <cp:revision>38</cp:revision>
  <dcterms:created xsi:type="dcterms:W3CDTF">2018-03-06T16:17:02Z</dcterms:created>
  <dcterms:modified xsi:type="dcterms:W3CDTF">2018-04-22T00:37:39Z</dcterms:modified>
</cp:coreProperties>
</file>