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512"/>
  </p:normalViewPr>
  <p:slideViewPr>
    <p:cSldViewPr snapToGrid="0" snapToObjects="1">
      <p:cViewPr varScale="1">
        <p:scale>
          <a:sx n="76" d="100"/>
          <a:sy n="76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494F56-688B-6045-BA7F-40C49E36E5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DE5B65-93F6-A842-972C-929FA4B6F4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F1703-66B5-C249-B7F1-1C15F5972029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D3C36-022E-FE4C-B7CA-6E4DC65232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1ABAF-25D7-2E42-840A-411970D59A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A6E22-B3FC-3349-8913-272680F4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4665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904F8-A166-1246-982B-8ABBE077CD52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499E4-CFB7-114C-AE43-8C8B88EF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0348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C545-BDFD-CA49-BD60-9D5B8D260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97FBF-43ED-114D-A6C8-27792BFAF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17514-FDA0-3645-A386-D55FF547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3EFFB-8F11-2A4D-A366-5BDD00E4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8BB1A-A6ED-684C-B815-236F66A4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5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7A19-26FF-1F49-A2B0-8EA7801E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9BF2C-557F-2C4E-BC76-F63708D85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A97E2-A5AF-CB41-9F06-2E08F9D2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F5324-C439-1141-A0B0-C8C9F73C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F34AB-6F2F-3443-A2E2-04C2628C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3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DF1EF-7D9F-B74F-A9B7-46ABD2CE9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06220-6134-F94C-8DEA-B85CED4D6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C674-4C8C-E042-A187-12DE6E02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81BE4-7167-E042-B203-17180ADC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C30C1-B6E1-0B49-A2C9-DFE6548A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7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E105-2FCD-E04B-8642-F963762C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73D36-8A51-D94B-BC33-0FB9DD766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F5570-C1AA-E44A-87F1-6B952C39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9E6AE-A562-5048-B25E-9FBE5ADF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530A5-9851-974E-88FB-611ABC8D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5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D1FC-C8C2-2843-BCC5-E5F8519D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5D3E6-2E34-6440-A6F8-EBC1D5BCA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ED017-DD8C-EB4A-863F-1A4A0E1C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9F5A8-5C0E-DF4B-83AA-F8DC4F7D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47B06-8FE7-1445-A580-E02A4D1E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7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73CB-8AD1-0343-A1E7-139EF5E6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5CC4-2978-7043-9B88-8541BE956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59BEE-04E2-0F44-A837-EB455D6F3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76BB5-C376-214D-9282-C83F5331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ED7EC-B046-5D4C-9875-14D12F70D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0B482-E5B0-6647-8C9C-E72F1588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5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2E83-B3B8-E245-9137-FB0189DB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20EE9-EA0D-3F48-AB66-817B0083C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17AA6-A3DB-7140-9F3F-53CAA8511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1B630-155C-1745-B0E7-FA9BB9ED2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2449C-6F0D-684C-A7A4-CC8EE7903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68A72-C645-4841-9941-4EA5C033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3/6/18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87BF2-91C8-064A-AB63-F5605049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B1059-1999-B843-B4D6-0D91BEA6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1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D3C1-824C-5B45-8C90-4C49F006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8B46F-4560-564E-9F92-EFCA0456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6A352-6DD3-FE43-A63E-BA1AEE2C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3A8EB-81B7-1040-81F0-C436F352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9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80504-7102-FE47-A0D8-423DEF22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3/6/18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6BBB6-0CA1-3C41-B42D-3CADF76F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2DC09-AD58-3748-9A72-C5C22A33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3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B47A-F679-FC4B-AFD9-C3DBC6C6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F5BEB-6C5B-6A4A-B633-728177F6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19B19-FC99-4C49-97E8-A3CF89AFF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75FE2-5CB7-E041-A777-0AAA5D0E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80684-3220-1F4E-AEDD-F65EF2EE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97825-41FA-4248-9DCC-2852896D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5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F9EF-A4BD-0841-A71E-89A5E78A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1A415-65B9-BF44-BD20-A080EFD34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C66E8-6F8D-784E-8BBF-A4C6D1DD3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ACC6C-B788-2542-B622-3086903D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D70B5-1922-6042-ABB4-E2B50852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89FD5-F047-AE46-9066-69292833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4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B08BD-BDFA-AE4C-B61C-BCC2A0AD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ED359-1D96-814C-BD3F-40882BDDF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8FE13-2480-2744-B13D-9554BA4A6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F8F4-B4DA-CA49-BE09-D5851EAEE1A1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B2568-B7BF-6B4C-9D0A-8087C3CDA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26064-ECF6-B343-B35D-D07FFF956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4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8F4B1-082A-F94B-BEAC-38B999493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3792" y="1832280"/>
            <a:ext cx="9144000" cy="2387600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Uso</a:t>
            </a:r>
            <a:r>
              <a:rPr lang="en-US" sz="2800" b="1" dirty="0"/>
              <a:t> de </a:t>
            </a:r>
            <a:r>
              <a:rPr lang="en-US" sz="2800" b="1" dirty="0" err="1"/>
              <a:t>redes</a:t>
            </a:r>
            <a:r>
              <a:rPr lang="en-US" sz="2800" b="1" dirty="0"/>
              <a:t> </a:t>
            </a:r>
            <a:r>
              <a:rPr lang="en-US" sz="2800" b="1" dirty="0" err="1"/>
              <a:t>neurais</a:t>
            </a:r>
            <a:r>
              <a:rPr lang="en-US" sz="2800" b="1" dirty="0"/>
              <a:t> </a:t>
            </a:r>
            <a:r>
              <a:rPr lang="en-US" sz="2800" b="1" dirty="0" err="1"/>
              <a:t>recorrentes</a:t>
            </a:r>
            <a:r>
              <a:rPr lang="en-US" sz="2800" b="1" dirty="0"/>
              <a:t> </a:t>
            </a:r>
            <a:r>
              <a:rPr lang="en-US" sz="2800" b="1" dirty="0" err="1"/>
              <a:t>na</a:t>
            </a:r>
            <a:r>
              <a:rPr lang="en-US" sz="2800" b="1" dirty="0"/>
              <a:t> </a:t>
            </a:r>
            <a:r>
              <a:rPr lang="en-US" sz="2800" b="1" dirty="0" err="1"/>
              <a:t>detecção</a:t>
            </a:r>
            <a:r>
              <a:rPr lang="en-US" sz="2800" b="1" dirty="0"/>
              <a:t> de </a:t>
            </a:r>
            <a:r>
              <a:rPr lang="en-US" sz="2800" b="1" dirty="0" err="1"/>
              <a:t>padrões</a:t>
            </a:r>
            <a:r>
              <a:rPr lang="en-US" sz="2800" b="1" dirty="0"/>
              <a:t> de </a:t>
            </a:r>
            <a:r>
              <a:rPr lang="en-US" sz="2800" b="1" dirty="0" err="1"/>
              <a:t>erros</a:t>
            </a:r>
            <a:r>
              <a:rPr lang="en-US" sz="2800" b="1" dirty="0"/>
              <a:t> </a:t>
            </a:r>
            <a:r>
              <a:rPr lang="en-US" sz="2800" b="1" dirty="0" err="1"/>
              <a:t>cometidos</a:t>
            </a:r>
            <a:r>
              <a:rPr lang="en-US" sz="2800" b="1" dirty="0"/>
              <a:t> </a:t>
            </a:r>
            <a:r>
              <a:rPr lang="en-US" sz="2800" b="1" dirty="0" err="1"/>
              <a:t>por</a:t>
            </a:r>
            <a:r>
              <a:rPr lang="en-US" sz="2800" b="1" dirty="0"/>
              <a:t> </a:t>
            </a:r>
            <a:r>
              <a:rPr lang="en-US" sz="2800" b="1" dirty="0" err="1"/>
              <a:t>alunos</a:t>
            </a:r>
            <a:r>
              <a:rPr lang="en-US" sz="2800" b="1" dirty="0"/>
              <a:t> </a:t>
            </a:r>
            <a:r>
              <a:rPr lang="en-US" sz="2800" b="1" dirty="0" err="1"/>
              <a:t>novatos</a:t>
            </a:r>
            <a:r>
              <a:rPr lang="en-US" sz="2800" b="1" dirty="0"/>
              <a:t> </a:t>
            </a:r>
            <a:r>
              <a:rPr lang="en-US" sz="2800" b="1" dirty="0" err="1"/>
              <a:t>durante</a:t>
            </a:r>
            <a:r>
              <a:rPr lang="en-US" sz="2800" b="1" dirty="0"/>
              <a:t> a </a:t>
            </a:r>
            <a:r>
              <a:rPr lang="en-US" sz="2800" b="1" dirty="0" err="1"/>
              <a:t>aprendizagem</a:t>
            </a:r>
            <a:r>
              <a:rPr lang="en-US" sz="2800" b="1" dirty="0"/>
              <a:t> de </a:t>
            </a:r>
            <a:r>
              <a:rPr lang="en-US" sz="2800" b="1" dirty="0" err="1"/>
              <a:t>programação</a:t>
            </a:r>
            <a:endParaRPr lang="en-US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17B0F-EDB5-914F-BEA0-F2E214DCA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4022" y="4929797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Marcelo de </a:t>
            </a:r>
            <a:r>
              <a:rPr lang="en-US" dirty="0" err="1"/>
              <a:t>Rezende</a:t>
            </a:r>
            <a:r>
              <a:rPr lang="en-US" dirty="0"/>
              <a:t> Martins</a:t>
            </a:r>
          </a:p>
          <a:p>
            <a:r>
              <a:rPr lang="en-US" dirty="0"/>
              <a:t>2018</a:t>
            </a:r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E84075E4-E4A9-C149-9187-92079C1AE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07962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1B5224-39E9-6D44-B625-090793090D0B}"/>
              </a:ext>
            </a:extLst>
          </p:cNvPr>
          <p:cNvSpPr txBox="1"/>
          <p:nvPr/>
        </p:nvSpPr>
        <p:spPr>
          <a:xfrm>
            <a:off x="3181611" y="764088"/>
            <a:ext cx="54488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Instituto</a:t>
            </a:r>
            <a:r>
              <a:rPr lang="en-US" sz="2400" dirty="0"/>
              <a:t> de </a:t>
            </a:r>
            <a:r>
              <a:rPr lang="en-US" sz="2400" dirty="0" err="1"/>
              <a:t>Pesquisas</a:t>
            </a:r>
            <a:r>
              <a:rPr lang="en-US" sz="2400" dirty="0"/>
              <a:t> </a:t>
            </a:r>
            <a:r>
              <a:rPr lang="en-US" sz="2400" dirty="0" err="1"/>
              <a:t>Tecnológicas</a:t>
            </a:r>
            <a:r>
              <a:rPr lang="en-US" sz="2400" dirty="0"/>
              <a:t> – IPT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/>
              <a:t>Metodologia</a:t>
            </a:r>
            <a:r>
              <a:rPr lang="en-US" sz="2400" dirty="0"/>
              <a:t> da </a:t>
            </a:r>
            <a:r>
              <a:rPr lang="en-US" sz="2400" dirty="0" err="1"/>
              <a:t>Pesquisa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Prof. Dr. </a:t>
            </a:r>
            <a:r>
              <a:rPr lang="en-US" sz="2400" dirty="0" err="1"/>
              <a:t>Vagner</a:t>
            </a:r>
            <a:r>
              <a:rPr lang="en-US" sz="2400" dirty="0"/>
              <a:t> </a:t>
            </a:r>
            <a:r>
              <a:rPr lang="en-US" sz="2400" dirty="0" err="1"/>
              <a:t>Gava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9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92D4-9F7E-E242-8812-218CD43F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Metodologia</a:t>
            </a:r>
            <a:r>
              <a:rPr lang="en-US" dirty="0"/>
              <a:t> da </a:t>
            </a:r>
            <a:r>
              <a:rPr lang="en-US" dirty="0" err="1"/>
              <a:t>pesquisa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4714-0EC0-D340-BD6A-E9083F32B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Título</a:t>
            </a:r>
            <a:endParaRPr lang="en-US" dirty="0"/>
          </a:p>
          <a:p>
            <a:r>
              <a:rPr lang="en-US" dirty="0" err="1"/>
              <a:t>Problema</a:t>
            </a:r>
            <a:endParaRPr lang="en-US" dirty="0"/>
          </a:p>
          <a:p>
            <a:r>
              <a:rPr lang="en-US" dirty="0" err="1"/>
              <a:t>Pergunta</a:t>
            </a:r>
            <a:endParaRPr lang="en-US" dirty="0"/>
          </a:p>
          <a:p>
            <a:r>
              <a:rPr lang="en-US" dirty="0" err="1"/>
              <a:t>Palavras-chave</a:t>
            </a:r>
            <a:endParaRPr lang="en-US" dirty="0"/>
          </a:p>
          <a:p>
            <a:r>
              <a:rPr lang="en-US" dirty="0" err="1"/>
              <a:t>Objetivo</a:t>
            </a:r>
            <a:r>
              <a:rPr lang="en-US" dirty="0"/>
              <a:t> e </a:t>
            </a:r>
            <a:r>
              <a:rPr lang="en-US" dirty="0" err="1"/>
              <a:t>escopo</a:t>
            </a:r>
            <a:endParaRPr lang="en-US" dirty="0"/>
          </a:p>
          <a:p>
            <a:r>
              <a:rPr lang="en-US" dirty="0" err="1"/>
              <a:t>Referências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6433E3FC-BC08-2C48-A074-8AED12108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39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7F41-B1E3-2842-AE63-881A0050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8C3D-8334-6346-B96A-28136BF4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neurais</a:t>
            </a:r>
            <a:r>
              <a:rPr lang="en-US" dirty="0"/>
              <a:t> </a:t>
            </a:r>
            <a:r>
              <a:rPr lang="en-US" dirty="0" err="1"/>
              <a:t>recorrentes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detecção</a:t>
            </a:r>
            <a:r>
              <a:rPr lang="en-US" dirty="0"/>
              <a:t> de </a:t>
            </a:r>
            <a:r>
              <a:rPr lang="en-US" dirty="0" err="1"/>
              <a:t>padrões</a:t>
            </a:r>
            <a:r>
              <a:rPr lang="en-US" dirty="0"/>
              <a:t> de </a:t>
            </a:r>
            <a:r>
              <a:rPr lang="en-US" dirty="0" err="1"/>
              <a:t>erros</a:t>
            </a:r>
            <a:r>
              <a:rPr lang="en-US" dirty="0"/>
              <a:t> </a:t>
            </a:r>
            <a:r>
              <a:rPr lang="en-US" dirty="0" err="1"/>
              <a:t>cometidos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alunos</a:t>
            </a:r>
            <a:r>
              <a:rPr lang="en-US" dirty="0"/>
              <a:t> </a:t>
            </a:r>
            <a:r>
              <a:rPr lang="en-US" dirty="0" err="1"/>
              <a:t>novatos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a </a:t>
            </a:r>
            <a:r>
              <a:rPr lang="en-US" dirty="0" err="1"/>
              <a:t>aprendizagem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1066883F-3032-4941-BB29-56A05005A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13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B639-1257-7E45-B352-2D3C35A4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/</a:t>
            </a:r>
            <a:r>
              <a:rPr lang="en-US" dirty="0" err="1"/>
              <a:t>Contexto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01F08-700B-E443-9F69-4DB340E06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alunos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a </a:t>
            </a:r>
            <a:r>
              <a:rPr lang="en-US" dirty="0" err="1"/>
              <a:t>aprendizagem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endParaRPr lang="en-US" dirty="0"/>
          </a:p>
          <a:p>
            <a:r>
              <a:rPr lang="en-US" dirty="0"/>
              <a:t>Big Code</a:t>
            </a:r>
          </a:p>
          <a:p>
            <a:r>
              <a:rPr lang="en-US" dirty="0"/>
              <a:t>Deep learning</a:t>
            </a:r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05197DE4-6848-824D-9473-21C8C0A83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91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82CA-5AA7-CE4E-8C84-943E9C13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Pergunta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FD225-82EB-CC45-84B6-5C0CE33C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Como as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neurais</a:t>
            </a:r>
            <a:r>
              <a:rPr lang="en-US" dirty="0"/>
              <a:t> </a:t>
            </a:r>
            <a:r>
              <a:rPr lang="en-US" dirty="0" err="1"/>
              <a:t>recorrentes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utilizadas</a:t>
            </a:r>
            <a:r>
              <a:rPr lang="en-US" dirty="0"/>
              <a:t> para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padrões</a:t>
            </a:r>
            <a:r>
              <a:rPr lang="en-US" dirty="0"/>
              <a:t> de </a:t>
            </a:r>
            <a:r>
              <a:rPr lang="en-US" dirty="0" err="1"/>
              <a:t>erros</a:t>
            </a:r>
            <a:r>
              <a:rPr lang="en-US" dirty="0"/>
              <a:t> </a:t>
            </a:r>
            <a:r>
              <a:rPr lang="en-US" dirty="0" err="1"/>
              <a:t>cometidos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alunos</a:t>
            </a:r>
            <a:r>
              <a:rPr lang="en-US" dirty="0"/>
              <a:t> </a:t>
            </a:r>
            <a:r>
              <a:rPr lang="en-US" dirty="0" err="1"/>
              <a:t>previamente</a:t>
            </a:r>
            <a:r>
              <a:rPr lang="en-US" dirty="0"/>
              <a:t> </a:t>
            </a:r>
            <a:r>
              <a:rPr lang="en-US" dirty="0" err="1"/>
              <a:t>analisados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monitores</a:t>
            </a:r>
            <a:r>
              <a:rPr lang="en-US" dirty="0"/>
              <a:t> e </a:t>
            </a:r>
            <a:r>
              <a:rPr lang="en-US" dirty="0" err="1"/>
              <a:t>instrutores</a:t>
            </a:r>
            <a:r>
              <a:rPr lang="en-US" dirty="0"/>
              <a:t>?</a:t>
            </a:r>
          </a:p>
          <a:p>
            <a:r>
              <a:rPr lang="en-US" dirty="0" err="1"/>
              <a:t>Pergunta</a:t>
            </a:r>
            <a:r>
              <a:rPr lang="en-US" dirty="0"/>
              <a:t> </a:t>
            </a:r>
            <a:r>
              <a:rPr lang="en-US" dirty="0" err="1"/>
              <a:t>secundária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Qual</a:t>
            </a:r>
            <a:r>
              <a:rPr lang="en-US" dirty="0"/>
              <a:t> a </a:t>
            </a:r>
            <a:r>
              <a:rPr lang="en-US" dirty="0" err="1"/>
              <a:t>diferença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padrões</a:t>
            </a:r>
            <a:r>
              <a:rPr lang="en-US" dirty="0"/>
              <a:t> de </a:t>
            </a:r>
            <a:r>
              <a:rPr lang="en-US" dirty="0" err="1"/>
              <a:t>erros</a:t>
            </a:r>
            <a:r>
              <a:rPr lang="en-US" dirty="0"/>
              <a:t> </a:t>
            </a:r>
            <a:r>
              <a:rPr lang="en-US" dirty="0" err="1"/>
              <a:t>encontrados</a:t>
            </a:r>
            <a:r>
              <a:rPr lang="en-US" dirty="0"/>
              <a:t> </a:t>
            </a:r>
            <a:r>
              <a:rPr lang="en-US" dirty="0" err="1"/>
              <a:t>pelas</a:t>
            </a:r>
            <a:r>
              <a:rPr lang="en-US" dirty="0"/>
              <a:t>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neurais</a:t>
            </a:r>
            <a:r>
              <a:rPr lang="en-US" dirty="0"/>
              <a:t> </a:t>
            </a:r>
            <a:r>
              <a:rPr lang="en-US" dirty="0" err="1"/>
              <a:t>recorrentes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base de </a:t>
            </a:r>
            <a:r>
              <a:rPr lang="en-US" dirty="0" err="1"/>
              <a:t>códigos-fontes</a:t>
            </a:r>
            <a:r>
              <a:rPr lang="en-US" dirty="0"/>
              <a:t> </a:t>
            </a:r>
            <a:r>
              <a:rPr lang="en-US" dirty="0" err="1"/>
              <a:t>previamente</a:t>
            </a:r>
            <a:r>
              <a:rPr lang="en-US" dirty="0"/>
              <a:t> </a:t>
            </a:r>
            <a:r>
              <a:rPr lang="en-US" dirty="0" err="1"/>
              <a:t>avaliados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monitores</a:t>
            </a:r>
            <a:r>
              <a:rPr lang="en-US" dirty="0"/>
              <a:t> e </a:t>
            </a:r>
            <a:r>
              <a:rPr lang="en-US" dirty="0" err="1"/>
              <a:t>instrutores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comparação</a:t>
            </a:r>
            <a:r>
              <a:rPr lang="en-US" dirty="0"/>
              <a:t> com </a:t>
            </a:r>
            <a:r>
              <a:rPr lang="en-US" dirty="0" err="1"/>
              <a:t>uma</a:t>
            </a:r>
            <a:r>
              <a:rPr lang="en-US" dirty="0"/>
              <a:t> base </a:t>
            </a:r>
            <a:r>
              <a:rPr lang="en-US" dirty="0" err="1"/>
              <a:t>avaliada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meio</a:t>
            </a:r>
            <a:r>
              <a:rPr lang="en-US" dirty="0"/>
              <a:t> de testes?</a:t>
            </a:r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FCF4924F-4A57-704B-92CC-E20759E1B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15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6E5E-DD9E-E14C-9CF2-EB58F81B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Palavras-chave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BB0B2-5F1A-7A45-B0C3-2893CFC15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neurais</a:t>
            </a:r>
            <a:r>
              <a:rPr lang="en-US" dirty="0"/>
              <a:t> </a:t>
            </a:r>
            <a:r>
              <a:rPr lang="en-US" dirty="0" err="1"/>
              <a:t>recorrentes</a:t>
            </a:r>
            <a:r>
              <a:rPr lang="en-US" dirty="0"/>
              <a:t>, </a:t>
            </a:r>
            <a:r>
              <a:rPr lang="en-US" dirty="0" err="1"/>
              <a:t>aprendizagem</a:t>
            </a:r>
            <a:r>
              <a:rPr lang="en-US" dirty="0"/>
              <a:t> de </a:t>
            </a:r>
            <a:r>
              <a:rPr lang="en-US" dirty="0" err="1"/>
              <a:t>máquina</a:t>
            </a:r>
            <a:r>
              <a:rPr lang="en-US" dirty="0"/>
              <a:t>, </a:t>
            </a:r>
            <a:r>
              <a:rPr lang="en-US" dirty="0" err="1"/>
              <a:t>engenharia</a:t>
            </a:r>
            <a:r>
              <a:rPr lang="en-US" dirty="0"/>
              <a:t> de </a:t>
            </a:r>
            <a:r>
              <a:rPr lang="en-US" dirty="0" err="1"/>
              <a:t>atributos</a:t>
            </a:r>
            <a:r>
              <a:rPr lang="en-US" dirty="0"/>
              <a:t>, </a:t>
            </a:r>
            <a:r>
              <a:rPr lang="en-US" dirty="0" err="1"/>
              <a:t>dificuldades</a:t>
            </a:r>
            <a:r>
              <a:rPr lang="en-US" dirty="0"/>
              <a:t>, </a:t>
            </a:r>
            <a:r>
              <a:rPr lang="en-US" dirty="0" err="1"/>
              <a:t>erros</a:t>
            </a:r>
            <a:r>
              <a:rPr lang="en-US" dirty="0"/>
              <a:t>, </a:t>
            </a:r>
            <a:r>
              <a:rPr lang="en-US" dirty="0" err="1"/>
              <a:t>ciências</a:t>
            </a:r>
            <a:r>
              <a:rPr lang="en-US" dirty="0"/>
              <a:t> da </a:t>
            </a:r>
            <a:r>
              <a:rPr lang="en-US" dirty="0" err="1"/>
              <a:t>computação</a:t>
            </a:r>
            <a:r>
              <a:rPr lang="en-US" dirty="0"/>
              <a:t> e </a:t>
            </a:r>
            <a:r>
              <a:rPr lang="en-US" dirty="0" err="1"/>
              <a:t>educação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recurrent neural networks, machine learning, feature engineering, difficulties, errors, </a:t>
            </a:r>
            <a:r>
              <a:rPr lang="en-US" dirty="0" err="1"/>
              <a:t>ai</a:t>
            </a:r>
            <a:r>
              <a:rPr lang="en-US" dirty="0"/>
              <a:t> for education, computer science education.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4AAD82EE-D0D8-D648-8F31-113FE5D9B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7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70854-3966-6644-81C2-9379A4E7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r>
              <a:rPr lang="en-US" dirty="0"/>
              <a:t> e </a:t>
            </a:r>
            <a:r>
              <a:rPr lang="en-US" dirty="0" err="1"/>
              <a:t>escopo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86A4E-9B66-DB49-A292-88AC47354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neurais</a:t>
            </a:r>
            <a:r>
              <a:rPr lang="en-US" dirty="0"/>
              <a:t> </a:t>
            </a:r>
            <a:r>
              <a:rPr lang="en-US" dirty="0" err="1"/>
              <a:t>recorrentes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técnica</a:t>
            </a:r>
            <a:r>
              <a:rPr lang="en-US" dirty="0"/>
              <a:t> para </a:t>
            </a:r>
            <a:r>
              <a:rPr lang="en-US" dirty="0" err="1"/>
              <a:t>detecção</a:t>
            </a:r>
            <a:r>
              <a:rPr lang="en-US" dirty="0"/>
              <a:t> de </a:t>
            </a:r>
            <a:r>
              <a:rPr lang="en-US" dirty="0" err="1"/>
              <a:t>padrões</a:t>
            </a:r>
            <a:r>
              <a:rPr lang="en-US" dirty="0"/>
              <a:t> de </a:t>
            </a:r>
            <a:r>
              <a:rPr lang="en-US" dirty="0" err="1"/>
              <a:t>erros</a:t>
            </a:r>
            <a:endParaRPr lang="en-US" dirty="0"/>
          </a:p>
          <a:p>
            <a:r>
              <a:rPr lang="en-US" dirty="0" err="1"/>
              <a:t>Técnica</a:t>
            </a:r>
            <a:r>
              <a:rPr lang="en-US" dirty="0"/>
              <a:t> </a:t>
            </a:r>
            <a:r>
              <a:rPr lang="en-US" dirty="0" err="1"/>
              <a:t>aplicada</a:t>
            </a:r>
            <a:r>
              <a:rPr lang="en-US" dirty="0"/>
              <a:t> </a:t>
            </a:r>
            <a:r>
              <a:rPr lang="en-US" dirty="0" err="1"/>
              <a:t>numa</a:t>
            </a:r>
            <a:r>
              <a:rPr lang="en-US" dirty="0"/>
              <a:t> base </a:t>
            </a:r>
            <a:r>
              <a:rPr lang="en-US" dirty="0" err="1"/>
              <a:t>avaliada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instrutores</a:t>
            </a:r>
            <a:r>
              <a:rPr lang="en-US" dirty="0"/>
              <a:t> e </a:t>
            </a:r>
            <a:r>
              <a:rPr lang="en-US" dirty="0" err="1"/>
              <a:t>monitores</a:t>
            </a:r>
            <a:endParaRPr lang="en-US" dirty="0"/>
          </a:p>
          <a:p>
            <a:r>
              <a:rPr lang="en-US" dirty="0" err="1"/>
              <a:t>Classe</a:t>
            </a:r>
            <a:r>
              <a:rPr lang="en-US" dirty="0"/>
              <a:t> de </a:t>
            </a:r>
            <a:r>
              <a:rPr lang="en-US" dirty="0" err="1"/>
              <a:t>problemas</a:t>
            </a:r>
            <a:endParaRPr lang="en-US" dirty="0"/>
          </a:p>
          <a:p>
            <a:r>
              <a:rPr lang="en-US" dirty="0" err="1"/>
              <a:t>Erros</a:t>
            </a:r>
            <a:r>
              <a:rPr lang="en-US" dirty="0"/>
              <a:t> de </a:t>
            </a:r>
            <a:r>
              <a:rPr lang="en-US" dirty="0" err="1"/>
              <a:t>lógica</a:t>
            </a:r>
            <a:r>
              <a:rPr lang="en-US" dirty="0"/>
              <a:t>, </a:t>
            </a:r>
            <a:r>
              <a:rPr lang="en-US" dirty="0" err="1"/>
              <a:t>inicialmente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0F9ACDC8-8D2A-1941-9B36-A95975985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10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E54C-67A1-7C4A-9CB7-87128779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Fluxo</a:t>
            </a:r>
            <a:r>
              <a:rPr lang="en-US" dirty="0"/>
              <a:t> do </a:t>
            </a:r>
            <a:r>
              <a:rPr lang="en-US" dirty="0" err="1"/>
              <a:t>sistema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50E295EB-FDD5-CC43-91A4-846B44810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AA9622A5-2D7D-1242-8DA6-F991AD106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64489" y="2432727"/>
            <a:ext cx="969922" cy="1390552"/>
          </a:xfr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E39F619-86EE-1940-9100-3FEAC92CF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69691">
            <a:off x="5563936" y="2676808"/>
            <a:ext cx="805971" cy="71641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3C2354E-1623-9740-88D7-DF71F56A2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4795" y="2490536"/>
            <a:ext cx="1142385" cy="104718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C5D871B-2E0E-AA41-A392-7F6B27E349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9015" y="4730763"/>
            <a:ext cx="1302341" cy="161377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4B4C822-1ADC-B943-B15C-6B4995103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887244">
            <a:off x="3208307" y="2726793"/>
            <a:ext cx="864623" cy="768554"/>
          </a:xfrm>
          <a:prstGeom prst="rect">
            <a:avLst/>
          </a:prstGeom>
        </p:spPr>
      </p:pic>
      <p:pic>
        <p:nvPicPr>
          <p:cNvPr id="31" name="Content Placeholder 20">
            <a:extLst>
              <a:ext uri="{FF2B5EF4-FFF2-40B4-BE49-F238E27FC236}">
                <a16:creationId xmlns:a16="http://schemas.microsoft.com/office/drawing/2014/main" id="{5C6420EF-26DB-8945-8FCE-995E47EE9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826" y="2564011"/>
            <a:ext cx="969922" cy="139055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0359D98-EE89-4B4C-B934-79D568CB0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677634">
            <a:off x="6737077" y="3819597"/>
            <a:ext cx="864623" cy="76855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BEC9AEB-10EF-894B-9D89-73DDDDDF2B3C}"/>
              </a:ext>
            </a:extLst>
          </p:cNvPr>
          <p:cNvSpPr txBox="1"/>
          <p:nvPr/>
        </p:nvSpPr>
        <p:spPr>
          <a:xfrm>
            <a:off x="2696056" y="3581577"/>
            <a:ext cx="257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Pré-processamento</a:t>
            </a:r>
            <a:r>
              <a:rPr lang="en-US" b="1" dirty="0"/>
              <a:t> para </a:t>
            </a:r>
            <a:r>
              <a:rPr lang="en-US" b="1" dirty="0" err="1"/>
              <a:t>extração</a:t>
            </a:r>
            <a:r>
              <a:rPr lang="en-US" b="1" dirty="0"/>
              <a:t> dos </a:t>
            </a:r>
            <a:r>
              <a:rPr lang="en-US" b="1" dirty="0" err="1"/>
              <a:t>atributos</a:t>
            </a:r>
            <a:endParaRPr 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C042E5-8560-074E-AC1A-3AD225E8127A}"/>
              </a:ext>
            </a:extLst>
          </p:cNvPr>
          <p:cNvSpPr txBox="1"/>
          <p:nvPr/>
        </p:nvSpPr>
        <p:spPr>
          <a:xfrm>
            <a:off x="7882960" y="2841393"/>
            <a:ext cx="257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Modelo</a:t>
            </a:r>
            <a:r>
              <a:rPr lang="en-US" b="1" dirty="0"/>
              <a:t> </a:t>
            </a:r>
            <a:r>
              <a:rPr lang="en-US" b="1" dirty="0" err="1"/>
              <a:t>treinado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2D6653-285D-F048-973B-124228525292}"/>
              </a:ext>
            </a:extLst>
          </p:cNvPr>
          <p:cNvSpPr txBox="1"/>
          <p:nvPr/>
        </p:nvSpPr>
        <p:spPr>
          <a:xfrm>
            <a:off x="510239" y="1917680"/>
            <a:ext cx="257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Submissões</a:t>
            </a:r>
            <a:r>
              <a:rPr lang="en-US" b="1" dirty="0"/>
              <a:t> dos </a:t>
            </a:r>
            <a:r>
              <a:rPr lang="en-US" b="1" dirty="0" err="1"/>
              <a:t>alunos</a:t>
            </a:r>
            <a:endParaRPr lang="en-US" b="1" dirty="0"/>
          </a:p>
          <a:p>
            <a:pPr algn="ctr"/>
            <a:r>
              <a:rPr lang="en-US" b="1" dirty="0" err="1"/>
              <a:t>em</a:t>
            </a:r>
            <a:r>
              <a:rPr lang="en-US" b="1" dirty="0"/>
              <a:t> Python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1675AE-620C-7847-ACC3-17DF7A90C31A}"/>
              </a:ext>
            </a:extLst>
          </p:cNvPr>
          <p:cNvSpPr txBox="1"/>
          <p:nvPr/>
        </p:nvSpPr>
        <p:spPr>
          <a:xfrm>
            <a:off x="7452906" y="5537648"/>
            <a:ext cx="257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Resposta</a:t>
            </a:r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D587DF-64B1-8247-9271-427469D3F94F}"/>
              </a:ext>
            </a:extLst>
          </p:cNvPr>
          <p:cNvSpPr txBox="1"/>
          <p:nvPr/>
        </p:nvSpPr>
        <p:spPr>
          <a:xfrm>
            <a:off x="510239" y="5722314"/>
            <a:ext cx="4759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Adaptação</a:t>
            </a:r>
            <a:r>
              <a:rPr lang="en-US" i="1" dirty="0"/>
              <a:t> da </a:t>
            </a:r>
            <a:r>
              <a:rPr lang="en-US" i="1" dirty="0" err="1"/>
              <a:t>Figura</a:t>
            </a:r>
            <a:r>
              <a:rPr lang="en-US" i="1" dirty="0"/>
              <a:t> 2 do </a:t>
            </a:r>
            <a:r>
              <a:rPr lang="en-US" i="1" dirty="0" err="1"/>
              <a:t>artigo</a:t>
            </a:r>
            <a:r>
              <a:rPr lang="en-US" i="1" dirty="0"/>
              <a:t> de Bhatia (2016)</a:t>
            </a:r>
          </a:p>
        </p:txBody>
      </p:sp>
    </p:spTree>
    <p:extLst>
      <p:ext uri="{BB962C8B-B14F-4D97-AF65-F5344CB8AC3E}">
        <p14:creationId xmlns:p14="http://schemas.microsoft.com/office/powerpoint/2010/main" val="342015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84A5-CB14-A142-9F36-0E58C2C0E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7162-DFF2-2047-A62C-3EFE71985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TURING, Alan M. </a:t>
            </a:r>
            <a:r>
              <a:rPr lang="en-US" b="1" dirty="0"/>
              <a:t>On Computable Numbers, with an Application to the </a:t>
            </a:r>
            <a:r>
              <a:rPr lang="en-US" b="1" dirty="0" err="1"/>
              <a:t>Entscheidungsproblem</a:t>
            </a:r>
            <a:r>
              <a:rPr lang="en-US" dirty="0"/>
              <a:t>. Proceedings of the London Mathematical Society v. 2, n. 42, p. 230--265 , 1936.</a:t>
            </a:r>
          </a:p>
          <a:p>
            <a:r>
              <a:rPr lang="en-US" dirty="0"/>
              <a:t>SMIT, Jan et al. </a:t>
            </a:r>
            <a:r>
              <a:rPr lang="en-US" b="1" dirty="0"/>
              <a:t>Industry 4.0.</a:t>
            </a:r>
            <a:r>
              <a:rPr lang="en-US" dirty="0"/>
              <a:t> [s. L.]: European Parliament's Committee On Industry, Research And Energy (</a:t>
            </a:r>
            <a:r>
              <a:rPr lang="en-US" dirty="0" err="1"/>
              <a:t>itre</a:t>
            </a:r>
            <a:r>
              <a:rPr lang="en-US" dirty="0"/>
              <a:t>), 2016.</a:t>
            </a:r>
          </a:p>
          <a:p>
            <a:r>
              <a:rPr lang="en-US" dirty="0"/>
              <a:t>ARNTZ. Melanie; GREGORY. Terry; ZIERAHN. Ulrich. </a:t>
            </a:r>
            <a:r>
              <a:rPr lang="en-US" b="1" dirty="0"/>
              <a:t>The Risk of Automation for Jobs in OECD Countries: A Comparative Analysis.</a:t>
            </a:r>
            <a:r>
              <a:rPr lang="en-US" dirty="0"/>
              <a:t> , no 189. Paris: OECD Publishing, 2016.</a:t>
            </a:r>
          </a:p>
          <a:p>
            <a:r>
              <a:rPr lang="en-US" dirty="0"/>
              <a:t>WATSON, Christopher; LI, Frederick W.B. </a:t>
            </a:r>
            <a:r>
              <a:rPr lang="en-US" b="1" dirty="0"/>
              <a:t>Failure Rates in Introductory Programming Revisited.</a:t>
            </a:r>
            <a:r>
              <a:rPr lang="en-US" dirty="0"/>
              <a:t> </a:t>
            </a:r>
            <a:r>
              <a:rPr lang="en-US" dirty="0" err="1"/>
              <a:t>ITiCSE</a:t>
            </a:r>
            <a:r>
              <a:rPr lang="en-US" dirty="0"/>
              <a:t> ’14, 2014, Uppsala, Sweden. Anais... Uppsala, Sweden: ACM, 2014. p.39--44. </a:t>
            </a:r>
          </a:p>
          <a:p>
            <a:r>
              <a:rPr lang="en-US" dirty="0"/>
              <a:t>BOSSE, </a:t>
            </a:r>
            <a:r>
              <a:rPr lang="en-US" dirty="0" err="1"/>
              <a:t>Yorah</a:t>
            </a:r>
            <a:r>
              <a:rPr lang="en-US" dirty="0"/>
              <a:t>; GEROSA, Marco </a:t>
            </a:r>
            <a:r>
              <a:rPr lang="en-US" dirty="0" err="1"/>
              <a:t>Aurélio</a:t>
            </a:r>
            <a:r>
              <a:rPr lang="en-US" dirty="0"/>
              <a:t>. </a:t>
            </a:r>
            <a:r>
              <a:rPr lang="en-US" b="1" dirty="0"/>
              <a:t>As </a:t>
            </a:r>
            <a:r>
              <a:rPr lang="en-US" b="1" dirty="0" err="1"/>
              <a:t>Disciplinas</a:t>
            </a:r>
            <a:r>
              <a:rPr lang="en-US" b="1" dirty="0"/>
              <a:t> de </a:t>
            </a:r>
            <a:r>
              <a:rPr lang="en-US" b="1" dirty="0" err="1"/>
              <a:t>Introdução</a:t>
            </a:r>
            <a:r>
              <a:rPr lang="en-US" b="1" dirty="0"/>
              <a:t> </a:t>
            </a:r>
            <a:r>
              <a:rPr lang="en-US" b="1" dirty="0" err="1"/>
              <a:t>à</a:t>
            </a:r>
            <a:r>
              <a:rPr lang="en-US" b="1" dirty="0"/>
              <a:t> </a:t>
            </a:r>
            <a:r>
              <a:rPr lang="en-US" b="1" dirty="0" err="1"/>
              <a:t>Programação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USP: um </a:t>
            </a:r>
            <a:r>
              <a:rPr lang="en-US" b="1" dirty="0" err="1"/>
              <a:t>Estudo</a:t>
            </a:r>
            <a:r>
              <a:rPr lang="en-US" b="1" dirty="0"/>
              <a:t> </a:t>
            </a:r>
            <a:r>
              <a:rPr lang="en-US" b="1" dirty="0" err="1"/>
              <a:t>preliminar</a:t>
            </a:r>
            <a:r>
              <a:rPr lang="en-US" b="1" dirty="0"/>
              <a:t>.</a:t>
            </a:r>
            <a:r>
              <a:rPr lang="en-US" dirty="0"/>
              <a:t> Anais dos Workshops do IV </a:t>
            </a:r>
            <a:r>
              <a:rPr lang="en-US" dirty="0" err="1"/>
              <a:t>Congresso</a:t>
            </a:r>
            <a:r>
              <a:rPr lang="en-US" dirty="0"/>
              <a:t> </a:t>
            </a:r>
            <a:r>
              <a:rPr lang="en-US" dirty="0" err="1"/>
              <a:t>Brasileiro</a:t>
            </a:r>
            <a:r>
              <a:rPr lang="en-US" dirty="0"/>
              <a:t> de </a:t>
            </a:r>
            <a:r>
              <a:rPr lang="en-US" dirty="0" err="1"/>
              <a:t>Informática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Educação</a:t>
            </a:r>
            <a:r>
              <a:rPr lang="en-US" dirty="0"/>
              <a:t> (CBIE 2015), CBIE-LACLO 2015, 2015, p. 1389--1397.</a:t>
            </a:r>
          </a:p>
          <a:p>
            <a:r>
              <a:rPr lang="en-US" dirty="0"/>
              <a:t>KALELIOGLU, </a:t>
            </a:r>
            <a:r>
              <a:rPr lang="en-US" dirty="0" err="1"/>
              <a:t>Filiz</a:t>
            </a:r>
            <a:r>
              <a:rPr lang="en-US" dirty="0"/>
              <a:t>; GULBAHAR, </a:t>
            </a:r>
            <a:r>
              <a:rPr lang="en-US" dirty="0" err="1"/>
              <a:t>Yasemin</a:t>
            </a:r>
            <a:r>
              <a:rPr lang="en-US" dirty="0"/>
              <a:t>; KUKUL, </a:t>
            </a:r>
            <a:r>
              <a:rPr lang="en-US" dirty="0" err="1"/>
              <a:t>Volkan</a:t>
            </a:r>
            <a:r>
              <a:rPr lang="en-US" dirty="0"/>
              <a:t>. </a:t>
            </a:r>
            <a:r>
              <a:rPr lang="en-US" b="1" dirty="0"/>
              <a:t>A Framework for Computational Thinking Based on a Systematic Research Review.</a:t>
            </a:r>
            <a:r>
              <a:rPr lang="en-US" dirty="0"/>
              <a:t> Baltic Journal of Modern Computing, 4, 2016, p. 583-596.</a:t>
            </a:r>
          </a:p>
          <a:p>
            <a:r>
              <a:rPr lang="en-US" dirty="0"/>
              <a:t>JENKINS, T. </a:t>
            </a:r>
            <a:r>
              <a:rPr lang="en-US" b="1" dirty="0"/>
              <a:t>On the difficulty of learning to program.</a:t>
            </a:r>
            <a:r>
              <a:rPr lang="en-US" dirty="0"/>
              <a:t> Proceedings of the 3rd Annual Conference of the LTSN Centre for Information and Computer Sciences, v. 4, 2002, p. 53--58.</a:t>
            </a:r>
          </a:p>
          <a:p>
            <a:r>
              <a:rPr lang="en-US" dirty="0"/>
              <a:t>HRISTOVA, Maria </a:t>
            </a:r>
            <a:r>
              <a:rPr lang="en-US" i="1" dirty="0"/>
              <a:t>et al.</a:t>
            </a:r>
            <a:r>
              <a:rPr lang="en-US" dirty="0"/>
              <a:t> </a:t>
            </a:r>
            <a:r>
              <a:rPr lang="en-US" b="1" dirty="0"/>
              <a:t>Identifying and correcting Java programming errors for introductory computer science students.</a:t>
            </a:r>
            <a:r>
              <a:rPr lang="en-US" dirty="0"/>
              <a:t> 15 </a:t>
            </a:r>
            <a:r>
              <a:rPr lang="en-US" dirty="0" err="1"/>
              <a:t>fev</a:t>
            </a:r>
            <a:r>
              <a:rPr lang="en-US" dirty="0"/>
              <a:t>. 2006, [</a:t>
            </a:r>
            <a:r>
              <a:rPr lang="en-US" dirty="0" err="1"/>
              <a:t>S.l.</a:t>
            </a:r>
            <a:r>
              <a:rPr lang="en-US" dirty="0"/>
              <a:t>]: ACM, 15 </a:t>
            </a:r>
            <a:r>
              <a:rPr lang="en-US" dirty="0" err="1"/>
              <a:t>fev</a:t>
            </a:r>
            <a:r>
              <a:rPr lang="en-US" dirty="0"/>
              <a:t>. 2006. p.153–156. </a:t>
            </a:r>
          </a:p>
          <a:p>
            <a:r>
              <a:rPr lang="en-US" dirty="0"/>
              <a:t>CACEFFO, Ricardo </a:t>
            </a:r>
            <a:r>
              <a:rPr lang="en-US" i="1" dirty="0"/>
              <a:t>et al.</a:t>
            </a:r>
            <a:r>
              <a:rPr lang="en-US" dirty="0"/>
              <a:t> </a:t>
            </a:r>
            <a:r>
              <a:rPr lang="en-US" b="1" dirty="0"/>
              <a:t>Developing a Computer Science Concept Inventory for Introductory Programming.</a:t>
            </a:r>
            <a:r>
              <a:rPr lang="en-US" dirty="0"/>
              <a:t> 2016, [</a:t>
            </a:r>
            <a:r>
              <a:rPr lang="en-US" dirty="0" err="1"/>
              <a:t>S.l.</a:t>
            </a:r>
            <a:r>
              <a:rPr lang="en-US" dirty="0"/>
              <a:t>]: ACM, 2016. p.364–369.</a:t>
            </a:r>
          </a:p>
          <a:p>
            <a:r>
              <a:rPr lang="en-US" dirty="0"/>
              <a:t>BHATIA, </a:t>
            </a:r>
            <a:r>
              <a:rPr lang="en-US" dirty="0" err="1"/>
              <a:t>Sahil</a:t>
            </a:r>
            <a:r>
              <a:rPr lang="en-US" dirty="0"/>
              <a:t>; SINGH, </a:t>
            </a:r>
            <a:r>
              <a:rPr lang="en-US" dirty="0" err="1"/>
              <a:t>Rishabh</a:t>
            </a:r>
            <a:r>
              <a:rPr lang="en-US" dirty="0"/>
              <a:t>. </a:t>
            </a:r>
            <a:r>
              <a:rPr lang="en-US" b="1" dirty="0"/>
              <a:t>Automated Correction for Syntax Errors in Programming Assignments using Recurrent Neural Networks.</a:t>
            </a:r>
            <a:r>
              <a:rPr lang="en-US" dirty="0"/>
              <a:t> </a:t>
            </a:r>
            <a:r>
              <a:rPr lang="en-US" dirty="0" err="1"/>
              <a:t>CoRR</a:t>
            </a:r>
            <a:r>
              <a:rPr lang="en-US" dirty="0"/>
              <a:t> v. abs/1603.06129 , 2016.</a:t>
            </a:r>
          </a:p>
          <a:p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E5C3E597-E352-1949-9A45-AFBC6B92E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70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269</Words>
  <Application>Microsoft Macintosh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Uso de redes neurais recorrentes na detecção de padrões de erros cometidos por alunos novatos durante a aprendizagem de programação</vt:lpstr>
      <vt:lpstr>Metodologia da pesquisa</vt:lpstr>
      <vt:lpstr>Título</vt:lpstr>
      <vt:lpstr>Problema/Contexto</vt:lpstr>
      <vt:lpstr>Pergunta</vt:lpstr>
      <vt:lpstr>Palavras-chave</vt:lpstr>
      <vt:lpstr>Objetivo e escopo</vt:lpstr>
      <vt:lpstr>Fluxo do sistema</vt:lpstr>
      <vt:lpstr>Referências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de redes neurais recorrentes na detecção de padrões de erros cometidos por alunos novatos durante a aprendizagem de programação</dc:title>
  <dc:creator>Microsoft Office User</dc:creator>
  <cp:lastModifiedBy>Microsoft Office User</cp:lastModifiedBy>
  <cp:revision>15</cp:revision>
  <dcterms:created xsi:type="dcterms:W3CDTF">2018-03-06T16:17:02Z</dcterms:created>
  <dcterms:modified xsi:type="dcterms:W3CDTF">2018-03-06T22:59:11Z</dcterms:modified>
</cp:coreProperties>
</file>