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267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C3E6"/>
    <a:srgbClr val="F8CBAD"/>
    <a:srgbClr val="C5E0B4"/>
    <a:srgbClr val="8E23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283" autoAdjust="0"/>
    <p:restoredTop sz="94605" autoAdjust="0"/>
  </p:normalViewPr>
  <p:slideViewPr>
    <p:cSldViewPr snapToGrid="0">
      <p:cViewPr>
        <p:scale>
          <a:sx n="30" d="100"/>
          <a:sy n="30" d="100"/>
        </p:scale>
        <p:origin x="31" y="-274"/>
      </p:cViewPr>
      <p:guideLst>
        <p:guide orient="horz" pos="10368"/>
        <p:guide pos="267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EBFAA3-F819-45C3-88C6-762A2CB61316}" type="datetimeFigureOut">
              <a:rPr lang="en-US" smtClean="0"/>
              <a:t>4/23/2018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96E9A2-51C1-484E-9D6C-8035F42F5988}" type="slidenum">
              <a:rPr lang="en-US" smtClean="0"/>
              <a:t>‹#›</a:t>
            </a:fld>
            <a:endParaRPr lang="en-US"/>
          </a:p>
        </p:txBody>
      </p:sp>
    </p:spTree>
    <p:extLst>
      <p:ext uri="{BB962C8B-B14F-4D97-AF65-F5344CB8AC3E}">
        <p14:creationId xmlns:p14="http://schemas.microsoft.com/office/powerpoint/2010/main" val="2506897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96E9A2-51C1-484E-9D6C-8035F42F5988}" type="slidenum">
              <a:rPr lang="en-US" smtClean="0"/>
              <a:t>1</a:t>
            </a:fld>
            <a:endParaRPr lang="en-US"/>
          </a:p>
        </p:txBody>
      </p:sp>
    </p:spTree>
    <p:extLst>
      <p:ext uri="{BB962C8B-B14F-4D97-AF65-F5344CB8AC3E}">
        <p14:creationId xmlns:p14="http://schemas.microsoft.com/office/powerpoint/2010/main" val="3614801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247C1A-AFD6-4C99-B8A3-BBCBE95880A9}"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12B4B-52A1-4CEC-ACD3-F72832E76A53}" type="slidenum">
              <a:rPr lang="en-US" smtClean="0"/>
              <a:t>‹#›</a:t>
            </a:fld>
            <a:endParaRPr lang="en-US"/>
          </a:p>
        </p:txBody>
      </p:sp>
    </p:spTree>
    <p:extLst>
      <p:ext uri="{BB962C8B-B14F-4D97-AF65-F5344CB8AC3E}">
        <p14:creationId xmlns:p14="http://schemas.microsoft.com/office/powerpoint/2010/main" val="3537849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247C1A-AFD6-4C99-B8A3-BBCBE95880A9}"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12B4B-52A1-4CEC-ACD3-F72832E76A53}" type="slidenum">
              <a:rPr lang="en-US" smtClean="0"/>
              <a:t>‹#›</a:t>
            </a:fld>
            <a:endParaRPr lang="en-US"/>
          </a:p>
        </p:txBody>
      </p:sp>
    </p:spTree>
    <p:extLst>
      <p:ext uri="{BB962C8B-B14F-4D97-AF65-F5344CB8AC3E}">
        <p14:creationId xmlns:p14="http://schemas.microsoft.com/office/powerpoint/2010/main" val="1401900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247C1A-AFD6-4C99-B8A3-BBCBE95880A9}"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12B4B-52A1-4CEC-ACD3-F72832E76A53}" type="slidenum">
              <a:rPr lang="en-US" smtClean="0"/>
              <a:t>‹#›</a:t>
            </a:fld>
            <a:endParaRPr lang="en-US"/>
          </a:p>
        </p:txBody>
      </p:sp>
    </p:spTree>
    <p:extLst>
      <p:ext uri="{BB962C8B-B14F-4D97-AF65-F5344CB8AC3E}">
        <p14:creationId xmlns:p14="http://schemas.microsoft.com/office/powerpoint/2010/main" val="2244501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247C1A-AFD6-4C99-B8A3-BBCBE95880A9}"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12B4B-52A1-4CEC-ACD3-F72832E76A53}" type="slidenum">
              <a:rPr lang="en-US" smtClean="0"/>
              <a:t>‹#›</a:t>
            </a:fld>
            <a:endParaRPr lang="en-US"/>
          </a:p>
        </p:txBody>
      </p:sp>
    </p:spTree>
    <p:extLst>
      <p:ext uri="{BB962C8B-B14F-4D97-AF65-F5344CB8AC3E}">
        <p14:creationId xmlns:p14="http://schemas.microsoft.com/office/powerpoint/2010/main" val="3154647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247C1A-AFD6-4C99-B8A3-BBCBE95880A9}"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12B4B-52A1-4CEC-ACD3-F72832E76A53}" type="slidenum">
              <a:rPr lang="en-US" smtClean="0"/>
              <a:t>‹#›</a:t>
            </a:fld>
            <a:endParaRPr lang="en-US"/>
          </a:p>
        </p:txBody>
      </p:sp>
    </p:spTree>
    <p:extLst>
      <p:ext uri="{BB962C8B-B14F-4D97-AF65-F5344CB8AC3E}">
        <p14:creationId xmlns:p14="http://schemas.microsoft.com/office/powerpoint/2010/main" val="1124983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247C1A-AFD6-4C99-B8A3-BBCBE95880A9}"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612B4B-52A1-4CEC-ACD3-F72832E76A53}" type="slidenum">
              <a:rPr lang="en-US" smtClean="0"/>
              <a:t>‹#›</a:t>
            </a:fld>
            <a:endParaRPr lang="en-US"/>
          </a:p>
        </p:txBody>
      </p:sp>
    </p:spTree>
    <p:extLst>
      <p:ext uri="{BB962C8B-B14F-4D97-AF65-F5344CB8AC3E}">
        <p14:creationId xmlns:p14="http://schemas.microsoft.com/office/powerpoint/2010/main" val="2394998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247C1A-AFD6-4C99-B8A3-BBCBE95880A9}" type="datetimeFigureOut">
              <a:rPr lang="en-US" smtClean="0"/>
              <a:t>4/23/2018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612B4B-52A1-4CEC-ACD3-F72832E76A53}" type="slidenum">
              <a:rPr lang="en-US" smtClean="0"/>
              <a:t>‹#›</a:t>
            </a:fld>
            <a:endParaRPr lang="en-US"/>
          </a:p>
        </p:txBody>
      </p:sp>
    </p:spTree>
    <p:extLst>
      <p:ext uri="{BB962C8B-B14F-4D97-AF65-F5344CB8AC3E}">
        <p14:creationId xmlns:p14="http://schemas.microsoft.com/office/powerpoint/2010/main" val="323184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247C1A-AFD6-4C99-B8A3-BBCBE95880A9}" type="datetimeFigureOut">
              <a:rPr lang="en-US" smtClean="0"/>
              <a:t>4/23/2018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612B4B-52A1-4CEC-ACD3-F72832E76A53}" type="slidenum">
              <a:rPr lang="en-US" smtClean="0"/>
              <a:t>‹#›</a:t>
            </a:fld>
            <a:endParaRPr lang="en-US"/>
          </a:p>
        </p:txBody>
      </p:sp>
    </p:spTree>
    <p:extLst>
      <p:ext uri="{BB962C8B-B14F-4D97-AF65-F5344CB8AC3E}">
        <p14:creationId xmlns:p14="http://schemas.microsoft.com/office/powerpoint/2010/main" val="1767813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247C1A-AFD6-4C99-B8A3-BBCBE95880A9}" type="datetimeFigureOut">
              <a:rPr lang="en-US" smtClean="0"/>
              <a:t>4/23/2018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612B4B-52A1-4CEC-ACD3-F72832E76A53}" type="slidenum">
              <a:rPr lang="en-US" smtClean="0"/>
              <a:t>‹#›</a:t>
            </a:fld>
            <a:endParaRPr lang="en-US"/>
          </a:p>
        </p:txBody>
      </p:sp>
    </p:spTree>
    <p:extLst>
      <p:ext uri="{BB962C8B-B14F-4D97-AF65-F5344CB8AC3E}">
        <p14:creationId xmlns:p14="http://schemas.microsoft.com/office/powerpoint/2010/main" val="1177346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81247C1A-AFD6-4C99-B8A3-BBCBE95880A9}"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612B4B-52A1-4CEC-ACD3-F72832E76A53}" type="slidenum">
              <a:rPr lang="en-US" smtClean="0"/>
              <a:t>‹#›</a:t>
            </a:fld>
            <a:endParaRPr lang="en-US"/>
          </a:p>
        </p:txBody>
      </p:sp>
    </p:spTree>
    <p:extLst>
      <p:ext uri="{BB962C8B-B14F-4D97-AF65-F5344CB8AC3E}">
        <p14:creationId xmlns:p14="http://schemas.microsoft.com/office/powerpoint/2010/main" val="57218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81247C1A-AFD6-4C99-B8A3-BBCBE95880A9}"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612B4B-52A1-4CEC-ACD3-F72832E76A53}" type="slidenum">
              <a:rPr lang="en-US" smtClean="0"/>
              <a:t>‹#›</a:t>
            </a:fld>
            <a:endParaRPr lang="en-US"/>
          </a:p>
        </p:txBody>
      </p:sp>
    </p:spTree>
    <p:extLst>
      <p:ext uri="{BB962C8B-B14F-4D97-AF65-F5344CB8AC3E}">
        <p14:creationId xmlns:p14="http://schemas.microsoft.com/office/powerpoint/2010/main" val="393085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81247C1A-AFD6-4C99-B8A3-BBCBE95880A9}" type="datetimeFigureOut">
              <a:rPr lang="en-US" smtClean="0"/>
              <a:t>4/23/2018</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C9612B4B-52A1-4CEC-ACD3-F72832E76A53}" type="slidenum">
              <a:rPr lang="en-US" smtClean="0"/>
              <a:t>‹#›</a:t>
            </a:fld>
            <a:endParaRPr lang="en-US"/>
          </a:p>
        </p:txBody>
      </p:sp>
    </p:spTree>
    <p:extLst>
      <p:ext uri="{BB962C8B-B14F-4D97-AF65-F5344CB8AC3E}">
        <p14:creationId xmlns:p14="http://schemas.microsoft.com/office/powerpoint/2010/main" val="15872408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a:extLst>
              <a:ext uri="{FF2B5EF4-FFF2-40B4-BE49-F238E27FC236}">
                <a16:creationId xmlns="" xmlns:a16="http://schemas.microsoft.com/office/drawing/2014/main" id="{AAC209A6-BCC5-4773-ABFB-6ECBD44BCA8D}"/>
              </a:ext>
            </a:extLst>
          </p:cNvPr>
          <p:cNvSpPr/>
          <p:nvPr/>
        </p:nvSpPr>
        <p:spPr>
          <a:xfrm>
            <a:off x="17987749" y="9899786"/>
            <a:ext cx="17933158" cy="6321166"/>
          </a:xfrm>
          <a:prstGeom prst="rect">
            <a:avLst/>
          </a:prstGeom>
          <a:solidFill>
            <a:srgbClr val="ED7D31">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3" name="Group 2"/>
          <p:cNvGrpSpPr/>
          <p:nvPr/>
        </p:nvGrpSpPr>
        <p:grpSpPr>
          <a:xfrm>
            <a:off x="1365400" y="9908978"/>
            <a:ext cx="16304822" cy="6296345"/>
            <a:chOff x="1365400" y="9908978"/>
            <a:chExt cx="16304822" cy="6296345"/>
          </a:xfrm>
        </p:grpSpPr>
        <p:sp>
          <p:nvSpPr>
            <p:cNvPr id="12" name="Rectangle 11"/>
            <p:cNvSpPr/>
            <p:nvPr/>
          </p:nvSpPr>
          <p:spPr>
            <a:xfrm>
              <a:off x="1378751" y="9908978"/>
              <a:ext cx="16291471" cy="6296345"/>
            </a:xfrm>
            <a:prstGeom prst="rect">
              <a:avLst/>
            </a:prstGeom>
            <a:solidFill>
              <a:schemeClr val="accent4">
                <a:lumMod val="60000"/>
                <a:lumOff val="40000"/>
              </a:schemeClr>
            </a:solidFill>
          </p:spPr>
        </p:sp>
        <p:sp>
          <p:nvSpPr>
            <p:cNvPr id="13" name="Freeform 12"/>
            <p:cNvSpPr/>
            <p:nvPr/>
          </p:nvSpPr>
          <p:spPr>
            <a:xfrm>
              <a:off x="1365400" y="11429412"/>
              <a:ext cx="3130221" cy="3286732"/>
            </a:xfrm>
            <a:custGeom>
              <a:avLst/>
              <a:gdLst>
                <a:gd name="connsiteX0" fmla="*/ 0 w 3130221"/>
                <a:gd name="connsiteY0" fmla="*/ 313022 h 3286732"/>
                <a:gd name="connsiteX1" fmla="*/ 313022 w 3130221"/>
                <a:gd name="connsiteY1" fmla="*/ 0 h 3286732"/>
                <a:gd name="connsiteX2" fmla="*/ 2817199 w 3130221"/>
                <a:gd name="connsiteY2" fmla="*/ 0 h 3286732"/>
                <a:gd name="connsiteX3" fmla="*/ 3130221 w 3130221"/>
                <a:gd name="connsiteY3" fmla="*/ 313022 h 3286732"/>
                <a:gd name="connsiteX4" fmla="*/ 3130221 w 3130221"/>
                <a:gd name="connsiteY4" fmla="*/ 2973710 h 3286732"/>
                <a:gd name="connsiteX5" fmla="*/ 2817199 w 3130221"/>
                <a:gd name="connsiteY5" fmla="*/ 3286732 h 3286732"/>
                <a:gd name="connsiteX6" fmla="*/ 313022 w 3130221"/>
                <a:gd name="connsiteY6" fmla="*/ 3286732 h 3286732"/>
                <a:gd name="connsiteX7" fmla="*/ 0 w 3130221"/>
                <a:gd name="connsiteY7" fmla="*/ 2973710 h 3286732"/>
                <a:gd name="connsiteX8" fmla="*/ 0 w 3130221"/>
                <a:gd name="connsiteY8" fmla="*/ 313022 h 3286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0221" h="3286732">
                  <a:moveTo>
                    <a:pt x="0" y="313022"/>
                  </a:moveTo>
                  <a:cubicBezTo>
                    <a:pt x="0" y="140145"/>
                    <a:pt x="140145" y="0"/>
                    <a:pt x="313022" y="0"/>
                  </a:cubicBezTo>
                  <a:lnTo>
                    <a:pt x="2817199" y="0"/>
                  </a:lnTo>
                  <a:cubicBezTo>
                    <a:pt x="2990076" y="0"/>
                    <a:pt x="3130221" y="140145"/>
                    <a:pt x="3130221" y="313022"/>
                  </a:cubicBezTo>
                  <a:lnTo>
                    <a:pt x="3130221" y="2973710"/>
                  </a:lnTo>
                  <a:cubicBezTo>
                    <a:pt x="3130221" y="3146587"/>
                    <a:pt x="2990076" y="3286732"/>
                    <a:pt x="2817199" y="3286732"/>
                  </a:cubicBezTo>
                  <a:lnTo>
                    <a:pt x="313022" y="3286732"/>
                  </a:lnTo>
                  <a:cubicBezTo>
                    <a:pt x="140145" y="3286732"/>
                    <a:pt x="0" y="3146587"/>
                    <a:pt x="0" y="2973710"/>
                  </a:cubicBezTo>
                  <a:lnTo>
                    <a:pt x="0" y="313022"/>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98361" tIns="198361" rIns="198361" bIns="198361" numCol="1" spcCol="1270" anchor="t" anchorCtr="0">
              <a:noAutofit/>
            </a:bodyPr>
            <a:lstStyle/>
            <a:p>
              <a:pPr lvl="0" algn="l" defTabSz="1244600">
                <a:lnSpc>
                  <a:spcPct val="90000"/>
                </a:lnSpc>
                <a:spcBef>
                  <a:spcPct val="0"/>
                </a:spcBef>
                <a:spcAft>
                  <a:spcPct val="35000"/>
                </a:spcAft>
              </a:pPr>
              <a:r>
                <a:rPr kumimoji="0" lang="en-US" sz="2800" b="0" i="0" u="none" strike="noStrike" kern="1200" cap="none" spc="0" normalizeH="0" baseline="0" noProof="0" dirty="0" smtClean="0">
                  <a:ln/>
                  <a:effectLst/>
                  <a:uLnTx/>
                  <a:uFillTx/>
                </a:rPr>
                <a:t>Manual inspection of prior semester used to determine “hard” problems</a:t>
              </a:r>
              <a:endParaRPr lang="en-US" sz="2800" kern="1200" dirty="0"/>
            </a:p>
            <a:p>
              <a:pPr marL="228600" lvl="1" indent="-228600" algn="l" defTabSz="889000">
                <a:lnSpc>
                  <a:spcPct val="90000"/>
                </a:lnSpc>
                <a:spcBef>
                  <a:spcPct val="0"/>
                </a:spcBef>
                <a:spcAft>
                  <a:spcPct val="15000"/>
                </a:spcAft>
                <a:buChar char="••"/>
              </a:pPr>
              <a:r>
                <a:rPr kumimoji="0" lang="en-US" sz="2000" b="0" i="0" u="none" strike="noStrike" kern="1200" cap="none" spc="0" normalizeH="0" baseline="0" noProof="0" dirty="0" smtClean="0">
                  <a:ln/>
                  <a:effectLst/>
                  <a:uLnTx/>
                  <a:uFillTx/>
                </a:rPr>
                <a:t>“Hard” problems were those that took most students more than 20 edits to complete</a:t>
              </a:r>
              <a:endParaRPr kumimoji="0" lang="en-US" sz="2000" b="0" i="0" u="none" strike="noStrike" kern="1200" cap="none" spc="0" normalizeH="0" baseline="0" noProof="0" dirty="0">
                <a:ln/>
                <a:effectLst/>
                <a:uLnTx/>
                <a:uFillTx/>
              </a:endParaRPr>
            </a:p>
          </p:txBody>
        </p:sp>
        <p:sp>
          <p:nvSpPr>
            <p:cNvPr id="15" name="Freeform 14"/>
            <p:cNvSpPr/>
            <p:nvPr/>
          </p:nvSpPr>
          <p:spPr>
            <a:xfrm>
              <a:off x="4808644" y="12684631"/>
              <a:ext cx="663606" cy="776294"/>
            </a:xfrm>
            <a:custGeom>
              <a:avLst/>
              <a:gdLst>
                <a:gd name="connsiteX0" fmla="*/ 0 w 663606"/>
                <a:gd name="connsiteY0" fmla="*/ 155259 h 776294"/>
                <a:gd name="connsiteX1" fmla="*/ 331803 w 663606"/>
                <a:gd name="connsiteY1" fmla="*/ 155259 h 776294"/>
                <a:gd name="connsiteX2" fmla="*/ 331803 w 663606"/>
                <a:gd name="connsiteY2" fmla="*/ 0 h 776294"/>
                <a:gd name="connsiteX3" fmla="*/ 663606 w 663606"/>
                <a:gd name="connsiteY3" fmla="*/ 388147 h 776294"/>
                <a:gd name="connsiteX4" fmla="*/ 331803 w 663606"/>
                <a:gd name="connsiteY4" fmla="*/ 776294 h 776294"/>
                <a:gd name="connsiteX5" fmla="*/ 331803 w 663606"/>
                <a:gd name="connsiteY5" fmla="*/ 621035 h 776294"/>
                <a:gd name="connsiteX6" fmla="*/ 0 w 663606"/>
                <a:gd name="connsiteY6" fmla="*/ 621035 h 776294"/>
                <a:gd name="connsiteX7" fmla="*/ 0 w 663606"/>
                <a:gd name="connsiteY7" fmla="*/ 155259 h 776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3606" h="776294">
                  <a:moveTo>
                    <a:pt x="0" y="155259"/>
                  </a:moveTo>
                  <a:lnTo>
                    <a:pt x="331803" y="155259"/>
                  </a:lnTo>
                  <a:lnTo>
                    <a:pt x="331803" y="0"/>
                  </a:lnTo>
                  <a:lnTo>
                    <a:pt x="663606" y="388147"/>
                  </a:lnTo>
                  <a:lnTo>
                    <a:pt x="331803" y="776294"/>
                  </a:lnTo>
                  <a:lnTo>
                    <a:pt x="331803" y="621035"/>
                  </a:lnTo>
                  <a:lnTo>
                    <a:pt x="0" y="621035"/>
                  </a:lnTo>
                  <a:lnTo>
                    <a:pt x="0" y="155259"/>
                  </a:lnTo>
                  <a:close/>
                </a:path>
              </a:pathLst>
            </a:custGeom>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0" tIns="155259" rIns="199082" bIns="155259" numCol="1" spcCol="1270" anchor="ctr" anchorCtr="0">
              <a:noAutofit/>
            </a:bodyPr>
            <a:lstStyle/>
            <a:p>
              <a:pPr lvl="0" algn="ctr" defTabSz="1466850">
                <a:lnSpc>
                  <a:spcPct val="90000"/>
                </a:lnSpc>
                <a:spcBef>
                  <a:spcPct val="0"/>
                </a:spcBef>
                <a:spcAft>
                  <a:spcPct val="35000"/>
                </a:spcAft>
              </a:pPr>
              <a:endParaRPr lang="en-US" sz="3300" kern="1200"/>
            </a:p>
          </p:txBody>
        </p:sp>
        <p:sp>
          <p:nvSpPr>
            <p:cNvPr id="17" name="Freeform 16"/>
            <p:cNvSpPr/>
            <p:nvPr/>
          </p:nvSpPr>
          <p:spPr>
            <a:xfrm>
              <a:off x="5747710" y="11429412"/>
              <a:ext cx="3130221" cy="3286732"/>
            </a:xfrm>
            <a:custGeom>
              <a:avLst/>
              <a:gdLst>
                <a:gd name="connsiteX0" fmla="*/ 0 w 3130221"/>
                <a:gd name="connsiteY0" fmla="*/ 313022 h 3286732"/>
                <a:gd name="connsiteX1" fmla="*/ 313022 w 3130221"/>
                <a:gd name="connsiteY1" fmla="*/ 0 h 3286732"/>
                <a:gd name="connsiteX2" fmla="*/ 2817199 w 3130221"/>
                <a:gd name="connsiteY2" fmla="*/ 0 h 3286732"/>
                <a:gd name="connsiteX3" fmla="*/ 3130221 w 3130221"/>
                <a:gd name="connsiteY3" fmla="*/ 313022 h 3286732"/>
                <a:gd name="connsiteX4" fmla="*/ 3130221 w 3130221"/>
                <a:gd name="connsiteY4" fmla="*/ 2973710 h 3286732"/>
                <a:gd name="connsiteX5" fmla="*/ 2817199 w 3130221"/>
                <a:gd name="connsiteY5" fmla="*/ 3286732 h 3286732"/>
                <a:gd name="connsiteX6" fmla="*/ 313022 w 3130221"/>
                <a:gd name="connsiteY6" fmla="*/ 3286732 h 3286732"/>
                <a:gd name="connsiteX7" fmla="*/ 0 w 3130221"/>
                <a:gd name="connsiteY7" fmla="*/ 2973710 h 3286732"/>
                <a:gd name="connsiteX8" fmla="*/ 0 w 3130221"/>
                <a:gd name="connsiteY8" fmla="*/ 313022 h 3286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0221" h="3286732">
                  <a:moveTo>
                    <a:pt x="0" y="313022"/>
                  </a:moveTo>
                  <a:cubicBezTo>
                    <a:pt x="0" y="140145"/>
                    <a:pt x="140145" y="0"/>
                    <a:pt x="313022" y="0"/>
                  </a:cubicBezTo>
                  <a:lnTo>
                    <a:pt x="2817199" y="0"/>
                  </a:lnTo>
                  <a:cubicBezTo>
                    <a:pt x="2990076" y="0"/>
                    <a:pt x="3130221" y="140145"/>
                    <a:pt x="3130221" y="313022"/>
                  </a:cubicBezTo>
                  <a:lnTo>
                    <a:pt x="3130221" y="2973710"/>
                  </a:lnTo>
                  <a:cubicBezTo>
                    <a:pt x="3130221" y="3146587"/>
                    <a:pt x="2990076" y="3286732"/>
                    <a:pt x="2817199" y="3286732"/>
                  </a:cubicBezTo>
                  <a:lnTo>
                    <a:pt x="313022" y="3286732"/>
                  </a:lnTo>
                  <a:cubicBezTo>
                    <a:pt x="140145" y="3286732"/>
                    <a:pt x="0" y="3146587"/>
                    <a:pt x="0" y="2973710"/>
                  </a:cubicBezTo>
                  <a:lnTo>
                    <a:pt x="0" y="313022"/>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98361" tIns="198361" rIns="198361" bIns="198361" numCol="1" spcCol="1270" anchor="ctr" anchorCtr="0">
              <a:noAutofit/>
            </a:bodyPr>
            <a:lstStyle/>
            <a:p>
              <a:pPr lvl="0" algn="ctr" defTabSz="1244600">
                <a:lnSpc>
                  <a:spcPct val="90000"/>
                </a:lnSpc>
                <a:spcBef>
                  <a:spcPct val="0"/>
                </a:spcBef>
                <a:spcAft>
                  <a:spcPct val="35000"/>
                </a:spcAft>
              </a:pPr>
              <a:r>
                <a:rPr kumimoji="0" lang="en-US" sz="2800" b="0" i="0" u="none" strike="noStrike" kern="1200" cap="none" spc="0" normalizeH="0" baseline="0" noProof="0" dirty="0" smtClean="0">
                  <a:ln/>
                  <a:effectLst/>
                  <a:uLnTx/>
                  <a:uFillTx/>
                </a:rPr>
                <a:t>Worked examples developed for the 8 hardest problems to help students </a:t>
              </a:r>
            </a:p>
          </p:txBody>
        </p:sp>
        <p:sp>
          <p:nvSpPr>
            <p:cNvPr id="18" name="Freeform 17"/>
            <p:cNvSpPr/>
            <p:nvPr/>
          </p:nvSpPr>
          <p:spPr>
            <a:xfrm>
              <a:off x="9190954" y="12684631"/>
              <a:ext cx="663606" cy="776294"/>
            </a:xfrm>
            <a:custGeom>
              <a:avLst/>
              <a:gdLst>
                <a:gd name="connsiteX0" fmla="*/ 0 w 663606"/>
                <a:gd name="connsiteY0" fmla="*/ 155259 h 776294"/>
                <a:gd name="connsiteX1" fmla="*/ 331803 w 663606"/>
                <a:gd name="connsiteY1" fmla="*/ 155259 h 776294"/>
                <a:gd name="connsiteX2" fmla="*/ 331803 w 663606"/>
                <a:gd name="connsiteY2" fmla="*/ 0 h 776294"/>
                <a:gd name="connsiteX3" fmla="*/ 663606 w 663606"/>
                <a:gd name="connsiteY3" fmla="*/ 388147 h 776294"/>
                <a:gd name="connsiteX4" fmla="*/ 331803 w 663606"/>
                <a:gd name="connsiteY4" fmla="*/ 776294 h 776294"/>
                <a:gd name="connsiteX5" fmla="*/ 331803 w 663606"/>
                <a:gd name="connsiteY5" fmla="*/ 621035 h 776294"/>
                <a:gd name="connsiteX6" fmla="*/ 0 w 663606"/>
                <a:gd name="connsiteY6" fmla="*/ 621035 h 776294"/>
                <a:gd name="connsiteX7" fmla="*/ 0 w 663606"/>
                <a:gd name="connsiteY7" fmla="*/ 155259 h 776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3606" h="776294">
                  <a:moveTo>
                    <a:pt x="0" y="155259"/>
                  </a:moveTo>
                  <a:lnTo>
                    <a:pt x="331803" y="155259"/>
                  </a:lnTo>
                  <a:lnTo>
                    <a:pt x="331803" y="0"/>
                  </a:lnTo>
                  <a:lnTo>
                    <a:pt x="663606" y="388147"/>
                  </a:lnTo>
                  <a:lnTo>
                    <a:pt x="331803" y="776294"/>
                  </a:lnTo>
                  <a:lnTo>
                    <a:pt x="331803" y="621035"/>
                  </a:lnTo>
                  <a:lnTo>
                    <a:pt x="0" y="621035"/>
                  </a:lnTo>
                  <a:lnTo>
                    <a:pt x="0" y="155259"/>
                  </a:lnTo>
                  <a:close/>
                </a:path>
              </a:pathLst>
            </a:custGeom>
          </p:spPr>
          <p:style>
            <a:lnRef idx="0">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0" tIns="155259" rIns="199082" bIns="155259" numCol="1" spcCol="1270" anchor="ctr" anchorCtr="0">
              <a:noAutofit/>
            </a:bodyPr>
            <a:lstStyle/>
            <a:p>
              <a:pPr lvl="0" algn="ctr" defTabSz="1466850">
                <a:lnSpc>
                  <a:spcPct val="90000"/>
                </a:lnSpc>
                <a:spcBef>
                  <a:spcPct val="0"/>
                </a:spcBef>
                <a:spcAft>
                  <a:spcPct val="35000"/>
                </a:spcAft>
              </a:pPr>
              <a:endParaRPr lang="en-US" sz="3300" kern="1200"/>
            </a:p>
          </p:txBody>
        </p:sp>
        <p:sp>
          <p:nvSpPr>
            <p:cNvPr id="19" name="Freeform 18"/>
            <p:cNvSpPr/>
            <p:nvPr/>
          </p:nvSpPr>
          <p:spPr>
            <a:xfrm>
              <a:off x="10130020" y="11429412"/>
              <a:ext cx="3130221" cy="3286732"/>
            </a:xfrm>
            <a:custGeom>
              <a:avLst/>
              <a:gdLst>
                <a:gd name="connsiteX0" fmla="*/ 0 w 3130221"/>
                <a:gd name="connsiteY0" fmla="*/ 313022 h 3286732"/>
                <a:gd name="connsiteX1" fmla="*/ 313022 w 3130221"/>
                <a:gd name="connsiteY1" fmla="*/ 0 h 3286732"/>
                <a:gd name="connsiteX2" fmla="*/ 2817199 w 3130221"/>
                <a:gd name="connsiteY2" fmla="*/ 0 h 3286732"/>
                <a:gd name="connsiteX3" fmla="*/ 3130221 w 3130221"/>
                <a:gd name="connsiteY3" fmla="*/ 313022 h 3286732"/>
                <a:gd name="connsiteX4" fmla="*/ 3130221 w 3130221"/>
                <a:gd name="connsiteY4" fmla="*/ 2973710 h 3286732"/>
                <a:gd name="connsiteX5" fmla="*/ 2817199 w 3130221"/>
                <a:gd name="connsiteY5" fmla="*/ 3286732 h 3286732"/>
                <a:gd name="connsiteX6" fmla="*/ 313022 w 3130221"/>
                <a:gd name="connsiteY6" fmla="*/ 3286732 h 3286732"/>
                <a:gd name="connsiteX7" fmla="*/ 0 w 3130221"/>
                <a:gd name="connsiteY7" fmla="*/ 2973710 h 3286732"/>
                <a:gd name="connsiteX8" fmla="*/ 0 w 3130221"/>
                <a:gd name="connsiteY8" fmla="*/ 313022 h 3286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0221" h="3286732">
                  <a:moveTo>
                    <a:pt x="0" y="313022"/>
                  </a:moveTo>
                  <a:cubicBezTo>
                    <a:pt x="0" y="140145"/>
                    <a:pt x="140145" y="0"/>
                    <a:pt x="313022" y="0"/>
                  </a:cubicBezTo>
                  <a:lnTo>
                    <a:pt x="2817199" y="0"/>
                  </a:lnTo>
                  <a:cubicBezTo>
                    <a:pt x="2990076" y="0"/>
                    <a:pt x="3130221" y="140145"/>
                    <a:pt x="3130221" y="313022"/>
                  </a:cubicBezTo>
                  <a:lnTo>
                    <a:pt x="3130221" y="2973710"/>
                  </a:lnTo>
                  <a:cubicBezTo>
                    <a:pt x="3130221" y="3146587"/>
                    <a:pt x="2990076" y="3286732"/>
                    <a:pt x="2817199" y="3286732"/>
                  </a:cubicBezTo>
                  <a:lnTo>
                    <a:pt x="313022" y="3286732"/>
                  </a:lnTo>
                  <a:cubicBezTo>
                    <a:pt x="140145" y="3286732"/>
                    <a:pt x="0" y="3146587"/>
                    <a:pt x="0" y="2973710"/>
                  </a:cubicBezTo>
                  <a:lnTo>
                    <a:pt x="0" y="313022"/>
                  </a:lnTo>
                  <a:close/>
                </a:path>
              </a:pathLst>
            </a:custGeom>
            <a:solidFill>
              <a:srgbClr val="9DC3E6"/>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spcFirstLastPara="0" vert="horz" wrap="square" lIns="198361" tIns="198361" rIns="198361" bIns="198361" numCol="1" spcCol="1270" anchor="ctr" anchorCtr="0">
              <a:noAutofit/>
            </a:bodyPr>
            <a:lstStyle/>
            <a:p>
              <a:pPr lvl="0" algn="ctr" defTabSz="1244600">
                <a:lnSpc>
                  <a:spcPct val="90000"/>
                </a:lnSpc>
                <a:spcBef>
                  <a:spcPct val="0"/>
                </a:spcBef>
                <a:spcAft>
                  <a:spcPct val="35000"/>
                </a:spcAft>
              </a:pPr>
              <a:r>
                <a:rPr lang="en-US" sz="2800" kern="1200" dirty="0" smtClean="0"/>
                <a:t>Links to relevant worked example provide on targeted problems</a:t>
              </a:r>
              <a:endParaRPr kumimoji="0" lang="en-US" sz="2800" b="0" i="0" u="none" strike="noStrike" kern="1200" cap="none" spc="0" normalizeH="0" baseline="0" noProof="0" dirty="0" smtClean="0">
                <a:ln/>
                <a:effectLst/>
                <a:uLnTx/>
                <a:uFillTx/>
              </a:endParaRPr>
            </a:p>
          </p:txBody>
        </p:sp>
        <p:sp>
          <p:nvSpPr>
            <p:cNvPr id="20" name="Freeform 19"/>
            <p:cNvSpPr/>
            <p:nvPr/>
          </p:nvSpPr>
          <p:spPr>
            <a:xfrm>
              <a:off x="13573264" y="12684631"/>
              <a:ext cx="663606" cy="776294"/>
            </a:xfrm>
            <a:custGeom>
              <a:avLst/>
              <a:gdLst>
                <a:gd name="connsiteX0" fmla="*/ 0 w 663606"/>
                <a:gd name="connsiteY0" fmla="*/ 155259 h 776294"/>
                <a:gd name="connsiteX1" fmla="*/ 331803 w 663606"/>
                <a:gd name="connsiteY1" fmla="*/ 155259 h 776294"/>
                <a:gd name="connsiteX2" fmla="*/ 331803 w 663606"/>
                <a:gd name="connsiteY2" fmla="*/ 0 h 776294"/>
                <a:gd name="connsiteX3" fmla="*/ 663606 w 663606"/>
                <a:gd name="connsiteY3" fmla="*/ 388147 h 776294"/>
                <a:gd name="connsiteX4" fmla="*/ 331803 w 663606"/>
                <a:gd name="connsiteY4" fmla="*/ 776294 h 776294"/>
                <a:gd name="connsiteX5" fmla="*/ 331803 w 663606"/>
                <a:gd name="connsiteY5" fmla="*/ 621035 h 776294"/>
                <a:gd name="connsiteX6" fmla="*/ 0 w 663606"/>
                <a:gd name="connsiteY6" fmla="*/ 621035 h 776294"/>
                <a:gd name="connsiteX7" fmla="*/ 0 w 663606"/>
                <a:gd name="connsiteY7" fmla="*/ 155259 h 776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3606" h="776294">
                  <a:moveTo>
                    <a:pt x="0" y="155259"/>
                  </a:moveTo>
                  <a:lnTo>
                    <a:pt x="331803" y="155259"/>
                  </a:lnTo>
                  <a:lnTo>
                    <a:pt x="331803" y="0"/>
                  </a:lnTo>
                  <a:lnTo>
                    <a:pt x="663606" y="388147"/>
                  </a:lnTo>
                  <a:lnTo>
                    <a:pt x="331803" y="776294"/>
                  </a:lnTo>
                  <a:lnTo>
                    <a:pt x="331803" y="621035"/>
                  </a:lnTo>
                  <a:lnTo>
                    <a:pt x="0" y="621035"/>
                  </a:lnTo>
                  <a:lnTo>
                    <a:pt x="0" y="155259"/>
                  </a:lnTo>
                  <a:close/>
                </a:path>
              </a:pathLst>
            </a:custGeom>
            <a:solidFill>
              <a:srgbClr val="9DC3E6"/>
            </a:solidFill>
          </p:spPr>
          <p:style>
            <a:lnRef idx="0">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spcFirstLastPara="0" vert="horz" wrap="square" lIns="0" tIns="155259" rIns="199082" bIns="155259" numCol="1" spcCol="1270" anchor="ctr" anchorCtr="0">
              <a:noAutofit/>
            </a:bodyPr>
            <a:lstStyle/>
            <a:p>
              <a:pPr lvl="0" algn="ctr" defTabSz="1466850">
                <a:lnSpc>
                  <a:spcPct val="90000"/>
                </a:lnSpc>
                <a:spcBef>
                  <a:spcPct val="0"/>
                </a:spcBef>
                <a:spcAft>
                  <a:spcPct val="35000"/>
                </a:spcAft>
              </a:pPr>
              <a:endParaRPr lang="en-US" sz="3300" kern="1200"/>
            </a:p>
          </p:txBody>
        </p:sp>
        <p:sp>
          <p:nvSpPr>
            <p:cNvPr id="21" name="Freeform 20"/>
            <p:cNvSpPr/>
            <p:nvPr/>
          </p:nvSpPr>
          <p:spPr>
            <a:xfrm>
              <a:off x="14512331" y="11429412"/>
              <a:ext cx="3130221" cy="3286732"/>
            </a:xfrm>
            <a:custGeom>
              <a:avLst/>
              <a:gdLst>
                <a:gd name="connsiteX0" fmla="*/ 0 w 3130221"/>
                <a:gd name="connsiteY0" fmla="*/ 313022 h 3286732"/>
                <a:gd name="connsiteX1" fmla="*/ 313022 w 3130221"/>
                <a:gd name="connsiteY1" fmla="*/ 0 h 3286732"/>
                <a:gd name="connsiteX2" fmla="*/ 2817199 w 3130221"/>
                <a:gd name="connsiteY2" fmla="*/ 0 h 3286732"/>
                <a:gd name="connsiteX3" fmla="*/ 3130221 w 3130221"/>
                <a:gd name="connsiteY3" fmla="*/ 313022 h 3286732"/>
                <a:gd name="connsiteX4" fmla="*/ 3130221 w 3130221"/>
                <a:gd name="connsiteY4" fmla="*/ 2973710 h 3286732"/>
                <a:gd name="connsiteX5" fmla="*/ 2817199 w 3130221"/>
                <a:gd name="connsiteY5" fmla="*/ 3286732 h 3286732"/>
                <a:gd name="connsiteX6" fmla="*/ 313022 w 3130221"/>
                <a:gd name="connsiteY6" fmla="*/ 3286732 h 3286732"/>
                <a:gd name="connsiteX7" fmla="*/ 0 w 3130221"/>
                <a:gd name="connsiteY7" fmla="*/ 2973710 h 3286732"/>
                <a:gd name="connsiteX8" fmla="*/ 0 w 3130221"/>
                <a:gd name="connsiteY8" fmla="*/ 313022 h 3286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0221" h="3286732">
                  <a:moveTo>
                    <a:pt x="0" y="313022"/>
                  </a:moveTo>
                  <a:cubicBezTo>
                    <a:pt x="0" y="140145"/>
                    <a:pt x="140145" y="0"/>
                    <a:pt x="313022" y="0"/>
                  </a:cubicBezTo>
                  <a:lnTo>
                    <a:pt x="2817199" y="0"/>
                  </a:lnTo>
                  <a:cubicBezTo>
                    <a:pt x="2990076" y="0"/>
                    <a:pt x="3130221" y="140145"/>
                    <a:pt x="3130221" y="313022"/>
                  </a:cubicBezTo>
                  <a:lnTo>
                    <a:pt x="3130221" y="2973710"/>
                  </a:lnTo>
                  <a:cubicBezTo>
                    <a:pt x="3130221" y="3146587"/>
                    <a:pt x="2990076" y="3286732"/>
                    <a:pt x="2817199" y="3286732"/>
                  </a:cubicBezTo>
                  <a:lnTo>
                    <a:pt x="313022" y="3286732"/>
                  </a:lnTo>
                  <a:cubicBezTo>
                    <a:pt x="140145" y="3286732"/>
                    <a:pt x="0" y="3146587"/>
                    <a:pt x="0" y="2973710"/>
                  </a:cubicBezTo>
                  <a:lnTo>
                    <a:pt x="0" y="313022"/>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98361" tIns="198361" rIns="198361" bIns="198361" numCol="1" spcCol="1270" anchor="ctr" anchorCtr="0">
              <a:noAutofit/>
            </a:bodyPr>
            <a:lstStyle/>
            <a:p>
              <a:pPr lvl="0" algn="ctr" defTabSz="1244600">
                <a:lnSpc>
                  <a:spcPct val="90000"/>
                </a:lnSpc>
                <a:spcBef>
                  <a:spcPct val="0"/>
                </a:spcBef>
                <a:spcAft>
                  <a:spcPct val="35000"/>
                </a:spcAft>
              </a:pPr>
              <a:r>
                <a:rPr lang="en-US" sz="2800" kern="1200" dirty="0" smtClean="0"/>
                <a:t>Performance and usage data collected for problems with worked examples</a:t>
              </a:r>
              <a:endParaRPr lang="en-US" sz="2800" kern="1200" dirty="0"/>
            </a:p>
          </p:txBody>
        </p:sp>
      </p:grpSp>
      <p:sp>
        <p:nvSpPr>
          <p:cNvPr id="9" name="Rectangle 8"/>
          <p:cNvSpPr/>
          <p:nvPr/>
        </p:nvSpPr>
        <p:spPr>
          <a:xfrm>
            <a:off x="26236387" y="24295709"/>
            <a:ext cx="16356366" cy="7182124"/>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236387" y="16733789"/>
            <a:ext cx="16281992" cy="714979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467101" y="16796628"/>
            <a:ext cx="24219226" cy="14681205"/>
          </a:xfrm>
          <a:prstGeom prst="rect">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 xmlns:a16="http://schemas.microsoft.com/office/drawing/2014/main" id="{E51E88F7-F65B-470C-87CB-D43E19950A9A}"/>
              </a:ext>
            </a:extLst>
          </p:cNvPr>
          <p:cNvSpPr/>
          <p:nvPr/>
        </p:nvSpPr>
        <p:spPr>
          <a:xfrm>
            <a:off x="36178322" y="9924606"/>
            <a:ext cx="6341278" cy="6296345"/>
          </a:xfrm>
          <a:prstGeom prst="rect">
            <a:avLst/>
          </a:prstGeom>
          <a:solidFill>
            <a:schemeClr val="accent6">
              <a:lumMod val="40000"/>
              <a:lumOff val="60000"/>
            </a:scheme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5" name="Rectangle 104">
            <a:extLst>
              <a:ext uri="{FF2B5EF4-FFF2-40B4-BE49-F238E27FC236}">
                <a16:creationId xmlns="" xmlns:a16="http://schemas.microsoft.com/office/drawing/2014/main" id="{2E2BA1EF-B6C2-431A-92F4-0886DB4B80C1}"/>
              </a:ext>
            </a:extLst>
          </p:cNvPr>
          <p:cNvSpPr/>
          <p:nvPr/>
        </p:nvSpPr>
        <p:spPr>
          <a:xfrm>
            <a:off x="19600718" y="3927180"/>
            <a:ext cx="9081006" cy="5307243"/>
          </a:xfrm>
          <a:prstGeom prst="rect">
            <a:avLst/>
          </a:prstGeom>
          <a:solidFill>
            <a:schemeClr val="accent1">
              <a:lumMod val="60000"/>
              <a:lumOff val="40000"/>
            </a:scheme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6" name="Rectangle 105">
            <a:extLst>
              <a:ext uri="{FF2B5EF4-FFF2-40B4-BE49-F238E27FC236}">
                <a16:creationId xmlns="" xmlns:a16="http://schemas.microsoft.com/office/drawing/2014/main" id="{1C78FB0C-4742-487A-A5CE-D41534C72408}"/>
              </a:ext>
            </a:extLst>
          </p:cNvPr>
          <p:cNvSpPr/>
          <p:nvPr/>
        </p:nvSpPr>
        <p:spPr>
          <a:xfrm>
            <a:off x="10825719" y="3923565"/>
            <a:ext cx="8485525" cy="5310858"/>
          </a:xfrm>
          <a:prstGeom prst="rect">
            <a:avLst/>
          </a:prstGeom>
          <a:solidFill>
            <a:schemeClr val="accent6">
              <a:lumMod val="40000"/>
              <a:lumOff val="60000"/>
            </a:scheme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8" name="Rectangle 107">
            <a:extLst>
              <a:ext uri="{FF2B5EF4-FFF2-40B4-BE49-F238E27FC236}">
                <a16:creationId xmlns="" xmlns:a16="http://schemas.microsoft.com/office/drawing/2014/main" id="{B3DF5761-9DC0-4F21-95BE-C6B53773E6E7}"/>
              </a:ext>
            </a:extLst>
          </p:cNvPr>
          <p:cNvSpPr/>
          <p:nvPr/>
        </p:nvSpPr>
        <p:spPr>
          <a:xfrm>
            <a:off x="28971196" y="3981525"/>
            <a:ext cx="13548404" cy="5192349"/>
          </a:xfrm>
          <a:prstGeom prst="rect">
            <a:avLst/>
          </a:prstGeom>
          <a:solidFill>
            <a:schemeClr val="bg2">
              <a:lumMod val="90000"/>
            </a:schemeClr>
          </a:solidFill>
          <a:ln w="12700" cap="flat" cmpd="sng" algn="ctr">
            <a:solidFill>
              <a:srgbClr val="A5A5A5">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9" name="TextBox 108">
            <a:extLst>
              <a:ext uri="{FF2B5EF4-FFF2-40B4-BE49-F238E27FC236}">
                <a16:creationId xmlns="" xmlns:a16="http://schemas.microsoft.com/office/drawing/2014/main" id="{BBB59D62-EC52-41A7-9D3D-648045BC0B01}"/>
              </a:ext>
            </a:extLst>
          </p:cNvPr>
          <p:cNvSpPr txBox="1"/>
          <p:nvPr/>
        </p:nvSpPr>
        <p:spPr>
          <a:xfrm>
            <a:off x="1467102" y="3923568"/>
            <a:ext cx="9063004" cy="5310855"/>
          </a:xfrm>
          <a:prstGeom prst="rect">
            <a:avLst/>
          </a:prstGeom>
          <a:solidFill>
            <a:schemeClr val="accent4">
              <a:lumMod val="60000"/>
              <a:lumOff val="40000"/>
            </a:schemeClr>
          </a:solidFill>
          <a:ln>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5000" b="0" i="0" u="sng" strike="noStrike" kern="0" cap="none" spc="0" normalizeH="0" baseline="0" noProof="0" dirty="0">
                <a:ln>
                  <a:noFill/>
                </a:ln>
                <a:solidFill>
                  <a:prstClr val="black"/>
                </a:solidFill>
                <a:effectLst/>
                <a:uLnTx/>
                <a:uFillTx/>
              </a:rPr>
              <a:t>Problem</a:t>
            </a:r>
            <a:r>
              <a:rPr kumimoji="0" lang="en-US" sz="7200" b="0" i="0" u="sng" strike="noStrike" kern="0" cap="none" spc="0" normalizeH="0" baseline="0" noProof="0" dirty="0">
                <a:ln>
                  <a:noFill/>
                </a:ln>
                <a:solidFill>
                  <a:prstClr val="black"/>
                </a:solidFill>
                <a:effectLst/>
                <a:uLnTx/>
                <a:uFillTx/>
              </a:rPr>
              <a:t> </a:t>
            </a:r>
            <a:endParaRPr kumimoji="0" lang="en-US" sz="3000" b="0" i="0" u="sng" strike="noStrike" kern="0" cap="none" spc="0" normalizeH="0" baseline="0" noProof="0" dirty="0">
              <a:ln>
                <a:noFill/>
              </a:ln>
              <a:solidFill>
                <a:prstClr val="black"/>
              </a:solidFill>
              <a:effectLst/>
              <a:uLnTx/>
              <a:uFillTx/>
            </a:endParaRPr>
          </a:p>
          <a:p>
            <a:pPr marL="457200" marR="0" lvl="0" indent="-4572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Interest in computing is growing, leading to huge introductory computing class sizes [NAS]. </a:t>
            </a:r>
          </a:p>
          <a:p>
            <a:pPr marL="457200" marR="0" lvl="0" indent="-4572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Further, many assignments in these courses can be challenging for students, even when they only exercise a few concepts [RAINFAILL]. </a:t>
            </a:r>
          </a:p>
          <a:p>
            <a:pPr marL="457200" marR="0" lvl="0" indent="-4572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Worked Examples have shown promise as a scaffold to help students complete programming assignments</a:t>
            </a:r>
            <a:r>
              <a:rPr kumimoji="0" lang="en-US" sz="3000" b="0" i="0" u="none" strike="noStrike" kern="0" cap="none" spc="0" normalizeH="0" baseline="0" noProof="0" dirty="0" smtClean="0">
                <a:ln>
                  <a:noFill/>
                </a:ln>
                <a:solidFill>
                  <a:prstClr val="black"/>
                </a:solidFill>
                <a:effectLst/>
                <a:uLnTx/>
                <a:uFillTx/>
              </a:rPr>
              <a:t>.</a:t>
            </a:r>
          </a:p>
          <a:p>
            <a:pPr marL="457200" marR="0" lvl="0" indent="-4572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smtClean="0">
                <a:ln>
                  <a:noFill/>
                </a:ln>
                <a:solidFill>
                  <a:prstClr val="black"/>
                </a:solidFill>
                <a:effectLst/>
                <a:uLnTx/>
                <a:uFillTx/>
              </a:rPr>
              <a:t> </a:t>
            </a:r>
            <a:r>
              <a:rPr kumimoji="0" lang="en-US" sz="3000" b="0" i="0" u="none" strike="noStrike" kern="0" cap="none" spc="0" normalizeH="0" baseline="0" noProof="0" dirty="0">
                <a:ln>
                  <a:noFill/>
                </a:ln>
                <a:solidFill>
                  <a:prstClr val="black"/>
                </a:solidFill>
                <a:effectLst/>
                <a:uLnTx/>
                <a:uFillTx/>
              </a:rPr>
              <a:t>However, there have been limited classroom studies to evaluate the effectiveness of  Worked Examples.</a:t>
            </a:r>
          </a:p>
        </p:txBody>
      </p:sp>
      <p:sp>
        <p:nvSpPr>
          <p:cNvPr id="110" name="TextBox 109">
            <a:extLst>
              <a:ext uri="{FF2B5EF4-FFF2-40B4-BE49-F238E27FC236}">
                <a16:creationId xmlns="" xmlns:a16="http://schemas.microsoft.com/office/drawing/2014/main" id="{71592788-53EC-4EEF-AA5A-CE75DA837C00}"/>
              </a:ext>
            </a:extLst>
          </p:cNvPr>
          <p:cNvSpPr txBox="1"/>
          <p:nvPr/>
        </p:nvSpPr>
        <p:spPr>
          <a:xfrm>
            <a:off x="5343398" y="962649"/>
            <a:ext cx="32346900" cy="2246769"/>
          </a:xfrm>
          <a:prstGeom prst="rect">
            <a:avLst/>
          </a:prstGeom>
          <a:noFill/>
          <a:ln>
            <a:noFill/>
          </a:ln>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8000" b="0" i="0" u="none" strike="noStrike" kern="0" cap="none" spc="0" normalizeH="0" baseline="0" noProof="0" dirty="0">
                <a:ln>
                  <a:noFill/>
                </a:ln>
                <a:solidFill>
                  <a:prstClr val="black"/>
                </a:solidFill>
                <a:effectLst/>
                <a:uLnTx/>
                <a:uFillTx/>
              </a:rPr>
              <a:t>Supplementing Introductory Experiences With Worked Examples</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0" b="0" i="0" u="none" strike="noStrike" kern="0" cap="none" spc="0" normalizeH="0" baseline="0" noProof="0" dirty="0">
                <a:ln>
                  <a:noFill/>
                </a:ln>
                <a:solidFill>
                  <a:prstClr val="black"/>
                </a:solidFill>
                <a:effectLst/>
                <a:uLnTx/>
                <a:uFillTx/>
              </a:rPr>
              <a:t>Michael Friend under direction from Austin Cory Bart</a:t>
            </a:r>
            <a:endParaRPr kumimoji="0" lang="en-US" sz="5400" b="0" i="0" u="none" strike="noStrike" kern="0" cap="none" spc="0" normalizeH="0" baseline="0" noProof="0" dirty="0">
              <a:ln>
                <a:noFill/>
              </a:ln>
              <a:solidFill>
                <a:prstClr val="black"/>
              </a:solidFill>
              <a:effectLst/>
              <a:uLnTx/>
              <a:uFillTx/>
            </a:endParaRPr>
          </a:p>
        </p:txBody>
      </p:sp>
      <p:sp>
        <p:nvSpPr>
          <p:cNvPr id="111" name="TextBox 110">
            <a:extLst>
              <a:ext uri="{FF2B5EF4-FFF2-40B4-BE49-F238E27FC236}">
                <a16:creationId xmlns="" xmlns:a16="http://schemas.microsoft.com/office/drawing/2014/main" id="{EF11A923-CF9B-4045-8A10-E4093ED6558D}"/>
              </a:ext>
            </a:extLst>
          </p:cNvPr>
          <p:cNvSpPr txBox="1"/>
          <p:nvPr/>
        </p:nvSpPr>
        <p:spPr>
          <a:xfrm>
            <a:off x="10825719" y="3923565"/>
            <a:ext cx="8485525" cy="4739759"/>
          </a:xfrm>
          <a:prstGeom prst="rect">
            <a:avLst/>
          </a:prstGeom>
          <a:noFill/>
          <a:ln>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5000" b="0" i="0" u="sng" strike="noStrike" kern="0" cap="none" spc="0" normalizeH="0" baseline="0" noProof="0" dirty="0">
                <a:ln>
                  <a:noFill/>
                </a:ln>
                <a:solidFill>
                  <a:prstClr val="black"/>
                </a:solidFill>
                <a:effectLst/>
                <a:uLnTx/>
                <a:uFillTx/>
              </a:rPr>
              <a:t>Hypothesis</a:t>
            </a:r>
            <a:r>
              <a:rPr kumimoji="0" lang="en-US" sz="7200" b="0" i="0" u="none" strike="noStrike" kern="0" cap="none" spc="0" normalizeH="0" baseline="0" noProof="0" dirty="0">
                <a:ln>
                  <a:noFill/>
                </a:ln>
                <a:solidFill>
                  <a:prstClr val="black"/>
                </a:solidFill>
                <a:effectLst/>
                <a:uLnTx/>
                <a:uFillTx/>
              </a:rPr>
              <a:t> </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a:ln>
                  <a:noFill/>
                </a:ln>
                <a:solidFill>
                  <a:prstClr val="black"/>
                </a:solidFill>
                <a:effectLst/>
                <a:uLnTx/>
                <a:uFillTx/>
              </a:rPr>
              <a:t>Adding worked examples related to difficult problems will improve understanding of the problems and their ability to program</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5000" b="0" i="0" u="sng" strike="noStrike" kern="0" cap="none" spc="0" normalizeH="0" baseline="0" noProof="0" dirty="0">
                <a:ln>
                  <a:noFill/>
                </a:ln>
                <a:solidFill>
                  <a:prstClr val="black"/>
                </a:solidFill>
                <a:effectLst/>
                <a:uLnTx/>
                <a:uFillTx/>
              </a:rPr>
              <a:t>Research Questions </a:t>
            </a:r>
          </a:p>
          <a:p>
            <a:pPr marL="571500" marR="0" lvl="0" indent="-5715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Do WEs improve performance?	</a:t>
            </a:r>
          </a:p>
          <a:p>
            <a:pPr marL="571500" marR="0" lvl="0" indent="-5715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Do students take advantage of worked examples?</a:t>
            </a:r>
          </a:p>
          <a:p>
            <a:pPr marL="571500" marR="0" lvl="0" indent="-5715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Do students find WEs helpful?</a:t>
            </a:r>
          </a:p>
        </p:txBody>
      </p:sp>
      <p:sp>
        <p:nvSpPr>
          <p:cNvPr id="112" name="TextBox 111">
            <a:extLst>
              <a:ext uri="{FF2B5EF4-FFF2-40B4-BE49-F238E27FC236}">
                <a16:creationId xmlns="" xmlns:a16="http://schemas.microsoft.com/office/drawing/2014/main" id="{43A9AF3C-287E-4781-983F-09E0D213D149}"/>
              </a:ext>
            </a:extLst>
          </p:cNvPr>
          <p:cNvSpPr txBox="1"/>
          <p:nvPr/>
        </p:nvSpPr>
        <p:spPr>
          <a:xfrm>
            <a:off x="19612997" y="3802288"/>
            <a:ext cx="9068727" cy="4862870"/>
          </a:xfrm>
          <a:prstGeom prst="rect">
            <a:avLst/>
          </a:prstGeom>
          <a:noFill/>
          <a:ln>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5000" b="0" i="0" u="sng" strike="noStrike" kern="0" cap="none" spc="0" normalizeH="0" baseline="0" noProof="0" dirty="0">
                <a:ln>
                  <a:noFill/>
                </a:ln>
                <a:solidFill>
                  <a:prstClr val="black"/>
                </a:solidFill>
                <a:effectLst/>
                <a:uLnTx/>
                <a:uFillTx/>
              </a:rPr>
              <a:t>Prior Work</a:t>
            </a:r>
          </a:p>
          <a:p>
            <a:pPr marL="457200" marR="0" lvl="0" indent="-4572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Prior work suggests providing WEs with clear </a:t>
            </a:r>
            <a:r>
              <a:rPr kumimoji="0" lang="en-US" sz="3000" b="0" i="0" u="none" strike="noStrike" kern="0" cap="none" spc="0" normalizeH="0" baseline="0" noProof="0" dirty="0" err="1">
                <a:ln>
                  <a:noFill/>
                </a:ln>
                <a:solidFill>
                  <a:prstClr val="black"/>
                </a:solidFill>
                <a:effectLst/>
                <a:uLnTx/>
                <a:uFillTx/>
              </a:rPr>
              <a:t>subgoal</a:t>
            </a:r>
            <a:r>
              <a:rPr kumimoji="0" lang="en-US" sz="3000" b="0" i="0" u="none" strike="noStrike" kern="0" cap="none" spc="0" normalizeH="0" baseline="0" noProof="0" dirty="0">
                <a:ln>
                  <a:noFill/>
                </a:ln>
                <a:solidFill>
                  <a:prstClr val="black"/>
                </a:solidFill>
                <a:effectLst/>
                <a:uLnTx/>
                <a:uFillTx/>
              </a:rPr>
              <a:t> labels help students deconstruct problems. </a:t>
            </a:r>
            <a:r>
              <a:rPr kumimoji="0" lang="en-US" sz="3000" b="0" i="0" u="none" strike="noStrike" kern="0" cap="none" spc="0" normalizeH="0" baseline="0" noProof="0" dirty="0" smtClean="0">
                <a:ln>
                  <a:noFill/>
                </a:ln>
                <a:solidFill>
                  <a:prstClr val="black"/>
                </a:solidFill>
                <a:effectLst/>
                <a:uLnTx/>
                <a:uFillTx/>
              </a:rPr>
              <a:t>[2]</a:t>
            </a:r>
            <a:endParaRPr kumimoji="0" lang="en-US" sz="3000" b="0" i="0" u="none" strike="noStrike" kern="0" cap="none" spc="0" normalizeH="0" baseline="0" noProof="0" dirty="0">
              <a:ln>
                <a:noFill/>
              </a:ln>
              <a:solidFill>
                <a:prstClr val="black"/>
              </a:solidFill>
              <a:effectLst/>
              <a:uLnTx/>
              <a:uFillTx/>
            </a:endParaRPr>
          </a:p>
          <a:p>
            <a:pPr marL="457200" marR="0" lvl="0" indent="-4572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 </a:t>
            </a:r>
            <a:r>
              <a:rPr kumimoji="0" lang="en-US" sz="3000" b="0" i="0" u="none" strike="noStrike" kern="0" cap="none" spc="0" normalizeH="0" baseline="0" noProof="0" dirty="0" err="1" smtClean="0">
                <a:ln>
                  <a:noFill/>
                </a:ln>
                <a:solidFill>
                  <a:prstClr val="black"/>
                </a:solidFill>
                <a:effectLst/>
                <a:uLnTx/>
                <a:uFillTx/>
              </a:rPr>
              <a:t>Subgoal</a:t>
            </a:r>
            <a:r>
              <a:rPr kumimoji="0" lang="en-US" sz="3000" b="0" i="0" u="none" strike="noStrike" kern="0" cap="none" spc="0" normalizeH="0" baseline="0" noProof="0" dirty="0" smtClean="0">
                <a:ln>
                  <a:noFill/>
                </a:ln>
                <a:solidFill>
                  <a:prstClr val="black"/>
                </a:solidFill>
                <a:effectLst/>
                <a:uLnTx/>
                <a:uFillTx/>
              </a:rPr>
              <a:t> labeled instructional text paired with </a:t>
            </a:r>
            <a:r>
              <a:rPr kumimoji="0" lang="en-US" sz="3000" b="0" i="0" u="none" strike="noStrike" kern="0" cap="none" spc="0" normalizeH="0" baseline="0" noProof="0" dirty="0" err="1" smtClean="0">
                <a:ln>
                  <a:noFill/>
                </a:ln>
                <a:solidFill>
                  <a:prstClr val="black"/>
                </a:solidFill>
                <a:effectLst/>
                <a:uLnTx/>
                <a:uFillTx/>
              </a:rPr>
              <a:t>subgoal</a:t>
            </a:r>
            <a:r>
              <a:rPr kumimoji="0" lang="en-US" sz="3000" b="0" i="0" u="none" strike="noStrike" kern="0" cap="none" spc="0" normalizeH="0" baseline="0" noProof="0" dirty="0" smtClean="0">
                <a:ln>
                  <a:noFill/>
                </a:ln>
                <a:solidFill>
                  <a:prstClr val="black"/>
                </a:solidFill>
                <a:effectLst/>
                <a:uLnTx/>
                <a:uFillTx/>
              </a:rPr>
              <a:t> labeled examples can improve performance [1]</a:t>
            </a:r>
            <a:endParaRPr kumimoji="0" lang="en-US" sz="3000" b="0" i="0" u="none" strike="noStrike" kern="0" cap="none" spc="0" normalizeH="0" baseline="0" noProof="0" dirty="0">
              <a:ln>
                <a:noFill/>
              </a:ln>
              <a:solidFill>
                <a:prstClr val="black"/>
              </a:solidFill>
              <a:effectLst/>
              <a:uLnTx/>
              <a:uFillTx/>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sz="5000" b="0" i="0" u="sng" strike="noStrike" kern="0" cap="none" spc="0" normalizeH="0" baseline="0" noProof="0" dirty="0">
                <a:ln>
                  <a:noFill/>
                </a:ln>
                <a:solidFill>
                  <a:prstClr val="black"/>
                </a:solidFill>
                <a:effectLst/>
                <a:uLnTx/>
                <a:uFillTx/>
              </a:rPr>
              <a:t>Educational Theories</a:t>
            </a:r>
          </a:p>
          <a:p>
            <a:pPr marL="457200" marR="0" lvl="0" indent="-4572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Worked </a:t>
            </a:r>
            <a:r>
              <a:rPr kumimoji="0" lang="en-US" sz="3000" b="0" i="0" u="none" strike="noStrike" kern="0" cap="none" spc="0" normalizeH="0" baseline="0" noProof="0" dirty="0" smtClean="0">
                <a:ln>
                  <a:noFill/>
                </a:ln>
                <a:solidFill>
                  <a:prstClr val="black"/>
                </a:solidFill>
                <a:effectLst/>
                <a:uLnTx/>
                <a:uFillTx/>
              </a:rPr>
              <a:t>Examples [5][6]</a:t>
            </a:r>
            <a:endParaRPr kumimoji="0" lang="en-US" sz="3000" b="0" i="0" u="none" strike="noStrike" kern="0" cap="none" spc="0" normalizeH="0" baseline="0" noProof="0" dirty="0">
              <a:ln>
                <a:noFill/>
              </a:ln>
              <a:solidFill>
                <a:prstClr val="black"/>
              </a:solidFill>
              <a:effectLst/>
              <a:uLnTx/>
              <a:uFillTx/>
            </a:endParaRPr>
          </a:p>
          <a:p>
            <a:pPr marL="457200" marR="0" lvl="0" indent="-4572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Example-Problem </a:t>
            </a:r>
            <a:r>
              <a:rPr kumimoji="0" lang="en-US" sz="3000" b="0" i="0" u="none" strike="noStrike" kern="0" cap="none" spc="0" normalizeH="0" baseline="0" noProof="0" dirty="0" smtClean="0">
                <a:ln>
                  <a:noFill/>
                </a:ln>
                <a:solidFill>
                  <a:prstClr val="black"/>
                </a:solidFill>
                <a:effectLst/>
                <a:uLnTx/>
                <a:uFillTx/>
              </a:rPr>
              <a:t>Pairs [4]</a:t>
            </a:r>
            <a:endParaRPr kumimoji="0" lang="en-US" sz="3000" b="0" i="0" u="none" strike="noStrike" kern="0" cap="none" spc="0" normalizeH="0" baseline="0" noProof="0" dirty="0">
              <a:ln>
                <a:noFill/>
              </a:ln>
              <a:solidFill>
                <a:prstClr val="black"/>
              </a:solidFill>
              <a:effectLst/>
              <a:uLnTx/>
              <a:uFillTx/>
            </a:endParaRPr>
          </a:p>
          <a:p>
            <a:pPr marL="457200" marR="0" lvl="0" indent="-4572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err="1">
                <a:ln>
                  <a:noFill/>
                </a:ln>
                <a:solidFill>
                  <a:prstClr val="black"/>
                </a:solidFill>
                <a:effectLst/>
                <a:uLnTx/>
                <a:uFillTx/>
              </a:rPr>
              <a:t>Subgoal</a:t>
            </a:r>
            <a:r>
              <a:rPr kumimoji="0" lang="en-US" sz="3000" b="0" i="0" u="none" strike="noStrike" kern="0" cap="none" spc="0" normalizeH="0" baseline="0" noProof="0" dirty="0">
                <a:ln>
                  <a:noFill/>
                </a:ln>
                <a:solidFill>
                  <a:prstClr val="black"/>
                </a:solidFill>
                <a:effectLst/>
                <a:uLnTx/>
                <a:uFillTx/>
              </a:rPr>
              <a:t> Learning </a:t>
            </a:r>
            <a:r>
              <a:rPr kumimoji="0" lang="en-US" sz="3000" b="0" i="0" u="none" strike="noStrike" kern="0" cap="none" spc="0" normalizeH="0" baseline="0" noProof="0" dirty="0" smtClean="0">
                <a:ln>
                  <a:noFill/>
                </a:ln>
                <a:solidFill>
                  <a:prstClr val="black"/>
                </a:solidFill>
                <a:effectLst/>
                <a:uLnTx/>
                <a:uFillTx/>
              </a:rPr>
              <a:t>[2]</a:t>
            </a:r>
            <a:endParaRPr kumimoji="0" lang="en-US" sz="3000" b="0" i="0" u="none" strike="noStrike" kern="0" cap="none" spc="0" normalizeH="0" baseline="0" noProof="0" dirty="0">
              <a:ln>
                <a:noFill/>
              </a:ln>
              <a:solidFill>
                <a:prstClr val="black"/>
              </a:solidFill>
              <a:effectLst/>
              <a:uLnTx/>
              <a:uFillTx/>
            </a:endParaRPr>
          </a:p>
        </p:txBody>
      </p:sp>
      <p:sp>
        <p:nvSpPr>
          <p:cNvPr id="113" name="TextBox 112">
            <a:extLst>
              <a:ext uri="{FF2B5EF4-FFF2-40B4-BE49-F238E27FC236}">
                <a16:creationId xmlns="" xmlns:a16="http://schemas.microsoft.com/office/drawing/2014/main" id="{73A58624-21DC-4C8A-8C16-907CF167DF95}"/>
              </a:ext>
            </a:extLst>
          </p:cNvPr>
          <p:cNvSpPr txBox="1"/>
          <p:nvPr/>
        </p:nvSpPr>
        <p:spPr>
          <a:xfrm>
            <a:off x="29279087" y="3646113"/>
            <a:ext cx="8694267" cy="5816977"/>
          </a:xfrm>
          <a:prstGeom prst="rect">
            <a:avLst/>
          </a:prstGeom>
          <a:noFill/>
          <a:ln>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5000" b="0" i="0" u="sng" strike="noStrike" kern="0" cap="none" spc="0" normalizeH="0" baseline="0" noProof="0" dirty="0">
                <a:ln>
                  <a:noFill/>
                </a:ln>
                <a:solidFill>
                  <a:prstClr val="black"/>
                </a:solidFill>
                <a:effectLst/>
                <a:uLnTx/>
                <a:uFillTx/>
              </a:rPr>
              <a:t>Context</a:t>
            </a:r>
            <a:r>
              <a:rPr kumimoji="0" lang="en-US" sz="7200" b="0" i="0" u="sng" strike="noStrike" kern="0" cap="none" spc="0" normalizeH="0" baseline="0" noProof="0" dirty="0">
                <a:ln>
                  <a:noFill/>
                </a:ln>
                <a:solidFill>
                  <a:prstClr val="black"/>
                </a:solidFill>
                <a:effectLst/>
                <a:uLnTx/>
                <a:uFillTx/>
              </a:rPr>
              <a:t> </a:t>
            </a:r>
          </a:p>
          <a:p>
            <a:pPr marL="457200" marR="0" lvl="0" indent="-4572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Introduction to Programming in Python</a:t>
            </a:r>
          </a:p>
          <a:p>
            <a:pPr marL="457200" marR="0" lvl="0" indent="-4572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Non-CS majors from mostly Engineering and Sciences</a:t>
            </a:r>
          </a:p>
          <a:p>
            <a:pPr marL="457200" marR="0" lvl="0" indent="-4572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Students complete 188 programming assignments in and online programming environment </a:t>
            </a:r>
            <a:endParaRPr kumimoji="0" lang="en-US" sz="3000" b="0" i="0" u="none" strike="noStrike" kern="0" cap="none" spc="0" normalizeH="0" baseline="0" noProof="0" dirty="0" smtClean="0">
              <a:ln>
                <a:noFill/>
              </a:ln>
              <a:solidFill>
                <a:prstClr val="black"/>
              </a:solidFill>
              <a:effectLst/>
              <a:uLnTx/>
              <a:uFillTx/>
            </a:endParaRPr>
          </a:p>
          <a:p>
            <a:pPr marL="457200" marR="0" lvl="0" indent="-4572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smtClean="0">
                <a:ln>
                  <a:noFill/>
                </a:ln>
                <a:solidFill>
                  <a:prstClr val="black"/>
                </a:solidFill>
                <a:effectLst/>
                <a:uLnTx/>
                <a:uFillTx/>
              </a:rPr>
              <a:t>Students had infinite tries over two weeks</a:t>
            </a:r>
            <a:r>
              <a:rPr kumimoji="0" lang="en-US" sz="3000" b="0" i="0" u="none" strike="noStrike" kern="0" cap="none" spc="0" normalizeH="0" noProof="0" dirty="0" smtClean="0">
                <a:ln>
                  <a:noFill/>
                </a:ln>
                <a:solidFill>
                  <a:prstClr val="black"/>
                </a:solidFill>
                <a:effectLst/>
                <a:uLnTx/>
                <a:uFillTx/>
              </a:rPr>
              <a:t> for each assignment </a:t>
            </a:r>
            <a:endParaRPr kumimoji="0" lang="en-US" sz="3000" b="0" i="0" u="none" strike="noStrike" kern="0" cap="none" spc="0" normalizeH="0" baseline="0" noProof="0" dirty="0">
              <a:ln>
                <a:noFill/>
              </a:ln>
              <a:solidFill>
                <a:prstClr val="black"/>
              </a:solidFill>
              <a:effectLst/>
              <a:uLnTx/>
              <a:uFillTx/>
            </a:endParaRPr>
          </a:p>
          <a:p>
            <a:pPr marL="457200" marR="0" lvl="0" indent="-4572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Keystroke level edits and environmental interactions are logged</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dirty="0">
              <a:ln>
                <a:noFill/>
              </a:ln>
              <a:solidFill>
                <a:prstClr val="black"/>
              </a:solidFill>
              <a:effectLst/>
              <a:uLnTx/>
              <a:uFillTx/>
            </a:endParaRPr>
          </a:p>
        </p:txBody>
      </p:sp>
      <p:sp>
        <p:nvSpPr>
          <p:cNvPr id="114" name="TextBox 113">
            <a:extLst>
              <a:ext uri="{FF2B5EF4-FFF2-40B4-BE49-F238E27FC236}">
                <a16:creationId xmlns="" xmlns:a16="http://schemas.microsoft.com/office/drawing/2014/main" id="{DC4258F0-9668-4C68-9BC5-DAF12E2BB118}"/>
              </a:ext>
            </a:extLst>
          </p:cNvPr>
          <p:cNvSpPr txBox="1"/>
          <p:nvPr/>
        </p:nvSpPr>
        <p:spPr>
          <a:xfrm>
            <a:off x="36372613" y="9958201"/>
            <a:ext cx="6165493" cy="5478423"/>
          </a:xfrm>
          <a:prstGeom prst="rect">
            <a:avLst/>
          </a:prstGeom>
          <a:noFill/>
          <a:ln>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5000" b="0" i="0" u="none" strike="noStrike" kern="0" cap="none" spc="0" normalizeH="0" baseline="0" noProof="0" dirty="0">
                <a:ln>
                  <a:noFill/>
                </a:ln>
                <a:solidFill>
                  <a:prstClr val="black"/>
                </a:solidFill>
                <a:effectLst/>
                <a:uLnTx/>
                <a:uFillTx/>
              </a:rPr>
              <a:t>Data Collection</a:t>
            </a:r>
          </a:p>
          <a:p>
            <a:pPr marL="571500" marR="0" lvl="0" indent="-5715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Qualitative Data collected via a survey on student opinion and usage of Worked Examples</a:t>
            </a:r>
          </a:p>
          <a:p>
            <a:pPr marL="571500" marR="0" lvl="0" indent="-5715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Quantitative Data collected via exercise completion rates and student interaction with </a:t>
            </a:r>
            <a:r>
              <a:rPr kumimoji="0" lang="en-US" sz="3000" b="0" i="0" u="none" strike="noStrike" kern="0" cap="none" spc="0" normalizeH="0" baseline="0" noProof="0" dirty="0" err="1">
                <a:ln>
                  <a:noFill/>
                </a:ln>
                <a:solidFill>
                  <a:prstClr val="black"/>
                </a:solidFill>
                <a:effectLst/>
                <a:uLnTx/>
                <a:uFillTx/>
              </a:rPr>
              <a:t>Blockpy</a:t>
            </a:r>
            <a:r>
              <a:rPr kumimoji="0" lang="en-US" sz="3000" b="0" i="0" u="none" strike="noStrike" kern="0" cap="none" spc="0" normalizeH="0" baseline="0" noProof="0" dirty="0">
                <a:ln>
                  <a:noFill/>
                </a:ln>
                <a:solidFill>
                  <a:prstClr val="black"/>
                </a:solidFill>
                <a:effectLst/>
                <a:uLnTx/>
                <a:uFillTx/>
              </a:rPr>
              <a:t> and Worked Example </a:t>
            </a:r>
          </a:p>
          <a:p>
            <a:pPr marL="1028700" marR="0" lvl="1" indent="-5715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Worked Examples page was instrumented to log student interaction</a:t>
            </a:r>
          </a:p>
        </p:txBody>
      </p:sp>
      <p:sp>
        <p:nvSpPr>
          <p:cNvPr id="116" name="TextBox 115">
            <a:extLst>
              <a:ext uri="{FF2B5EF4-FFF2-40B4-BE49-F238E27FC236}">
                <a16:creationId xmlns="" xmlns:a16="http://schemas.microsoft.com/office/drawing/2014/main" id="{8627D187-FAAE-4FF1-B9A8-F7755A06D48D}"/>
              </a:ext>
            </a:extLst>
          </p:cNvPr>
          <p:cNvSpPr txBox="1"/>
          <p:nvPr/>
        </p:nvSpPr>
        <p:spPr>
          <a:xfrm>
            <a:off x="26236386" y="24352765"/>
            <a:ext cx="16523888" cy="7894469"/>
          </a:xfrm>
          <a:prstGeom prst="rect">
            <a:avLst/>
          </a:prstGeom>
          <a:noFill/>
          <a:ln>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5000" b="0" i="0" u="sng" strike="noStrike" kern="0" cap="none" spc="0" normalizeH="0" baseline="0" noProof="0" dirty="0">
                <a:ln>
                  <a:noFill/>
                </a:ln>
                <a:solidFill>
                  <a:prstClr val="black"/>
                </a:solidFill>
                <a:effectLst/>
                <a:uLnTx/>
                <a:uFillTx/>
              </a:rPr>
              <a:t>References</a:t>
            </a:r>
            <a:r>
              <a:rPr kumimoji="0" lang="en-US" sz="7200" b="0" i="0" u="sng" strike="noStrike" kern="0" cap="none" spc="0" normalizeH="0" baseline="0" noProof="0" dirty="0">
                <a:ln>
                  <a:noFill/>
                </a:ln>
                <a:solidFill>
                  <a:prstClr val="black"/>
                </a:solidFill>
                <a:effectLst/>
                <a:uLnTx/>
                <a:uFillTx/>
              </a:rPr>
              <a:t> </a:t>
            </a:r>
            <a:endParaRPr kumimoji="0" lang="en-US" sz="7200" b="0" i="0" u="sng" strike="noStrike" kern="0" cap="none" spc="0" normalizeH="0" baseline="0" noProof="0" dirty="0" smtClean="0">
              <a:ln>
                <a:noFill/>
              </a:ln>
              <a:solidFill>
                <a:prstClr val="black"/>
              </a:solidFill>
              <a:effectLst/>
              <a:uLnTx/>
              <a:uFillTx/>
            </a:endParaRPr>
          </a:p>
          <a:p>
            <a:pPr marL="457200" marR="0" lvl="0" indent="-457200" defTabSz="457200" eaLnBrk="1" fontAlgn="auto" latinLnBrk="0" hangingPunct="1">
              <a:lnSpc>
                <a:spcPct val="100000"/>
              </a:lnSpc>
              <a:spcBef>
                <a:spcPts val="0"/>
              </a:spcBef>
              <a:spcAft>
                <a:spcPts val="0"/>
              </a:spcAft>
              <a:buClrTx/>
              <a:buSzTx/>
              <a:buFontTx/>
              <a:buNone/>
              <a:tabLst/>
              <a:defRPr/>
            </a:pPr>
            <a:r>
              <a:rPr lang="en-US" sz="2500" kern="0" dirty="0" smtClean="0">
                <a:solidFill>
                  <a:prstClr val="black"/>
                </a:solidFill>
              </a:rPr>
              <a:t>[1]</a:t>
            </a:r>
            <a:r>
              <a:rPr kumimoji="0" lang="en-US" sz="2500" strike="noStrike" kern="0" cap="none" spc="0" normalizeH="0" noProof="0" dirty="0" smtClean="0">
                <a:ln>
                  <a:noFill/>
                </a:ln>
                <a:solidFill>
                  <a:prstClr val="black"/>
                </a:solidFill>
                <a:effectLst/>
                <a:uLnTx/>
                <a:uFillTx/>
              </a:rPr>
              <a:t>	</a:t>
            </a:r>
            <a:r>
              <a:rPr kumimoji="0" lang="en-US" sz="2500" strike="noStrike" kern="0" cap="none" spc="0" normalizeH="0" noProof="0" dirty="0" err="1" smtClean="0">
                <a:ln>
                  <a:noFill/>
                </a:ln>
                <a:solidFill>
                  <a:prstClr val="black"/>
                </a:solidFill>
                <a:effectLst/>
                <a:uLnTx/>
                <a:uFillTx/>
              </a:rPr>
              <a:t>Margulieux</a:t>
            </a:r>
            <a:r>
              <a:rPr kumimoji="0" lang="en-US" sz="2500" strike="noStrike" kern="0" cap="none" spc="0" normalizeH="0" noProof="0" dirty="0" smtClean="0">
                <a:ln>
                  <a:noFill/>
                </a:ln>
                <a:solidFill>
                  <a:prstClr val="black"/>
                </a:solidFill>
                <a:effectLst/>
                <a:uLnTx/>
                <a:uFillTx/>
              </a:rPr>
              <a:t>, L. E.; </a:t>
            </a:r>
            <a:r>
              <a:rPr kumimoji="0" lang="en-US" sz="2500" strike="noStrike" kern="0" cap="none" spc="0" normalizeH="0" noProof="0" dirty="0" err="1" smtClean="0">
                <a:ln>
                  <a:noFill/>
                </a:ln>
                <a:solidFill>
                  <a:prstClr val="black"/>
                </a:solidFill>
                <a:effectLst/>
                <a:uLnTx/>
                <a:uFillTx/>
              </a:rPr>
              <a:t>Catrambone</a:t>
            </a:r>
            <a:r>
              <a:rPr kumimoji="0" lang="en-US" sz="2500" strike="noStrike" kern="0" cap="none" spc="0" normalizeH="0" noProof="0" dirty="0" smtClean="0">
                <a:ln>
                  <a:noFill/>
                </a:ln>
                <a:solidFill>
                  <a:prstClr val="black"/>
                </a:solidFill>
                <a:effectLst/>
                <a:uLnTx/>
                <a:uFillTx/>
              </a:rPr>
              <a:t>, R., Improving problem solving performance in computer-based learning environments through </a:t>
            </a:r>
            <a:r>
              <a:rPr kumimoji="0" lang="en-US" sz="2500" strike="noStrike" kern="0" cap="none" spc="0" normalizeH="0" noProof="0" dirty="0" err="1" smtClean="0">
                <a:ln>
                  <a:noFill/>
                </a:ln>
                <a:solidFill>
                  <a:prstClr val="black"/>
                </a:solidFill>
                <a:effectLst/>
                <a:uLnTx/>
                <a:uFillTx/>
              </a:rPr>
              <a:t>subgoal</a:t>
            </a:r>
            <a:r>
              <a:rPr kumimoji="0" lang="en-US" sz="2500" strike="noStrike" kern="0" cap="none" spc="0" normalizeH="0" noProof="0" dirty="0" smtClean="0">
                <a:ln>
                  <a:noFill/>
                </a:ln>
                <a:solidFill>
                  <a:prstClr val="black"/>
                </a:solidFill>
                <a:effectLst/>
                <a:uLnTx/>
                <a:uFillTx/>
              </a:rPr>
              <a:t> labels. In </a:t>
            </a:r>
            <a:r>
              <a:rPr kumimoji="0" lang="en-US" sz="2500" i="1" strike="noStrike" kern="0" cap="none" spc="0" normalizeH="0" noProof="0" dirty="0" smtClean="0">
                <a:ln>
                  <a:noFill/>
                </a:ln>
                <a:solidFill>
                  <a:prstClr val="black"/>
                </a:solidFill>
                <a:effectLst/>
                <a:uLnTx/>
                <a:uFillTx/>
              </a:rPr>
              <a:t>Proceedings of the first ACM conference on Learning @ scale conference</a:t>
            </a:r>
            <a:r>
              <a:rPr kumimoji="0" lang="en-US" sz="2500" strike="noStrike" kern="0" cap="none" spc="0" normalizeH="0" noProof="0" dirty="0" smtClean="0">
                <a:ln>
                  <a:noFill/>
                </a:ln>
                <a:solidFill>
                  <a:prstClr val="black"/>
                </a:solidFill>
                <a:effectLst/>
                <a:uLnTx/>
                <a:uFillTx/>
              </a:rPr>
              <a:t>, ACM: Atlanta, Georgia, USA, 2014; pp 149-150.</a:t>
            </a:r>
          </a:p>
          <a:p>
            <a:pPr marL="457200" marR="0" lvl="0" indent="-457200" defTabSz="457200" eaLnBrk="1" fontAlgn="auto" latinLnBrk="0" hangingPunct="1">
              <a:lnSpc>
                <a:spcPct val="100000"/>
              </a:lnSpc>
              <a:spcBef>
                <a:spcPts val="0"/>
              </a:spcBef>
              <a:spcAft>
                <a:spcPts val="0"/>
              </a:spcAft>
              <a:buClrTx/>
              <a:buSzTx/>
              <a:buFontTx/>
              <a:buNone/>
              <a:tabLst/>
              <a:defRPr/>
            </a:pPr>
            <a:r>
              <a:rPr lang="en-US" sz="2500" kern="0" dirty="0" smtClean="0">
                <a:solidFill>
                  <a:prstClr val="black"/>
                </a:solidFill>
              </a:rPr>
              <a:t>[2]</a:t>
            </a:r>
            <a:r>
              <a:rPr kumimoji="0" lang="en-US" sz="2500" strike="noStrike" kern="0" cap="none" spc="0" normalizeH="0" noProof="0" dirty="0" smtClean="0">
                <a:ln>
                  <a:noFill/>
                </a:ln>
                <a:solidFill>
                  <a:prstClr val="black"/>
                </a:solidFill>
                <a:effectLst/>
                <a:uLnTx/>
                <a:uFillTx/>
              </a:rPr>
              <a:t>	Morrison, B. B.; </a:t>
            </a:r>
            <a:r>
              <a:rPr kumimoji="0" lang="en-US" sz="2500" strike="noStrike" kern="0" cap="none" spc="0" normalizeH="0" noProof="0" dirty="0" err="1" smtClean="0">
                <a:ln>
                  <a:noFill/>
                </a:ln>
                <a:solidFill>
                  <a:prstClr val="black"/>
                </a:solidFill>
                <a:effectLst/>
                <a:uLnTx/>
                <a:uFillTx/>
              </a:rPr>
              <a:t>Margulieux</a:t>
            </a:r>
            <a:r>
              <a:rPr kumimoji="0" lang="en-US" sz="2500" strike="noStrike" kern="0" cap="none" spc="0" normalizeH="0" noProof="0" dirty="0" smtClean="0">
                <a:ln>
                  <a:noFill/>
                </a:ln>
                <a:solidFill>
                  <a:prstClr val="black"/>
                </a:solidFill>
                <a:effectLst/>
                <a:uLnTx/>
                <a:uFillTx/>
              </a:rPr>
              <a:t>, L. E.; </a:t>
            </a:r>
            <a:r>
              <a:rPr kumimoji="0" lang="en-US" sz="2500" strike="noStrike" kern="0" cap="none" spc="0" normalizeH="0" noProof="0" dirty="0" err="1" smtClean="0">
                <a:ln>
                  <a:noFill/>
                </a:ln>
                <a:solidFill>
                  <a:prstClr val="black"/>
                </a:solidFill>
                <a:effectLst/>
                <a:uLnTx/>
                <a:uFillTx/>
              </a:rPr>
              <a:t>Guzdial</a:t>
            </a:r>
            <a:r>
              <a:rPr kumimoji="0" lang="en-US" sz="2500" strike="noStrike" kern="0" cap="none" spc="0" normalizeH="0" noProof="0" dirty="0" smtClean="0">
                <a:ln>
                  <a:noFill/>
                </a:ln>
                <a:solidFill>
                  <a:prstClr val="black"/>
                </a:solidFill>
                <a:effectLst/>
                <a:uLnTx/>
                <a:uFillTx/>
              </a:rPr>
              <a:t>, M., </a:t>
            </a:r>
            <a:r>
              <a:rPr kumimoji="0" lang="en-US" sz="2500" strike="noStrike" kern="0" cap="none" spc="0" normalizeH="0" noProof="0" dirty="0" err="1" smtClean="0">
                <a:ln>
                  <a:noFill/>
                </a:ln>
                <a:solidFill>
                  <a:prstClr val="black"/>
                </a:solidFill>
                <a:effectLst/>
                <a:uLnTx/>
                <a:uFillTx/>
              </a:rPr>
              <a:t>Subgoals</a:t>
            </a:r>
            <a:r>
              <a:rPr kumimoji="0" lang="en-US" sz="2500" strike="noStrike" kern="0" cap="none" spc="0" normalizeH="0" noProof="0" dirty="0" smtClean="0">
                <a:ln>
                  <a:noFill/>
                </a:ln>
                <a:solidFill>
                  <a:prstClr val="black"/>
                </a:solidFill>
                <a:effectLst/>
                <a:uLnTx/>
                <a:uFillTx/>
              </a:rPr>
              <a:t>, Context, and Worked Examples in Learning Computing Problem Solving. In </a:t>
            </a:r>
            <a:r>
              <a:rPr kumimoji="0" lang="en-US" sz="2500" i="1" strike="noStrike" kern="0" cap="none" spc="0" normalizeH="0" noProof="0" dirty="0" smtClean="0">
                <a:ln>
                  <a:noFill/>
                </a:ln>
                <a:solidFill>
                  <a:prstClr val="black"/>
                </a:solidFill>
                <a:effectLst/>
                <a:uLnTx/>
                <a:uFillTx/>
              </a:rPr>
              <a:t>Proceedings of the eleventh annual International Conference on International Computing Education Research</a:t>
            </a:r>
            <a:r>
              <a:rPr kumimoji="0" lang="sv-SE" sz="2500" strike="noStrike" kern="0" cap="none" spc="0" normalizeH="0" noProof="0" dirty="0" smtClean="0">
                <a:ln>
                  <a:noFill/>
                </a:ln>
                <a:solidFill>
                  <a:prstClr val="black"/>
                </a:solidFill>
                <a:effectLst/>
                <a:uLnTx/>
                <a:uFillTx/>
              </a:rPr>
              <a:t>, ACM: Omaha, Nebraska, USA, 2015; pp 21-29.</a:t>
            </a:r>
          </a:p>
          <a:p>
            <a:pPr marL="457200" marR="0" lvl="0" indent="-457200" defTabSz="457200" eaLnBrk="1" fontAlgn="auto" latinLnBrk="0" hangingPunct="1">
              <a:lnSpc>
                <a:spcPct val="100000"/>
              </a:lnSpc>
              <a:spcBef>
                <a:spcPts val="0"/>
              </a:spcBef>
              <a:spcAft>
                <a:spcPts val="0"/>
              </a:spcAft>
              <a:buClrTx/>
              <a:buSzTx/>
              <a:buFontTx/>
              <a:buNone/>
              <a:tabLst/>
              <a:defRPr/>
            </a:pPr>
            <a:r>
              <a:rPr lang="en-US" sz="2500" kern="0" noProof="0" dirty="0" smtClean="0">
                <a:solidFill>
                  <a:prstClr val="black"/>
                </a:solidFill>
              </a:rPr>
              <a:t>[3]</a:t>
            </a:r>
            <a:r>
              <a:rPr kumimoji="0" lang="en-US" sz="2500" strike="noStrike" kern="0" cap="none" spc="0" normalizeH="0" noProof="0" dirty="0" smtClean="0">
                <a:ln>
                  <a:noFill/>
                </a:ln>
                <a:solidFill>
                  <a:prstClr val="black"/>
                </a:solidFill>
                <a:effectLst/>
                <a:uLnTx/>
                <a:uFillTx/>
              </a:rPr>
              <a:t>	National Academies of Sciences, E.; Medicine, </a:t>
            </a:r>
            <a:r>
              <a:rPr kumimoji="0" lang="en-US" sz="2500" i="1" strike="noStrike" kern="0" cap="none" spc="0" normalizeH="0" noProof="0" dirty="0" smtClean="0">
                <a:ln>
                  <a:noFill/>
                </a:ln>
                <a:solidFill>
                  <a:prstClr val="black"/>
                </a:solidFill>
                <a:effectLst/>
                <a:uLnTx/>
                <a:uFillTx/>
              </a:rPr>
              <a:t>Assessing and Responding to the Growth of Computer Science Undergraduate Enrollments</a:t>
            </a:r>
            <a:r>
              <a:rPr kumimoji="0" lang="en-US" sz="2500" strike="noStrike" kern="0" cap="none" spc="0" normalizeH="0" noProof="0" dirty="0" smtClean="0">
                <a:ln>
                  <a:noFill/>
                </a:ln>
                <a:solidFill>
                  <a:prstClr val="black"/>
                </a:solidFill>
                <a:effectLst/>
                <a:uLnTx/>
                <a:uFillTx/>
              </a:rPr>
              <a:t>. The National Academies Press: Washington, DC, 2018; p 252.</a:t>
            </a:r>
          </a:p>
          <a:p>
            <a:pPr marL="457200" marR="0" lvl="0" indent="-457200" defTabSz="457200" eaLnBrk="1" fontAlgn="auto" latinLnBrk="0" hangingPunct="1">
              <a:lnSpc>
                <a:spcPct val="100000"/>
              </a:lnSpc>
              <a:spcBef>
                <a:spcPts val="0"/>
              </a:spcBef>
              <a:spcAft>
                <a:spcPts val="0"/>
              </a:spcAft>
              <a:buClrTx/>
              <a:buSzTx/>
              <a:tabLst/>
              <a:defRPr/>
            </a:pPr>
            <a:r>
              <a:rPr kumimoji="0" lang="en-US" sz="2500" strike="noStrike" kern="0" cap="none" spc="0" normalizeH="0" noProof="0" dirty="0" smtClean="0">
                <a:ln>
                  <a:noFill/>
                </a:ln>
                <a:solidFill>
                  <a:prstClr val="black"/>
                </a:solidFill>
                <a:effectLst/>
                <a:uLnTx/>
                <a:uFillTx/>
              </a:rPr>
              <a:t>[4] </a:t>
            </a:r>
            <a:r>
              <a:rPr kumimoji="0" lang="en-US" sz="2500" strike="noStrike" kern="0" cap="none" spc="0" normalizeH="0" noProof="0" dirty="0" err="1" smtClean="0">
                <a:ln>
                  <a:noFill/>
                </a:ln>
                <a:solidFill>
                  <a:prstClr val="black"/>
                </a:solidFill>
                <a:effectLst/>
                <a:uLnTx/>
                <a:uFillTx/>
              </a:rPr>
              <a:t>Skudder</a:t>
            </a:r>
            <a:r>
              <a:rPr kumimoji="0" lang="en-US" sz="2500" strike="noStrike" kern="0" cap="none" spc="0" normalizeH="0" noProof="0" dirty="0" smtClean="0">
                <a:ln>
                  <a:noFill/>
                </a:ln>
                <a:solidFill>
                  <a:prstClr val="black"/>
                </a:solidFill>
                <a:effectLst/>
                <a:uLnTx/>
                <a:uFillTx/>
              </a:rPr>
              <a:t>, B.; </a:t>
            </a:r>
            <a:r>
              <a:rPr kumimoji="0" lang="en-US" sz="2500" strike="noStrike" kern="0" cap="none" spc="0" normalizeH="0" noProof="0" dirty="0" err="1" smtClean="0">
                <a:ln>
                  <a:noFill/>
                </a:ln>
                <a:solidFill>
                  <a:prstClr val="black"/>
                </a:solidFill>
                <a:effectLst/>
                <a:uLnTx/>
                <a:uFillTx/>
              </a:rPr>
              <a:t>Luxton</a:t>
            </a:r>
            <a:r>
              <a:rPr kumimoji="0" lang="en-US" sz="2500" strike="noStrike" kern="0" cap="none" spc="0" normalizeH="0" noProof="0" dirty="0" smtClean="0">
                <a:ln>
                  <a:noFill/>
                </a:ln>
                <a:solidFill>
                  <a:prstClr val="black"/>
                </a:solidFill>
                <a:effectLst/>
                <a:uLnTx/>
                <a:uFillTx/>
              </a:rPr>
              <a:t>-Reilly, A., Worked examples in computer science. In </a:t>
            </a:r>
            <a:r>
              <a:rPr kumimoji="0" lang="en-US" sz="2500" i="1" strike="noStrike" kern="0" cap="none" spc="0" normalizeH="0" noProof="0" dirty="0" smtClean="0">
                <a:ln>
                  <a:noFill/>
                </a:ln>
                <a:solidFill>
                  <a:prstClr val="black"/>
                </a:solidFill>
                <a:effectLst/>
                <a:uLnTx/>
                <a:uFillTx/>
              </a:rPr>
              <a:t>Proceedings of the Sixteenth Australasian Computing Education Conference - Volume 148</a:t>
            </a:r>
            <a:r>
              <a:rPr kumimoji="0" lang="en-US" sz="2500" strike="noStrike" kern="0" cap="none" spc="0" normalizeH="0" noProof="0" dirty="0" smtClean="0">
                <a:ln>
                  <a:noFill/>
                </a:ln>
                <a:solidFill>
                  <a:prstClr val="black"/>
                </a:solidFill>
                <a:effectLst/>
                <a:uLnTx/>
                <a:uFillTx/>
              </a:rPr>
              <a:t>, Australian Computer Society, Inc.: Auckland, New Zealand, 2014; pp 59-64.</a:t>
            </a:r>
          </a:p>
          <a:p>
            <a:pPr marL="457200" lvl="0" indent="-457200" defTabSz="457200">
              <a:defRPr/>
            </a:pPr>
            <a:r>
              <a:rPr lang="en-US" sz="2500" dirty="0" smtClean="0"/>
              <a:t>[5] </a:t>
            </a:r>
            <a:r>
              <a:rPr lang="en-US" sz="2500" dirty="0" err="1" smtClean="0"/>
              <a:t>Renkl</a:t>
            </a:r>
            <a:r>
              <a:rPr lang="en-US" sz="2500" dirty="0"/>
              <a:t>, A. (2005). The Worked-Out Examples Principle in Multimedia Learning. In R. Mayer (Ed.), </a:t>
            </a:r>
            <a:r>
              <a:rPr lang="en-US" sz="2500" i="1" dirty="0"/>
              <a:t>The Cambridge Handbook of Multimedia Learning</a:t>
            </a:r>
            <a:r>
              <a:rPr lang="en-US" sz="2500" dirty="0"/>
              <a:t> (Cambridge Handbooks in Psychology, pp. 229-246). Cambridge: Cambridge University Press. </a:t>
            </a:r>
            <a:r>
              <a:rPr lang="en-US" sz="2500" dirty="0" smtClean="0"/>
              <a:t>doi:10.1017/CBO9780511816819.016</a:t>
            </a:r>
          </a:p>
          <a:p>
            <a:pPr marL="457200" lvl="0" indent="-457200" defTabSz="457200">
              <a:defRPr/>
            </a:pPr>
            <a:r>
              <a:rPr kumimoji="0" lang="en-US" sz="2500" strike="noStrike" kern="0" cap="none" spc="0" normalizeH="0" noProof="0" dirty="0" smtClean="0">
                <a:ln>
                  <a:noFill/>
                </a:ln>
                <a:solidFill>
                  <a:prstClr val="black"/>
                </a:solidFill>
                <a:effectLst/>
                <a:uLnTx/>
                <a:uFillTx/>
              </a:rPr>
              <a:t>[</a:t>
            </a:r>
            <a:r>
              <a:rPr lang="en-US" sz="2500" kern="0" dirty="0">
                <a:solidFill>
                  <a:prstClr val="black"/>
                </a:solidFill>
              </a:rPr>
              <a:t>6</a:t>
            </a:r>
            <a:r>
              <a:rPr kumimoji="0" lang="en-US" sz="2500" strike="noStrike" kern="0" cap="none" spc="0" normalizeH="0" noProof="0" dirty="0" smtClean="0">
                <a:ln>
                  <a:noFill/>
                </a:ln>
                <a:solidFill>
                  <a:prstClr val="black"/>
                </a:solidFill>
                <a:effectLst/>
                <a:uLnTx/>
                <a:uFillTx/>
              </a:rPr>
              <a:t>] </a:t>
            </a:r>
            <a:r>
              <a:rPr kumimoji="0" lang="en-US" sz="2500" strike="noStrike" kern="0" cap="none" spc="0" normalizeH="0" noProof="0" dirty="0" err="1" smtClean="0">
                <a:ln>
                  <a:noFill/>
                </a:ln>
                <a:solidFill>
                  <a:prstClr val="black"/>
                </a:solidFill>
                <a:effectLst/>
                <a:uLnTx/>
                <a:uFillTx/>
              </a:rPr>
              <a:t>Sweller</a:t>
            </a:r>
            <a:r>
              <a:rPr kumimoji="0" lang="en-US" sz="2500" strike="noStrike" kern="0" cap="none" spc="0" normalizeH="0" noProof="0" dirty="0" smtClean="0">
                <a:ln>
                  <a:noFill/>
                </a:ln>
                <a:solidFill>
                  <a:prstClr val="black"/>
                </a:solidFill>
                <a:effectLst/>
                <a:uLnTx/>
                <a:uFillTx/>
              </a:rPr>
              <a:t>, J.; Cooper, G. A., The Use of Worked Examples as a Substitute for Problem Solving in Learning Algebra. </a:t>
            </a:r>
            <a:r>
              <a:rPr kumimoji="0" lang="en-US" sz="2500" i="1" strike="noStrike" kern="0" cap="none" spc="0" normalizeH="0" noProof="0" dirty="0" smtClean="0">
                <a:ln>
                  <a:noFill/>
                </a:ln>
                <a:solidFill>
                  <a:prstClr val="black"/>
                </a:solidFill>
                <a:effectLst/>
                <a:uLnTx/>
                <a:uFillTx/>
              </a:rPr>
              <a:t>Cognition and Instruction </a:t>
            </a:r>
            <a:r>
              <a:rPr kumimoji="0" lang="en-US" sz="2500" b="1" strike="noStrike" kern="0" cap="none" spc="0" normalizeH="0" noProof="0" dirty="0" smtClean="0">
                <a:ln>
                  <a:noFill/>
                </a:ln>
                <a:solidFill>
                  <a:prstClr val="black"/>
                </a:solidFill>
                <a:effectLst/>
                <a:uLnTx/>
                <a:uFillTx/>
              </a:rPr>
              <a:t>1985,</a:t>
            </a:r>
            <a:r>
              <a:rPr kumimoji="0" lang="en-US" sz="2500" strike="noStrike" kern="0" cap="none" spc="0" normalizeH="0" noProof="0" dirty="0" smtClean="0">
                <a:ln>
                  <a:noFill/>
                </a:ln>
                <a:solidFill>
                  <a:prstClr val="black"/>
                </a:solidFill>
                <a:effectLst/>
                <a:uLnTx/>
                <a:uFillTx/>
              </a:rPr>
              <a:t> </a:t>
            </a:r>
            <a:r>
              <a:rPr kumimoji="0" lang="en-US" sz="2500" i="1" strike="noStrike" kern="0" cap="none" spc="0" normalizeH="0" noProof="0" dirty="0" smtClean="0">
                <a:ln>
                  <a:noFill/>
                </a:ln>
                <a:solidFill>
                  <a:prstClr val="black"/>
                </a:solidFill>
                <a:effectLst/>
                <a:uLnTx/>
                <a:uFillTx/>
              </a:rPr>
              <a:t>2</a:t>
            </a:r>
            <a:r>
              <a:rPr kumimoji="0" lang="en-US" sz="2500" strike="noStrike" kern="0" cap="none" spc="0" normalizeH="0" noProof="0" dirty="0" smtClean="0">
                <a:ln>
                  <a:noFill/>
                </a:ln>
                <a:solidFill>
                  <a:prstClr val="black"/>
                </a:solidFill>
                <a:effectLst/>
                <a:uLnTx/>
                <a:uFillTx/>
              </a:rPr>
              <a:t> (1), 59-89.</a:t>
            </a:r>
          </a:p>
          <a:p>
            <a:pPr marL="514350" lvl="0" indent="-514350" defTabSz="457200">
              <a:buFontTx/>
              <a:buAutoNum type="arabicPeriod" startAt="4"/>
              <a:defRPr/>
            </a:pPr>
            <a:endParaRPr kumimoji="0" lang="en-US" sz="3000" i="1" strike="noStrike" kern="0" cap="none" spc="0" normalizeH="0" noProof="0" dirty="0" smtClean="0">
              <a:ln>
                <a:noFill/>
              </a:ln>
              <a:solidFill>
                <a:prstClr val="black"/>
              </a:solidFill>
              <a:effectLst/>
              <a:uLnTx/>
              <a:uFillTx/>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3000" i="1" strike="noStrike" kern="0" cap="none" spc="0" normalizeH="0" noProof="0" dirty="0" smtClean="0">
              <a:ln>
                <a:noFill/>
              </a:ln>
              <a:solidFill>
                <a:prstClr val="black"/>
              </a:solidFill>
              <a:effectLst/>
              <a:uLnTx/>
              <a:uFillTx/>
            </a:endParaRPr>
          </a:p>
        </p:txBody>
      </p:sp>
      <p:sp>
        <p:nvSpPr>
          <p:cNvPr id="117" name="TextBox 116">
            <a:extLst>
              <a:ext uri="{FF2B5EF4-FFF2-40B4-BE49-F238E27FC236}">
                <a16:creationId xmlns="" xmlns:a16="http://schemas.microsoft.com/office/drawing/2014/main" id="{67554E3C-1588-4343-AE5D-2C4088772181}"/>
              </a:ext>
            </a:extLst>
          </p:cNvPr>
          <p:cNvSpPr txBox="1"/>
          <p:nvPr/>
        </p:nvSpPr>
        <p:spPr>
          <a:xfrm>
            <a:off x="26267338" y="16804005"/>
            <a:ext cx="16252261" cy="6709529"/>
          </a:xfrm>
          <a:prstGeom prst="rect">
            <a:avLst/>
          </a:prstGeom>
          <a:noFill/>
          <a:ln>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5000" b="0" i="0" u="sng" strike="noStrike" kern="0" cap="none" spc="0" normalizeH="0" baseline="0" noProof="0" dirty="0">
                <a:ln>
                  <a:noFill/>
                </a:ln>
                <a:solidFill>
                  <a:prstClr val="black"/>
                </a:solidFill>
                <a:effectLst/>
                <a:uLnTx/>
                <a:uFillTx/>
              </a:rPr>
              <a:t>Conclusions</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a:ln>
                  <a:noFill/>
                </a:ln>
                <a:solidFill>
                  <a:prstClr val="black"/>
                </a:solidFill>
                <a:effectLst/>
                <a:uLnTx/>
                <a:uFillTx/>
              </a:rPr>
              <a:t>	The Worked Example strategy we </a:t>
            </a:r>
            <a:r>
              <a:rPr kumimoji="0" lang="en-US" sz="3000" b="0" i="0" u="none" strike="noStrike" kern="0" cap="none" spc="0" normalizeH="0" baseline="0" noProof="0" dirty="0" smtClean="0">
                <a:ln>
                  <a:noFill/>
                </a:ln>
                <a:solidFill>
                  <a:prstClr val="black"/>
                </a:solidFill>
                <a:effectLst/>
                <a:uLnTx/>
                <a:uFillTx/>
              </a:rPr>
              <a:t>had minimal</a:t>
            </a:r>
            <a:r>
              <a:rPr kumimoji="0" lang="en-US" sz="3000" b="0" i="0" u="none" strike="noStrike" kern="0" cap="none" spc="0" normalizeH="0" noProof="0" dirty="0" smtClean="0">
                <a:ln>
                  <a:noFill/>
                </a:ln>
                <a:solidFill>
                  <a:prstClr val="black"/>
                </a:solidFill>
                <a:effectLst/>
                <a:uLnTx/>
                <a:uFillTx/>
              </a:rPr>
              <a:t> </a:t>
            </a:r>
            <a:r>
              <a:rPr kumimoji="0" lang="en-US" sz="3000" b="0" i="0" u="none" strike="noStrike" kern="0" cap="none" spc="0" normalizeH="0" baseline="0" noProof="0" dirty="0" smtClean="0">
                <a:ln>
                  <a:noFill/>
                </a:ln>
                <a:solidFill>
                  <a:prstClr val="black"/>
                </a:solidFill>
                <a:effectLst/>
                <a:uLnTx/>
                <a:uFillTx/>
              </a:rPr>
              <a:t>effect </a:t>
            </a:r>
            <a:r>
              <a:rPr kumimoji="0" lang="en-US" sz="3000" b="0" i="0" u="none" strike="noStrike" kern="0" cap="none" spc="0" normalizeH="0" baseline="0" noProof="0" dirty="0">
                <a:ln>
                  <a:noFill/>
                </a:ln>
                <a:solidFill>
                  <a:prstClr val="black"/>
                </a:solidFill>
                <a:effectLst/>
                <a:uLnTx/>
                <a:uFillTx/>
              </a:rPr>
              <a:t>on the completion rate of </a:t>
            </a:r>
            <a:r>
              <a:rPr kumimoji="0" lang="en-US" sz="3000" b="0" i="0" u="none" strike="noStrike" kern="0" cap="none" spc="0" normalizeH="0" baseline="0" noProof="0" dirty="0" smtClean="0">
                <a:ln>
                  <a:noFill/>
                </a:ln>
                <a:solidFill>
                  <a:prstClr val="black"/>
                </a:solidFill>
                <a:effectLst/>
                <a:uLnTx/>
                <a:uFillTx/>
              </a:rPr>
              <a:t>problems.</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smtClean="0">
                <a:ln>
                  <a:noFill/>
                </a:ln>
                <a:solidFill>
                  <a:prstClr val="black"/>
                </a:solidFill>
                <a:effectLst/>
                <a:uLnTx/>
                <a:uFillTx/>
              </a:rPr>
              <a:t> </a:t>
            </a:r>
            <a:r>
              <a:rPr kumimoji="0" lang="en-US" sz="3000" b="0" i="0" u="none" strike="noStrike" kern="0" cap="none" spc="0" normalizeH="0" baseline="0" noProof="0" dirty="0">
                <a:ln>
                  <a:noFill/>
                </a:ln>
                <a:solidFill>
                  <a:prstClr val="black"/>
                </a:solidFill>
                <a:effectLst/>
                <a:uLnTx/>
                <a:uFillTx/>
              </a:rPr>
              <a:t>However, many students used them and found them helpful.</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a:ln>
                  <a:noFill/>
                </a:ln>
                <a:solidFill>
                  <a:prstClr val="black"/>
                </a:solidFill>
                <a:effectLst/>
                <a:uLnTx/>
                <a:uFillTx/>
              </a:rPr>
              <a:t>	Methods of selection “hard’ problems may have been flawed. All problems had high completion rates (80-90%) before introducing WEs.</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a:ln>
                  <a:noFill/>
                </a:ln>
                <a:solidFill>
                  <a:prstClr val="black"/>
                </a:solidFill>
                <a:effectLst/>
                <a:uLnTx/>
                <a:uFillTx/>
              </a:rPr>
              <a:t>	The correlation between WE use and increased number of runs may suggest our implementation had no quantitative benefit. It may also simply show that students are more likely to use the WE if they have been working on the problem for longer. More analysis of event log is required to support this.</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5000" b="0" i="0" u="sng" strike="noStrike" kern="0" cap="none" spc="0" normalizeH="0" baseline="0" noProof="0" dirty="0">
                <a:ln>
                  <a:noFill/>
                </a:ln>
                <a:solidFill>
                  <a:prstClr val="black"/>
                </a:solidFill>
                <a:effectLst/>
                <a:uLnTx/>
                <a:uFillTx/>
              </a:rPr>
              <a:t>Future </a:t>
            </a:r>
            <a:r>
              <a:rPr kumimoji="0" lang="en-US" sz="5000" b="0" i="0" u="sng" strike="noStrike" kern="0" cap="none" spc="0" normalizeH="0" baseline="0" noProof="0" dirty="0" smtClean="0">
                <a:ln>
                  <a:noFill/>
                </a:ln>
                <a:solidFill>
                  <a:prstClr val="black"/>
                </a:solidFill>
                <a:effectLst/>
                <a:uLnTx/>
                <a:uFillTx/>
              </a:rPr>
              <a:t>work</a:t>
            </a:r>
            <a:endParaRPr kumimoji="0" lang="en-US" sz="5000" b="0" i="0" u="sng" strike="noStrike" kern="0" cap="none" spc="0" normalizeH="0" baseline="0" noProof="0" dirty="0">
              <a:ln>
                <a:noFill/>
              </a:ln>
              <a:solidFill>
                <a:prstClr val="black"/>
              </a:solidFill>
              <a:effectLst/>
              <a:uLnTx/>
              <a:uFillTx/>
            </a:endParaRPr>
          </a:p>
          <a:p>
            <a:pPr marL="685800" marR="0" lvl="0" indent="-6858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smtClean="0">
                <a:ln>
                  <a:noFill/>
                </a:ln>
                <a:solidFill>
                  <a:prstClr val="black"/>
                </a:solidFill>
                <a:effectLst/>
                <a:uLnTx/>
                <a:uFillTx/>
              </a:rPr>
              <a:t>Further</a:t>
            </a:r>
            <a:r>
              <a:rPr kumimoji="0" lang="en-US" sz="3000" b="0" i="0" u="none" strike="noStrike" kern="0" cap="none" spc="0" normalizeH="0" noProof="0" dirty="0" smtClean="0">
                <a:ln>
                  <a:noFill/>
                </a:ln>
                <a:solidFill>
                  <a:prstClr val="black"/>
                </a:solidFill>
                <a:effectLst/>
                <a:uLnTx/>
                <a:uFillTx/>
              </a:rPr>
              <a:t> analysis of WE usage via event logs </a:t>
            </a:r>
            <a:endParaRPr kumimoji="0" lang="en-US" sz="3000" b="0" i="0" u="none" strike="noStrike" kern="0" cap="none" spc="0" normalizeH="0" baseline="0" noProof="0" dirty="0" smtClean="0">
              <a:ln>
                <a:noFill/>
              </a:ln>
              <a:solidFill>
                <a:prstClr val="black"/>
              </a:solidFill>
              <a:effectLst/>
              <a:uLnTx/>
              <a:uFillTx/>
            </a:endParaRPr>
          </a:p>
          <a:p>
            <a:pPr marL="685800" marR="0" lvl="0" indent="-6858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kern="0" dirty="0" smtClean="0">
                <a:solidFill>
                  <a:prstClr val="black"/>
                </a:solidFill>
              </a:rPr>
              <a:t>Interactive Worked Examples</a:t>
            </a:r>
            <a:endParaRPr kumimoji="0" lang="en-US" sz="3000" b="0" i="0" u="none" strike="noStrike" kern="0" cap="none" spc="0" normalizeH="0" baseline="0" noProof="0" dirty="0">
              <a:ln>
                <a:noFill/>
              </a:ln>
              <a:solidFill>
                <a:prstClr val="black"/>
              </a:solidFill>
              <a:effectLst/>
              <a:uLnTx/>
              <a:uFillTx/>
            </a:endParaRPr>
          </a:p>
          <a:p>
            <a:pPr marL="685800" marR="0" lvl="0" indent="-6858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err="1">
                <a:ln>
                  <a:noFill/>
                </a:ln>
                <a:solidFill>
                  <a:prstClr val="black"/>
                </a:solidFill>
                <a:effectLst/>
                <a:uLnTx/>
                <a:uFillTx/>
              </a:rPr>
              <a:t>Subgoal</a:t>
            </a:r>
            <a:r>
              <a:rPr kumimoji="0" lang="en-US" sz="3000" b="0" i="0" u="none" strike="noStrike" kern="0" cap="none" spc="0" normalizeH="0" baseline="0" noProof="0" dirty="0">
                <a:ln>
                  <a:noFill/>
                </a:ln>
                <a:solidFill>
                  <a:prstClr val="black"/>
                </a:solidFill>
                <a:effectLst/>
                <a:uLnTx/>
                <a:uFillTx/>
              </a:rPr>
              <a:t> only Worked Examples </a:t>
            </a:r>
          </a:p>
          <a:p>
            <a:pPr marL="685800" marR="0" lvl="0" indent="-6858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Alternative supplements material in large intro </a:t>
            </a:r>
            <a:r>
              <a:rPr kumimoji="0" lang="en-US" sz="3000" b="0" i="0" u="none" strike="noStrike" kern="0" cap="none" spc="0" normalizeH="0" baseline="0" noProof="0" dirty="0" smtClean="0">
                <a:ln>
                  <a:noFill/>
                </a:ln>
                <a:solidFill>
                  <a:prstClr val="black"/>
                </a:solidFill>
                <a:effectLst/>
                <a:uLnTx/>
                <a:uFillTx/>
              </a:rPr>
              <a:t>classes</a:t>
            </a:r>
          </a:p>
        </p:txBody>
      </p:sp>
      <p:sp>
        <p:nvSpPr>
          <p:cNvPr id="118" name="TextBox 117">
            <a:extLst>
              <a:ext uri="{FF2B5EF4-FFF2-40B4-BE49-F238E27FC236}">
                <a16:creationId xmlns="" xmlns:a16="http://schemas.microsoft.com/office/drawing/2014/main" id="{639AF7D8-0BFC-4E1B-B1C5-8A026516C1F6}"/>
              </a:ext>
            </a:extLst>
          </p:cNvPr>
          <p:cNvSpPr txBox="1"/>
          <p:nvPr/>
        </p:nvSpPr>
        <p:spPr>
          <a:xfrm>
            <a:off x="1467101" y="16804005"/>
            <a:ext cx="2040374" cy="861774"/>
          </a:xfrm>
          <a:prstGeom prst="rect">
            <a:avLst/>
          </a:prstGeom>
          <a:noFill/>
          <a:ln>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5000" b="0" i="0" u="sng" strike="noStrike" kern="0" cap="none" spc="0" normalizeH="0" baseline="0" noProof="0" dirty="0">
                <a:ln>
                  <a:noFill/>
                </a:ln>
                <a:solidFill>
                  <a:prstClr val="black"/>
                </a:solidFill>
                <a:effectLst/>
                <a:uLnTx/>
                <a:uFillTx/>
              </a:rPr>
              <a:t>Results</a:t>
            </a:r>
          </a:p>
        </p:txBody>
      </p:sp>
      <p:graphicFrame>
        <p:nvGraphicFramePr>
          <p:cNvPr id="120" name="Table 119">
            <a:extLst>
              <a:ext uri="{FF2B5EF4-FFF2-40B4-BE49-F238E27FC236}">
                <a16:creationId xmlns="" xmlns:a16="http://schemas.microsoft.com/office/drawing/2014/main" id="{89F88399-0D19-4BB7-BCCD-49A8AA6C633C}"/>
              </a:ext>
            </a:extLst>
          </p:cNvPr>
          <p:cNvGraphicFramePr>
            <a:graphicFrameLocks noGrp="1"/>
          </p:cNvGraphicFramePr>
          <p:nvPr>
            <p:extLst>
              <p:ext uri="{D42A27DB-BD31-4B8C-83A1-F6EECF244321}">
                <p14:modId xmlns:p14="http://schemas.microsoft.com/office/powerpoint/2010/main" val="1366076002"/>
              </p:ext>
            </p:extLst>
          </p:nvPr>
        </p:nvGraphicFramePr>
        <p:xfrm>
          <a:off x="37677908" y="5317012"/>
          <a:ext cx="4406408" cy="2011680"/>
        </p:xfrm>
        <a:graphic>
          <a:graphicData uri="http://schemas.openxmlformats.org/drawingml/2006/table">
            <a:tbl>
              <a:tblPr firstRow="1" bandRow="1"/>
              <a:tblGrid>
                <a:gridCol w="658172">
                  <a:extLst>
                    <a:ext uri="{9D8B030D-6E8A-4147-A177-3AD203B41FA5}">
                      <a16:colId xmlns="" xmlns:a16="http://schemas.microsoft.com/office/drawing/2014/main" val="1246494410"/>
                    </a:ext>
                  </a:extLst>
                </a:gridCol>
                <a:gridCol w="1506152">
                  <a:extLst>
                    <a:ext uri="{9D8B030D-6E8A-4147-A177-3AD203B41FA5}">
                      <a16:colId xmlns="" xmlns:a16="http://schemas.microsoft.com/office/drawing/2014/main" val="3707486989"/>
                    </a:ext>
                  </a:extLst>
                </a:gridCol>
                <a:gridCol w="1583914">
                  <a:extLst>
                    <a:ext uri="{9D8B030D-6E8A-4147-A177-3AD203B41FA5}">
                      <a16:colId xmlns="" xmlns:a16="http://schemas.microsoft.com/office/drawing/2014/main" val="2676852081"/>
                    </a:ext>
                  </a:extLst>
                </a:gridCol>
                <a:gridCol w="658170">
                  <a:extLst>
                    <a:ext uri="{9D8B030D-6E8A-4147-A177-3AD203B41FA5}">
                      <a16:colId xmlns="" xmlns:a16="http://schemas.microsoft.com/office/drawing/2014/main" val="3454277832"/>
                    </a:ext>
                  </a:extLst>
                </a:gridCol>
              </a:tblGrid>
              <a:tr h="519770">
                <a:tc>
                  <a:txBody>
                    <a:bodyPr/>
                    <a:lstStyle>
                      <a:lvl1pPr marL="0" algn="l" defTabSz="4389120" rtl="0" eaLnBrk="1" latinLnBrk="0" hangingPunct="1">
                        <a:defRPr sz="8640" b="1" kern="1200">
                          <a:solidFill>
                            <a:schemeClr val="lt1"/>
                          </a:solidFill>
                          <a:latin typeface="Calibri" panose="020F0502020204030204"/>
                        </a:defRPr>
                      </a:lvl1pPr>
                      <a:lvl2pPr marL="2194560" algn="l" defTabSz="4389120" rtl="0" eaLnBrk="1" latinLnBrk="0" hangingPunct="1">
                        <a:defRPr sz="8640" b="1" kern="1200">
                          <a:solidFill>
                            <a:schemeClr val="lt1"/>
                          </a:solidFill>
                          <a:latin typeface="Calibri" panose="020F0502020204030204"/>
                        </a:defRPr>
                      </a:lvl2pPr>
                      <a:lvl3pPr marL="4389120" algn="l" defTabSz="4389120" rtl="0" eaLnBrk="1" latinLnBrk="0" hangingPunct="1">
                        <a:defRPr sz="8640" b="1" kern="1200">
                          <a:solidFill>
                            <a:schemeClr val="lt1"/>
                          </a:solidFill>
                          <a:latin typeface="Calibri" panose="020F0502020204030204"/>
                        </a:defRPr>
                      </a:lvl3pPr>
                      <a:lvl4pPr marL="6583680" algn="l" defTabSz="4389120" rtl="0" eaLnBrk="1" latinLnBrk="0" hangingPunct="1">
                        <a:defRPr sz="8640" b="1" kern="1200">
                          <a:solidFill>
                            <a:schemeClr val="lt1"/>
                          </a:solidFill>
                          <a:latin typeface="Calibri" panose="020F0502020204030204"/>
                        </a:defRPr>
                      </a:lvl4pPr>
                      <a:lvl5pPr marL="8778240" algn="l" defTabSz="4389120" rtl="0" eaLnBrk="1" latinLnBrk="0" hangingPunct="1">
                        <a:defRPr sz="8640" b="1" kern="1200">
                          <a:solidFill>
                            <a:schemeClr val="lt1"/>
                          </a:solidFill>
                          <a:latin typeface="Calibri" panose="020F0502020204030204"/>
                        </a:defRPr>
                      </a:lvl5pPr>
                      <a:lvl6pPr marL="10972800" algn="l" defTabSz="4389120" rtl="0" eaLnBrk="1" latinLnBrk="0" hangingPunct="1">
                        <a:defRPr sz="8640" b="1" kern="1200">
                          <a:solidFill>
                            <a:schemeClr val="lt1"/>
                          </a:solidFill>
                          <a:latin typeface="Calibri" panose="020F0502020204030204"/>
                        </a:defRPr>
                      </a:lvl6pPr>
                      <a:lvl7pPr marL="13167360" algn="l" defTabSz="4389120" rtl="0" eaLnBrk="1" latinLnBrk="0" hangingPunct="1">
                        <a:defRPr sz="8640" b="1" kern="1200">
                          <a:solidFill>
                            <a:schemeClr val="lt1"/>
                          </a:solidFill>
                          <a:latin typeface="Calibri" panose="020F0502020204030204"/>
                        </a:defRPr>
                      </a:lvl7pPr>
                      <a:lvl8pPr marL="15361920" algn="l" defTabSz="4389120" rtl="0" eaLnBrk="1" latinLnBrk="0" hangingPunct="1">
                        <a:defRPr sz="8640" b="1" kern="1200">
                          <a:solidFill>
                            <a:schemeClr val="lt1"/>
                          </a:solidFill>
                          <a:latin typeface="Calibri" panose="020F0502020204030204"/>
                        </a:defRPr>
                      </a:lvl8pPr>
                      <a:lvl9pPr marL="17556480" algn="l" defTabSz="4389120" rtl="0" eaLnBrk="1" latinLnBrk="0" hangingPunct="1">
                        <a:defRPr sz="8640" b="1" kern="1200">
                          <a:solidFill>
                            <a:schemeClr val="lt1"/>
                          </a:solidFill>
                          <a:latin typeface="Calibri" panose="020F0502020204030204"/>
                        </a:defRPr>
                      </a:lvl9pPr>
                    </a:lstStyle>
                    <a:p>
                      <a:endParaRPr lang="en-US" sz="18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E2344"/>
                    </a:solidFill>
                  </a:tcPr>
                </a:tc>
                <a:tc>
                  <a:txBody>
                    <a:bodyPr/>
                    <a:lstStyle>
                      <a:lvl1pPr marL="0" algn="l" defTabSz="4389120" rtl="0" eaLnBrk="1" latinLnBrk="0" hangingPunct="1">
                        <a:defRPr sz="8640" b="1" kern="1200">
                          <a:solidFill>
                            <a:schemeClr val="lt1"/>
                          </a:solidFill>
                          <a:latin typeface="Calibri" panose="020F0502020204030204"/>
                        </a:defRPr>
                      </a:lvl1pPr>
                      <a:lvl2pPr marL="2194560" algn="l" defTabSz="4389120" rtl="0" eaLnBrk="1" latinLnBrk="0" hangingPunct="1">
                        <a:defRPr sz="8640" b="1" kern="1200">
                          <a:solidFill>
                            <a:schemeClr val="lt1"/>
                          </a:solidFill>
                          <a:latin typeface="Calibri" panose="020F0502020204030204"/>
                        </a:defRPr>
                      </a:lvl2pPr>
                      <a:lvl3pPr marL="4389120" algn="l" defTabSz="4389120" rtl="0" eaLnBrk="1" latinLnBrk="0" hangingPunct="1">
                        <a:defRPr sz="8640" b="1" kern="1200">
                          <a:solidFill>
                            <a:schemeClr val="lt1"/>
                          </a:solidFill>
                          <a:latin typeface="Calibri" panose="020F0502020204030204"/>
                        </a:defRPr>
                      </a:lvl3pPr>
                      <a:lvl4pPr marL="6583680" algn="l" defTabSz="4389120" rtl="0" eaLnBrk="1" latinLnBrk="0" hangingPunct="1">
                        <a:defRPr sz="8640" b="1" kern="1200">
                          <a:solidFill>
                            <a:schemeClr val="lt1"/>
                          </a:solidFill>
                          <a:latin typeface="Calibri" panose="020F0502020204030204"/>
                        </a:defRPr>
                      </a:lvl4pPr>
                      <a:lvl5pPr marL="8778240" algn="l" defTabSz="4389120" rtl="0" eaLnBrk="1" latinLnBrk="0" hangingPunct="1">
                        <a:defRPr sz="8640" b="1" kern="1200">
                          <a:solidFill>
                            <a:schemeClr val="lt1"/>
                          </a:solidFill>
                          <a:latin typeface="Calibri" panose="020F0502020204030204"/>
                        </a:defRPr>
                      </a:lvl5pPr>
                      <a:lvl6pPr marL="10972800" algn="l" defTabSz="4389120" rtl="0" eaLnBrk="1" latinLnBrk="0" hangingPunct="1">
                        <a:defRPr sz="8640" b="1" kern="1200">
                          <a:solidFill>
                            <a:schemeClr val="lt1"/>
                          </a:solidFill>
                          <a:latin typeface="Calibri" panose="020F0502020204030204"/>
                        </a:defRPr>
                      </a:lvl6pPr>
                      <a:lvl7pPr marL="13167360" algn="l" defTabSz="4389120" rtl="0" eaLnBrk="1" latinLnBrk="0" hangingPunct="1">
                        <a:defRPr sz="8640" b="1" kern="1200">
                          <a:solidFill>
                            <a:schemeClr val="lt1"/>
                          </a:solidFill>
                          <a:latin typeface="Calibri" panose="020F0502020204030204"/>
                        </a:defRPr>
                      </a:lvl7pPr>
                      <a:lvl8pPr marL="15361920" algn="l" defTabSz="4389120" rtl="0" eaLnBrk="1" latinLnBrk="0" hangingPunct="1">
                        <a:defRPr sz="8640" b="1" kern="1200">
                          <a:solidFill>
                            <a:schemeClr val="lt1"/>
                          </a:solidFill>
                          <a:latin typeface="Calibri" panose="020F0502020204030204"/>
                        </a:defRPr>
                      </a:lvl8pPr>
                      <a:lvl9pPr marL="17556480" algn="l" defTabSz="4389120" rtl="0" eaLnBrk="1" latinLnBrk="0" hangingPunct="1">
                        <a:defRPr sz="8640" b="1" kern="1200">
                          <a:solidFill>
                            <a:schemeClr val="lt1"/>
                          </a:solidFill>
                          <a:latin typeface="Calibri" panose="020F0502020204030204"/>
                        </a:defRPr>
                      </a:lvl9pPr>
                    </a:lstStyle>
                    <a:p>
                      <a:pPr algn="ctr"/>
                      <a:r>
                        <a:rPr lang="en-US" sz="1800" dirty="0"/>
                        <a:t>Prior Experience</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E2344"/>
                    </a:solidFill>
                  </a:tcPr>
                </a:tc>
                <a:tc>
                  <a:txBody>
                    <a:bodyPr/>
                    <a:lstStyle>
                      <a:lvl1pPr marL="0" algn="l" defTabSz="4389120" rtl="0" eaLnBrk="1" latinLnBrk="0" hangingPunct="1">
                        <a:defRPr sz="8640" b="1" kern="1200">
                          <a:solidFill>
                            <a:schemeClr val="lt1"/>
                          </a:solidFill>
                          <a:latin typeface="Calibri" panose="020F0502020204030204"/>
                        </a:defRPr>
                      </a:lvl1pPr>
                      <a:lvl2pPr marL="2194560" algn="l" defTabSz="4389120" rtl="0" eaLnBrk="1" latinLnBrk="0" hangingPunct="1">
                        <a:defRPr sz="8640" b="1" kern="1200">
                          <a:solidFill>
                            <a:schemeClr val="lt1"/>
                          </a:solidFill>
                          <a:latin typeface="Calibri" panose="020F0502020204030204"/>
                        </a:defRPr>
                      </a:lvl2pPr>
                      <a:lvl3pPr marL="4389120" algn="l" defTabSz="4389120" rtl="0" eaLnBrk="1" latinLnBrk="0" hangingPunct="1">
                        <a:defRPr sz="8640" b="1" kern="1200">
                          <a:solidFill>
                            <a:schemeClr val="lt1"/>
                          </a:solidFill>
                          <a:latin typeface="Calibri" panose="020F0502020204030204"/>
                        </a:defRPr>
                      </a:lvl3pPr>
                      <a:lvl4pPr marL="6583680" algn="l" defTabSz="4389120" rtl="0" eaLnBrk="1" latinLnBrk="0" hangingPunct="1">
                        <a:defRPr sz="8640" b="1" kern="1200">
                          <a:solidFill>
                            <a:schemeClr val="lt1"/>
                          </a:solidFill>
                          <a:latin typeface="Calibri" panose="020F0502020204030204"/>
                        </a:defRPr>
                      </a:lvl4pPr>
                      <a:lvl5pPr marL="8778240" algn="l" defTabSz="4389120" rtl="0" eaLnBrk="1" latinLnBrk="0" hangingPunct="1">
                        <a:defRPr sz="8640" b="1" kern="1200">
                          <a:solidFill>
                            <a:schemeClr val="lt1"/>
                          </a:solidFill>
                          <a:latin typeface="Calibri" panose="020F0502020204030204"/>
                        </a:defRPr>
                      </a:lvl5pPr>
                      <a:lvl6pPr marL="10972800" algn="l" defTabSz="4389120" rtl="0" eaLnBrk="1" latinLnBrk="0" hangingPunct="1">
                        <a:defRPr sz="8640" b="1" kern="1200">
                          <a:solidFill>
                            <a:schemeClr val="lt1"/>
                          </a:solidFill>
                          <a:latin typeface="Calibri" panose="020F0502020204030204"/>
                        </a:defRPr>
                      </a:lvl6pPr>
                      <a:lvl7pPr marL="13167360" algn="l" defTabSz="4389120" rtl="0" eaLnBrk="1" latinLnBrk="0" hangingPunct="1">
                        <a:defRPr sz="8640" b="1" kern="1200">
                          <a:solidFill>
                            <a:schemeClr val="lt1"/>
                          </a:solidFill>
                          <a:latin typeface="Calibri" panose="020F0502020204030204"/>
                        </a:defRPr>
                      </a:lvl7pPr>
                      <a:lvl8pPr marL="15361920" algn="l" defTabSz="4389120" rtl="0" eaLnBrk="1" latinLnBrk="0" hangingPunct="1">
                        <a:defRPr sz="8640" b="1" kern="1200">
                          <a:solidFill>
                            <a:schemeClr val="lt1"/>
                          </a:solidFill>
                          <a:latin typeface="Calibri" panose="020F0502020204030204"/>
                        </a:defRPr>
                      </a:lvl8pPr>
                      <a:lvl9pPr marL="17556480" algn="l" defTabSz="4389120" rtl="0" eaLnBrk="1" latinLnBrk="0" hangingPunct="1">
                        <a:defRPr sz="8640" b="1" kern="1200">
                          <a:solidFill>
                            <a:schemeClr val="lt1"/>
                          </a:solidFill>
                          <a:latin typeface="Calibri" panose="020F0502020204030204"/>
                        </a:defRPr>
                      </a:lvl9pPr>
                    </a:lstStyle>
                    <a:p>
                      <a:pPr algn="ctr"/>
                      <a:r>
                        <a:rPr lang="en-US" sz="1800" dirty="0"/>
                        <a:t>No Prior Experience</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E2344"/>
                    </a:solidFill>
                  </a:tcPr>
                </a:tc>
                <a:tc>
                  <a:txBody>
                    <a:bodyPr/>
                    <a:lstStyle>
                      <a:lvl1pPr marL="0" algn="l" defTabSz="4389120" rtl="0" eaLnBrk="1" latinLnBrk="0" hangingPunct="1">
                        <a:defRPr sz="8640" b="1" kern="1200">
                          <a:solidFill>
                            <a:schemeClr val="lt1"/>
                          </a:solidFill>
                          <a:latin typeface="Calibri" panose="020F0502020204030204"/>
                        </a:defRPr>
                      </a:lvl1pPr>
                      <a:lvl2pPr marL="2194560" algn="l" defTabSz="4389120" rtl="0" eaLnBrk="1" latinLnBrk="0" hangingPunct="1">
                        <a:defRPr sz="8640" b="1" kern="1200">
                          <a:solidFill>
                            <a:schemeClr val="lt1"/>
                          </a:solidFill>
                          <a:latin typeface="Calibri" panose="020F0502020204030204"/>
                        </a:defRPr>
                      </a:lvl2pPr>
                      <a:lvl3pPr marL="4389120" algn="l" defTabSz="4389120" rtl="0" eaLnBrk="1" latinLnBrk="0" hangingPunct="1">
                        <a:defRPr sz="8640" b="1" kern="1200">
                          <a:solidFill>
                            <a:schemeClr val="lt1"/>
                          </a:solidFill>
                          <a:latin typeface="Calibri" panose="020F0502020204030204"/>
                        </a:defRPr>
                      </a:lvl3pPr>
                      <a:lvl4pPr marL="6583680" algn="l" defTabSz="4389120" rtl="0" eaLnBrk="1" latinLnBrk="0" hangingPunct="1">
                        <a:defRPr sz="8640" b="1" kern="1200">
                          <a:solidFill>
                            <a:schemeClr val="lt1"/>
                          </a:solidFill>
                          <a:latin typeface="Calibri" panose="020F0502020204030204"/>
                        </a:defRPr>
                      </a:lvl4pPr>
                      <a:lvl5pPr marL="8778240" algn="l" defTabSz="4389120" rtl="0" eaLnBrk="1" latinLnBrk="0" hangingPunct="1">
                        <a:defRPr sz="8640" b="1" kern="1200">
                          <a:solidFill>
                            <a:schemeClr val="lt1"/>
                          </a:solidFill>
                          <a:latin typeface="Calibri" panose="020F0502020204030204"/>
                        </a:defRPr>
                      </a:lvl5pPr>
                      <a:lvl6pPr marL="10972800" algn="l" defTabSz="4389120" rtl="0" eaLnBrk="1" latinLnBrk="0" hangingPunct="1">
                        <a:defRPr sz="8640" b="1" kern="1200">
                          <a:solidFill>
                            <a:schemeClr val="lt1"/>
                          </a:solidFill>
                          <a:latin typeface="Calibri" panose="020F0502020204030204"/>
                        </a:defRPr>
                      </a:lvl6pPr>
                      <a:lvl7pPr marL="13167360" algn="l" defTabSz="4389120" rtl="0" eaLnBrk="1" latinLnBrk="0" hangingPunct="1">
                        <a:defRPr sz="8640" b="1" kern="1200">
                          <a:solidFill>
                            <a:schemeClr val="lt1"/>
                          </a:solidFill>
                          <a:latin typeface="Calibri" panose="020F0502020204030204"/>
                        </a:defRPr>
                      </a:lvl7pPr>
                      <a:lvl8pPr marL="15361920" algn="l" defTabSz="4389120" rtl="0" eaLnBrk="1" latinLnBrk="0" hangingPunct="1">
                        <a:defRPr sz="8640" b="1" kern="1200">
                          <a:solidFill>
                            <a:schemeClr val="lt1"/>
                          </a:solidFill>
                          <a:latin typeface="Calibri" panose="020F0502020204030204"/>
                        </a:defRPr>
                      </a:lvl8pPr>
                      <a:lvl9pPr marL="17556480" algn="l" defTabSz="4389120" rtl="0" eaLnBrk="1" latinLnBrk="0" hangingPunct="1">
                        <a:defRPr sz="8640" b="1" kern="1200">
                          <a:solidFill>
                            <a:schemeClr val="lt1"/>
                          </a:solidFill>
                          <a:latin typeface="Calibri" panose="020F0502020204030204"/>
                        </a:defRPr>
                      </a:lvl9pPr>
                    </a:lstStyle>
                    <a:p>
                      <a:pPr algn="ctr"/>
                      <a:r>
                        <a:rPr lang="en-US" sz="1800" dirty="0"/>
                        <a:t>Total</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E2344"/>
                    </a:solidFill>
                  </a:tcPr>
                </a:tc>
                <a:extLst>
                  <a:ext uri="{0D108BD9-81ED-4DB2-BD59-A6C34878D82A}">
                    <a16:rowId xmlns="" xmlns:a16="http://schemas.microsoft.com/office/drawing/2014/main" val="2084501009"/>
                  </a:ext>
                </a:extLst>
              </a:tr>
              <a:tr h="371264">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1800" dirty="0">
                          <a:solidFill>
                            <a:schemeClr val="bg1"/>
                          </a:solidFill>
                        </a:rPr>
                        <a:t>F17</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E2344"/>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2400" dirty="0"/>
                        <a:t>240</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2400" dirty="0"/>
                        <a:t>41</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2400" dirty="0"/>
                        <a:t>281</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 xmlns:a16="http://schemas.microsoft.com/office/drawing/2014/main" val="2612314924"/>
                  </a:ext>
                </a:extLst>
              </a:tr>
              <a:tr h="371264">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1800" dirty="0">
                          <a:solidFill>
                            <a:schemeClr val="bg1"/>
                          </a:solidFill>
                        </a:rPr>
                        <a:t>S18</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E2344"/>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2400" dirty="0"/>
                        <a:t>197</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2400" dirty="0"/>
                        <a:t>43</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2400" dirty="0"/>
                        <a:t>240</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 xmlns:a16="http://schemas.microsoft.com/office/drawing/2014/main" val="685837746"/>
                  </a:ext>
                </a:extLst>
              </a:tr>
              <a:tr h="371264">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1800" dirty="0">
                          <a:solidFill>
                            <a:schemeClr val="bg1"/>
                          </a:solidFill>
                        </a:rPr>
                        <a:t>Total</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E2344"/>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2400" dirty="0"/>
                        <a:t>437</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2400" dirty="0"/>
                        <a:t>84</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endParaRPr lang="en-US" sz="2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 xmlns:a16="http://schemas.microsoft.com/office/drawing/2014/main" val="2484121680"/>
                  </a:ext>
                </a:extLst>
              </a:tr>
            </a:tbl>
          </a:graphicData>
        </a:graphic>
      </p:graphicFrame>
      <p:pic>
        <p:nvPicPr>
          <p:cNvPr id="123" name="Picture 122">
            <a:extLst>
              <a:ext uri="{FF2B5EF4-FFF2-40B4-BE49-F238E27FC236}">
                <a16:creationId xmlns="" xmlns:a16="http://schemas.microsoft.com/office/drawing/2014/main" id="{067A03A5-035D-4368-84FE-0BB483B23E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9501" y="18388256"/>
            <a:ext cx="8186528" cy="4448841"/>
          </a:xfrm>
          <a:prstGeom prst="rect">
            <a:avLst/>
          </a:prstGeom>
        </p:spPr>
      </p:pic>
      <p:sp>
        <p:nvSpPr>
          <p:cNvPr id="124" name="TextBox 123">
            <a:extLst>
              <a:ext uri="{FF2B5EF4-FFF2-40B4-BE49-F238E27FC236}">
                <a16:creationId xmlns="" xmlns:a16="http://schemas.microsoft.com/office/drawing/2014/main" id="{2D80E53B-7989-4195-BE0F-A62B442B49F5}"/>
              </a:ext>
            </a:extLst>
          </p:cNvPr>
          <p:cNvSpPr txBox="1"/>
          <p:nvPr/>
        </p:nvSpPr>
        <p:spPr>
          <a:xfrm>
            <a:off x="8839501" y="17362688"/>
            <a:ext cx="8186528" cy="1015663"/>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a:ln>
                  <a:noFill/>
                </a:ln>
                <a:solidFill>
                  <a:prstClr val="black"/>
                </a:solidFill>
                <a:effectLst/>
                <a:uLnTx/>
                <a:uFillTx/>
              </a:rPr>
              <a:t>The addition of Worked Examples provided little to no gain on completion of hard problems</a:t>
            </a:r>
          </a:p>
        </p:txBody>
      </p:sp>
      <p:sp>
        <p:nvSpPr>
          <p:cNvPr id="126" name="TextBox 125">
            <a:extLst>
              <a:ext uri="{FF2B5EF4-FFF2-40B4-BE49-F238E27FC236}">
                <a16:creationId xmlns="" xmlns:a16="http://schemas.microsoft.com/office/drawing/2014/main" id="{E563EFCB-9297-4A86-8A36-9A9336C7F492}"/>
              </a:ext>
            </a:extLst>
          </p:cNvPr>
          <p:cNvSpPr txBox="1"/>
          <p:nvPr/>
        </p:nvSpPr>
        <p:spPr>
          <a:xfrm>
            <a:off x="17649712" y="17348490"/>
            <a:ext cx="6388755" cy="1042439"/>
          </a:xfrm>
          <a:prstGeom prst="rect">
            <a:avLst/>
          </a:prstGeom>
          <a:noFill/>
          <a:ln>
            <a:noFill/>
          </a:ln>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a:ln>
                  <a:noFill/>
                </a:ln>
                <a:solidFill>
                  <a:prstClr val="black"/>
                </a:solidFill>
                <a:effectLst/>
                <a:uLnTx/>
                <a:uFillTx/>
              </a:rPr>
              <a:t>Measured usage of WE varied widely by problem, with an average around 50</a:t>
            </a:r>
          </a:p>
        </p:txBody>
      </p:sp>
      <p:graphicFrame>
        <p:nvGraphicFramePr>
          <p:cNvPr id="127" name="Table 126">
            <a:extLst>
              <a:ext uri="{FF2B5EF4-FFF2-40B4-BE49-F238E27FC236}">
                <a16:creationId xmlns="" xmlns:a16="http://schemas.microsoft.com/office/drawing/2014/main" id="{462D805C-5ABE-43C8-98EC-9D043D0DA052}"/>
              </a:ext>
            </a:extLst>
          </p:cNvPr>
          <p:cNvGraphicFramePr>
            <a:graphicFrameLocks noGrp="1"/>
          </p:cNvGraphicFramePr>
          <p:nvPr>
            <p:extLst>
              <p:ext uri="{D42A27DB-BD31-4B8C-83A1-F6EECF244321}">
                <p14:modId xmlns:p14="http://schemas.microsoft.com/office/powerpoint/2010/main" val="353294786"/>
              </p:ext>
            </p:extLst>
          </p:nvPr>
        </p:nvGraphicFramePr>
        <p:xfrm>
          <a:off x="2048112" y="18848388"/>
          <a:ext cx="5444509" cy="3152625"/>
        </p:xfrm>
        <a:graphic>
          <a:graphicData uri="http://schemas.openxmlformats.org/drawingml/2006/table">
            <a:tbl>
              <a:tblPr firstRow="1" bandRow="1"/>
              <a:tblGrid>
                <a:gridCol w="1224100">
                  <a:extLst>
                    <a:ext uri="{9D8B030D-6E8A-4147-A177-3AD203B41FA5}">
                      <a16:colId xmlns="" xmlns:a16="http://schemas.microsoft.com/office/drawing/2014/main" val="1246494410"/>
                    </a:ext>
                  </a:extLst>
                </a:gridCol>
                <a:gridCol w="1613687">
                  <a:extLst>
                    <a:ext uri="{9D8B030D-6E8A-4147-A177-3AD203B41FA5}">
                      <a16:colId xmlns="" xmlns:a16="http://schemas.microsoft.com/office/drawing/2014/main" val="3707486989"/>
                    </a:ext>
                  </a:extLst>
                </a:gridCol>
                <a:gridCol w="1678674">
                  <a:extLst>
                    <a:ext uri="{9D8B030D-6E8A-4147-A177-3AD203B41FA5}">
                      <a16:colId xmlns="" xmlns:a16="http://schemas.microsoft.com/office/drawing/2014/main" val="2676852081"/>
                    </a:ext>
                  </a:extLst>
                </a:gridCol>
                <a:gridCol w="928048">
                  <a:extLst>
                    <a:ext uri="{9D8B030D-6E8A-4147-A177-3AD203B41FA5}">
                      <a16:colId xmlns="" xmlns:a16="http://schemas.microsoft.com/office/drawing/2014/main" val="3454277832"/>
                    </a:ext>
                  </a:extLst>
                </a:gridCol>
              </a:tblGrid>
              <a:tr h="904023">
                <a:tc>
                  <a:txBody>
                    <a:bodyPr/>
                    <a:lstStyle>
                      <a:lvl1pPr marL="0" algn="l" defTabSz="4389120" rtl="0" eaLnBrk="1" latinLnBrk="0" hangingPunct="1">
                        <a:defRPr sz="8640" b="1" kern="1200">
                          <a:solidFill>
                            <a:schemeClr val="lt1"/>
                          </a:solidFill>
                          <a:latin typeface="Calibri" panose="020F0502020204030204"/>
                        </a:defRPr>
                      </a:lvl1pPr>
                      <a:lvl2pPr marL="2194560" algn="l" defTabSz="4389120" rtl="0" eaLnBrk="1" latinLnBrk="0" hangingPunct="1">
                        <a:defRPr sz="8640" b="1" kern="1200">
                          <a:solidFill>
                            <a:schemeClr val="lt1"/>
                          </a:solidFill>
                          <a:latin typeface="Calibri" panose="020F0502020204030204"/>
                        </a:defRPr>
                      </a:lvl2pPr>
                      <a:lvl3pPr marL="4389120" algn="l" defTabSz="4389120" rtl="0" eaLnBrk="1" latinLnBrk="0" hangingPunct="1">
                        <a:defRPr sz="8640" b="1" kern="1200">
                          <a:solidFill>
                            <a:schemeClr val="lt1"/>
                          </a:solidFill>
                          <a:latin typeface="Calibri" panose="020F0502020204030204"/>
                        </a:defRPr>
                      </a:lvl3pPr>
                      <a:lvl4pPr marL="6583680" algn="l" defTabSz="4389120" rtl="0" eaLnBrk="1" latinLnBrk="0" hangingPunct="1">
                        <a:defRPr sz="8640" b="1" kern="1200">
                          <a:solidFill>
                            <a:schemeClr val="lt1"/>
                          </a:solidFill>
                          <a:latin typeface="Calibri" panose="020F0502020204030204"/>
                        </a:defRPr>
                      </a:lvl4pPr>
                      <a:lvl5pPr marL="8778240" algn="l" defTabSz="4389120" rtl="0" eaLnBrk="1" latinLnBrk="0" hangingPunct="1">
                        <a:defRPr sz="8640" b="1" kern="1200">
                          <a:solidFill>
                            <a:schemeClr val="lt1"/>
                          </a:solidFill>
                          <a:latin typeface="Calibri" panose="020F0502020204030204"/>
                        </a:defRPr>
                      </a:lvl5pPr>
                      <a:lvl6pPr marL="10972800" algn="l" defTabSz="4389120" rtl="0" eaLnBrk="1" latinLnBrk="0" hangingPunct="1">
                        <a:defRPr sz="8640" b="1" kern="1200">
                          <a:solidFill>
                            <a:schemeClr val="lt1"/>
                          </a:solidFill>
                          <a:latin typeface="Calibri" panose="020F0502020204030204"/>
                        </a:defRPr>
                      </a:lvl6pPr>
                      <a:lvl7pPr marL="13167360" algn="l" defTabSz="4389120" rtl="0" eaLnBrk="1" latinLnBrk="0" hangingPunct="1">
                        <a:defRPr sz="8640" b="1" kern="1200">
                          <a:solidFill>
                            <a:schemeClr val="lt1"/>
                          </a:solidFill>
                          <a:latin typeface="Calibri" panose="020F0502020204030204"/>
                        </a:defRPr>
                      </a:lvl7pPr>
                      <a:lvl8pPr marL="15361920" algn="l" defTabSz="4389120" rtl="0" eaLnBrk="1" latinLnBrk="0" hangingPunct="1">
                        <a:defRPr sz="8640" b="1" kern="1200">
                          <a:solidFill>
                            <a:schemeClr val="lt1"/>
                          </a:solidFill>
                          <a:latin typeface="Calibri" panose="020F0502020204030204"/>
                        </a:defRPr>
                      </a:lvl8pPr>
                      <a:lvl9pPr marL="17556480" algn="l" defTabSz="4389120" rtl="0" eaLnBrk="1" latinLnBrk="0" hangingPunct="1">
                        <a:defRPr sz="8640" b="1" kern="1200">
                          <a:solidFill>
                            <a:schemeClr val="lt1"/>
                          </a:solidFill>
                          <a:latin typeface="Calibri" panose="020F0502020204030204"/>
                        </a:defRPr>
                      </a:lvl9pPr>
                    </a:lstStyle>
                    <a:p>
                      <a:endParaRPr lang="en-US" sz="2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E2344"/>
                    </a:solidFill>
                  </a:tcPr>
                </a:tc>
                <a:tc>
                  <a:txBody>
                    <a:bodyPr/>
                    <a:lstStyle>
                      <a:lvl1pPr marL="0" algn="l" defTabSz="4389120" rtl="0" eaLnBrk="1" latinLnBrk="0" hangingPunct="1">
                        <a:defRPr sz="8640" b="1" kern="1200">
                          <a:solidFill>
                            <a:schemeClr val="lt1"/>
                          </a:solidFill>
                          <a:latin typeface="Calibri" panose="020F0502020204030204"/>
                        </a:defRPr>
                      </a:lvl1pPr>
                      <a:lvl2pPr marL="2194560" algn="l" defTabSz="4389120" rtl="0" eaLnBrk="1" latinLnBrk="0" hangingPunct="1">
                        <a:defRPr sz="8640" b="1" kern="1200">
                          <a:solidFill>
                            <a:schemeClr val="lt1"/>
                          </a:solidFill>
                          <a:latin typeface="Calibri" panose="020F0502020204030204"/>
                        </a:defRPr>
                      </a:lvl2pPr>
                      <a:lvl3pPr marL="4389120" algn="l" defTabSz="4389120" rtl="0" eaLnBrk="1" latinLnBrk="0" hangingPunct="1">
                        <a:defRPr sz="8640" b="1" kern="1200">
                          <a:solidFill>
                            <a:schemeClr val="lt1"/>
                          </a:solidFill>
                          <a:latin typeface="Calibri" panose="020F0502020204030204"/>
                        </a:defRPr>
                      </a:lvl3pPr>
                      <a:lvl4pPr marL="6583680" algn="l" defTabSz="4389120" rtl="0" eaLnBrk="1" latinLnBrk="0" hangingPunct="1">
                        <a:defRPr sz="8640" b="1" kern="1200">
                          <a:solidFill>
                            <a:schemeClr val="lt1"/>
                          </a:solidFill>
                          <a:latin typeface="Calibri" panose="020F0502020204030204"/>
                        </a:defRPr>
                      </a:lvl4pPr>
                      <a:lvl5pPr marL="8778240" algn="l" defTabSz="4389120" rtl="0" eaLnBrk="1" latinLnBrk="0" hangingPunct="1">
                        <a:defRPr sz="8640" b="1" kern="1200">
                          <a:solidFill>
                            <a:schemeClr val="lt1"/>
                          </a:solidFill>
                          <a:latin typeface="Calibri" panose="020F0502020204030204"/>
                        </a:defRPr>
                      </a:lvl5pPr>
                      <a:lvl6pPr marL="10972800" algn="l" defTabSz="4389120" rtl="0" eaLnBrk="1" latinLnBrk="0" hangingPunct="1">
                        <a:defRPr sz="8640" b="1" kern="1200">
                          <a:solidFill>
                            <a:schemeClr val="lt1"/>
                          </a:solidFill>
                          <a:latin typeface="Calibri" panose="020F0502020204030204"/>
                        </a:defRPr>
                      </a:lvl6pPr>
                      <a:lvl7pPr marL="13167360" algn="l" defTabSz="4389120" rtl="0" eaLnBrk="1" latinLnBrk="0" hangingPunct="1">
                        <a:defRPr sz="8640" b="1" kern="1200">
                          <a:solidFill>
                            <a:schemeClr val="lt1"/>
                          </a:solidFill>
                          <a:latin typeface="Calibri" panose="020F0502020204030204"/>
                        </a:defRPr>
                      </a:lvl7pPr>
                      <a:lvl8pPr marL="15361920" algn="l" defTabSz="4389120" rtl="0" eaLnBrk="1" latinLnBrk="0" hangingPunct="1">
                        <a:defRPr sz="8640" b="1" kern="1200">
                          <a:solidFill>
                            <a:schemeClr val="lt1"/>
                          </a:solidFill>
                          <a:latin typeface="Calibri" panose="020F0502020204030204"/>
                        </a:defRPr>
                      </a:lvl8pPr>
                      <a:lvl9pPr marL="17556480" algn="l" defTabSz="4389120" rtl="0" eaLnBrk="1" latinLnBrk="0" hangingPunct="1">
                        <a:defRPr sz="8640" b="1" kern="1200">
                          <a:solidFill>
                            <a:schemeClr val="lt1"/>
                          </a:solidFill>
                          <a:latin typeface="Calibri" panose="020F0502020204030204"/>
                        </a:defRPr>
                      </a:lvl9pPr>
                    </a:lstStyle>
                    <a:p>
                      <a:pPr algn="ctr"/>
                      <a:r>
                        <a:rPr lang="en-US" sz="2400" dirty="0"/>
                        <a:t>Prior Experience</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E2344"/>
                    </a:solidFill>
                  </a:tcPr>
                </a:tc>
                <a:tc>
                  <a:txBody>
                    <a:bodyPr/>
                    <a:lstStyle>
                      <a:lvl1pPr marL="0" algn="l" defTabSz="4389120" rtl="0" eaLnBrk="1" latinLnBrk="0" hangingPunct="1">
                        <a:defRPr sz="8640" b="1" kern="1200">
                          <a:solidFill>
                            <a:schemeClr val="lt1"/>
                          </a:solidFill>
                          <a:latin typeface="Calibri" panose="020F0502020204030204"/>
                        </a:defRPr>
                      </a:lvl1pPr>
                      <a:lvl2pPr marL="2194560" algn="l" defTabSz="4389120" rtl="0" eaLnBrk="1" latinLnBrk="0" hangingPunct="1">
                        <a:defRPr sz="8640" b="1" kern="1200">
                          <a:solidFill>
                            <a:schemeClr val="lt1"/>
                          </a:solidFill>
                          <a:latin typeface="Calibri" panose="020F0502020204030204"/>
                        </a:defRPr>
                      </a:lvl2pPr>
                      <a:lvl3pPr marL="4389120" algn="l" defTabSz="4389120" rtl="0" eaLnBrk="1" latinLnBrk="0" hangingPunct="1">
                        <a:defRPr sz="8640" b="1" kern="1200">
                          <a:solidFill>
                            <a:schemeClr val="lt1"/>
                          </a:solidFill>
                          <a:latin typeface="Calibri" panose="020F0502020204030204"/>
                        </a:defRPr>
                      </a:lvl3pPr>
                      <a:lvl4pPr marL="6583680" algn="l" defTabSz="4389120" rtl="0" eaLnBrk="1" latinLnBrk="0" hangingPunct="1">
                        <a:defRPr sz="8640" b="1" kern="1200">
                          <a:solidFill>
                            <a:schemeClr val="lt1"/>
                          </a:solidFill>
                          <a:latin typeface="Calibri" panose="020F0502020204030204"/>
                        </a:defRPr>
                      </a:lvl4pPr>
                      <a:lvl5pPr marL="8778240" algn="l" defTabSz="4389120" rtl="0" eaLnBrk="1" latinLnBrk="0" hangingPunct="1">
                        <a:defRPr sz="8640" b="1" kern="1200">
                          <a:solidFill>
                            <a:schemeClr val="lt1"/>
                          </a:solidFill>
                          <a:latin typeface="Calibri" panose="020F0502020204030204"/>
                        </a:defRPr>
                      </a:lvl5pPr>
                      <a:lvl6pPr marL="10972800" algn="l" defTabSz="4389120" rtl="0" eaLnBrk="1" latinLnBrk="0" hangingPunct="1">
                        <a:defRPr sz="8640" b="1" kern="1200">
                          <a:solidFill>
                            <a:schemeClr val="lt1"/>
                          </a:solidFill>
                          <a:latin typeface="Calibri" panose="020F0502020204030204"/>
                        </a:defRPr>
                      </a:lvl6pPr>
                      <a:lvl7pPr marL="13167360" algn="l" defTabSz="4389120" rtl="0" eaLnBrk="1" latinLnBrk="0" hangingPunct="1">
                        <a:defRPr sz="8640" b="1" kern="1200">
                          <a:solidFill>
                            <a:schemeClr val="lt1"/>
                          </a:solidFill>
                          <a:latin typeface="Calibri" panose="020F0502020204030204"/>
                        </a:defRPr>
                      </a:lvl7pPr>
                      <a:lvl8pPr marL="15361920" algn="l" defTabSz="4389120" rtl="0" eaLnBrk="1" latinLnBrk="0" hangingPunct="1">
                        <a:defRPr sz="8640" b="1" kern="1200">
                          <a:solidFill>
                            <a:schemeClr val="lt1"/>
                          </a:solidFill>
                          <a:latin typeface="Calibri" panose="020F0502020204030204"/>
                        </a:defRPr>
                      </a:lvl8pPr>
                      <a:lvl9pPr marL="17556480" algn="l" defTabSz="4389120" rtl="0" eaLnBrk="1" latinLnBrk="0" hangingPunct="1">
                        <a:defRPr sz="8640" b="1" kern="1200">
                          <a:solidFill>
                            <a:schemeClr val="lt1"/>
                          </a:solidFill>
                          <a:latin typeface="Calibri" panose="020F0502020204030204"/>
                        </a:defRPr>
                      </a:lvl9pPr>
                    </a:lstStyle>
                    <a:p>
                      <a:pPr algn="ctr"/>
                      <a:r>
                        <a:rPr lang="en-US" sz="2400" dirty="0"/>
                        <a:t>No Prior Experience</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E2344"/>
                    </a:solidFill>
                  </a:tcPr>
                </a:tc>
                <a:tc>
                  <a:txBody>
                    <a:bodyPr/>
                    <a:lstStyle>
                      <a:lvl1pPr marL="0" algn="l" defTabSz="4389120" rtl="0" eaLnBrk="1" latinLnBrk="0" hangingPunct="1">
                        <a:defRPr sz="8640" b="1" kern="1200">
                          <a:solidFill>
                            <a:schemeClr val="lt1"/>
                          </a:solidFill>
                          <a:latin typeface="Calibri" panose="020F0502020204030204"/>
                        </a:defRPr>
                      </a:lvl1pPr>
                      <a:lvl2pPr marL="2194560" algn="l" defTabSz="4389120" rtl="0" eaLnBrk="1" latinLnBrk="0" hangingPunct="1">
                        <a:defRPr sz="8640" b="1" kern="1200">
                          <a:solidFill>
                            <a:schemeClr val="lt1"/>
                          </a:solidFill>
                          <a:latin typeface="Calibri" panose="020F0502020204030204"/>
                        </a:defRPr>
                      </a:lvl2pPr>
                      <a:lvl3pPr marL="4389120" algn="l" defTabSz="4389120" rtl="0" eaLnBrk="1" latinLnBrk="0" hangingPunct="1">
                        <a:defRPr sz="8640" b="1" kern="1200">
                          <a:solidFill>
                            <a:schemeClr val="lt1"/>
                          </a:solidFill>
                          <a:latin typeface="Calibri" panose="020F0502020204030204"/>
                        </a:defRPr>
                      </a:lvl3pPr>
                      <a:lvl4pPr marL="6583680" algn="l" defTabSz="4389120" rtl="0" eaLnBrk="1" latinLnBrk="0" hangingPunct="1">
                        <a:defRPr sz="8640" b="1" kern="1200">
                          <a:solidFill>
                            <a:schemeClr val="lt1"/>
                          </a:solidFill>
                          <a:latin typeface="Calibri" panose="020F0502020204030204"/>
                        </a:defRPr>
                      </a:lvl4pPr>
                      <a:lvl5pPr marL="8778240" algn="l" defTabSz="4389120" rtl="0" eaLnBrk="1" latinLnBrk="0" hangingPunct="1">
                        <a:defRPr sz="8640" b="1" kern="1200">
                          <a:solidFill>
                            <a:schemeClr val="lt1"/>
                          </a:solidFill>
                          <a:latin typeface="Calibri" panose="020F0502020204030204"/>
                        </a:defRPr>
                      </a:lvl5pPr>
                      <a:lvl6pPr marL="10972800" algn="l" defTabSz="4389120" rtl="0" eaLnBrk="1" latinLnBrk="0" hangingPunct="1">
                        <a:defRPr sz="8640" b="1" kern="1200">
                          <a:solidFill>
                            <a:schemeClr val="lt1"/>
                          </a:solidFill>
                          <a:latin typeface="Calibri" panose="020F0502020204030204"/>
                        </a:defRPr>
                      </a:lvl6pPr>
                      <a:lvl7pPr marL="13167360" algn="l" defTabSz="4389120" rtl="0" eaLnBrk="1" latinLnBrk="0" hangingPunct="1">
                        <a:defRPr sz="8640" b="1" kern="1200">
                          <a:solidFill>
                            <a:schemeClr val="lt1"/>
                          </a:solidFill>
                          <a:latin typeface="Calibri" panose="020F0502020204030204"/>
                        </a:defRPr>
                      </a:lvl7pPr>
                      <a:lvl8pPr marL="15361920" algn="l" defTabSz="4389120" rtl="0" eaLnBrk="1" latinLnBrk="0" hangingPunct="1">
                        <a:defRPr sz="8640" b="1" kern="1200">
                          <a:solidFill>
                            <a:schemeClr val="lt1"/>
                          </a:solidFill>
                          <a:latin typeface="Calibri" panose="020F0502020204030204"/>
                        </a:defRPr>
                      </a:lvl8pPr>
                      <a:lvl9pPr marL="17556480" algn="l" defTabSz="4389120" rtl="0" eaLnBrk="1" latinLnBrk="0" hangingPunct="1">
                        <a:defRPr sz="8640" b="1" kern="1200">
                          <a:solidFill>
                            <a:schemeClr val="lt1"/>
                          </a:solidFill>
                          <a:latin typeface="Calibri" panose="020F0502020204030204"/>
                        </a:defRPr>
                      </a:lvl9pPr>
                    </a:lstStyle>
                    <a:p>
                      <a:pPr algn="ctr"/>
                      <a:r>
                        <a:rPr lang="en-US" sz="2400" dirty="0"/>
                        <a:t>Total</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E2344"/>
                    </a:solidFill>
                  </a:tcPr>
                </a:tc>
                <a:extLst>
                  <a:ext uri="{0D108BD9-81ED-4DB2-BD59-A6C34878D82A}">
                    <a16:rowId xmlns="" xmlns:a16="http://schemas.microsoft.com/office/drawing/2014/main" val="2084501009"/>
                  </a:ext>
                </a:extLst>
              </a:tr>
              <a:tr h="638503">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2400" dirty="0">
                          <a:solidFill>
                            <a:schemeClr val="bg1"/>
                          </a:solidFill>
                        </a:rPr>
                        <a:t>WE Helpful</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E2344"/>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3000" dirty="0"/>
                        <a:t>108</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3000" dirty="0"/>
                        <a:t>29</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3000" dirty="0"/>
                        <a:t>137</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 xmlns:a16="http://schemas.microsoft.com/office/drawing/2014/main" val="2612314924"/>
                  </a:ext>
                </a:extLst>
              </a:tr>
              <a:tr h="638503">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2400" dirty="0">
                          <a:solidFill>
                            <a:schemeClr val="bg1"/>
                          </a:solidFill>
                        </a:rPr>
                        <a:t>WE Not Helpful</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E2344"/>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3000" dirty="0"/>
                        <a:t>66</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3000" dirty="0"/>
                        <a:t>12</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3000" dirty="0"/>
                        <a:t>78</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 xmlns:a16="http://schemas.microsoft.com/office/drawing/2014/main" val="685837746"/>
                  </a:ext>
                </a:extLst>
              </a:tr>
              <a:tr h="602682">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2400" dirty="0">
                          <a:solidFill>
                            <a:schemeClr val="bg1"/>
                          </a:solidFill>
                        </a:rPr>
                        <a:t>Total</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E2344"/>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3000" dirty="0"/>
                        <a:t>174</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3000" dirty="0"/>
                        <a:t>41</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endParaRPr lang="en-US" sz="30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 xmlns:a16="http://schemas.microsoft.com/office/drawing/2014/main" val="2484121680"/>
                  </a:ext>
                </a:extLst>
              </a:tr>
            </a:tbl>
          </a:graphicData>
        </a:graphic>
      </p:graphicFrame>
      <p:sp>
        <p:nvSpPr>
          <p:cNvPr id="128" name="TextBox 127">
            <a:extLst>
              <a:ext uri="{FF2B5EF4-FFF2-40B4-BE49-F238E27FC236}">
                <a16:creationId xmlns="" xmlns:a16="http://schemas.microsoft.com/office/drawing/2014/main" id="{85F38658-0C68-4DC8-8297-A8AFC8BA361A}"/>
              </a:ext>
            </a:extLst>
          </p:cNvPr>
          <p:cNvSpPr txBox="1"/>
          <p:nvPr/>
        </p:nvSpPr>
        <p:spPr>
          <a:xfrm>
            <a:off x="2048113" y="17805949"/>
            <a:ext cx="6155622" cy="1015663"/>
          </a:xfrm>
          <a:prstGeom prst="rect">
            <a:avLst/>
          </a:prstGeom>
          <a:noFill/>
        </p:spPr>
        <p:txBody>
          <a:bodyPr wrap="square" rtlCol="0" anchor="ctr">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a:ln>
                  <a:noFill/>
                </a:ln>
                <a:solidFill>
                  <a:prstClr val="black"/>
                </a:solidFill>
                <a:effectLst/>
                <a:uLnTx/>
                <a:uFillTx/>
              </a:rPr>
              <a:t>64% of students found the Worked examples helpful. </a:t>
            </a:r>
          </a:p>
        </p:txBody>
      </p:sp>
      <p:sp>
        <p:nvSpPr>
          <p:cNvPr id="130" name="TextBox 129">
            <a:extLst>
              <a:ext uri="{FF2B5EF4-FFF2-40B4-BE49-F238E27FC236}">
                <a16:creationId xmlns="" xmlns:a16="http://schemas.microsoft.com/office/drawing/2014/main" id="{DED9FAEB-E367-485E-A7FB-96A6CB500B67}"/>
              </a:ext>
            </a:extLst>
          </p:cNvPr>
          <p:cNvSpPr txBox="1"/>
          <p:nvPr/>
        </p:nvSpPr>
        <p:spPr>
          <a:xfrm>
            <a:off x="6712881" y="24378024"/>
            <a:ext cx="12147171" cy="1015663"/>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a:ln>
                  <a:noFill/>
                </a:ln>
                <a:solidFill>
                  <a:prstClr val="black"/>
                </a:solidFill>
                <a:effectLst/>
                <a:uLnTx/>
                <a:uFillTx/>
              </a:rPr>
              <a:t>Students who used </a:t>
            </a:r>
            <a:r>
              <a:rPr kumimoji="0" lang="en-US" sz="3000" b="0" i="0" u="none" strike="noStrike" kern="0" cap="none" spc="0" normalizeH="0" baseline="0" noProof="0" dirty="0" smtClean="0">
                <a:ln>
                  <a:noFill/>
                </a:ln>
                <a:solidFill>
                  <a:prstClr val="black"/>
                </a:solidFill>
                <a:effectLst/>
                <a:uLnTx/>
                <a:uFillTx/>
              </a:rPr>
              <a:t>WEs </a:t>
            </a:r>
            <a:r>
              <a:rPr kumimoji="0" lang="en-US" sz="3000" b="0" i="0" u="none" strike="noStrike" kern="0" cap="none" spc="0" normalizeH="0" baseline="0" noProof="0" dirty="0">
                <a:ln>
                  <a:noFill/>
                </a:ln>
                <a:solidFill>
                  <a:prstClr val="black"/>
                </a:solidFill>
                <a:effectLst/>
                <a:uLnTx/>
                <a:uFillTx/>
              </a:rPr>
              <a:t>actually completed the problem in more runs/time than those that didn’t</a:t>
            </a:r>
          </a:p>
        </p:txBody>
      </p:sp>
      <p:graphicFrame>
        <p:nvGraphicFramePr>
          <p:cNvPr id="4" name="Table 3"/>
          <p:cNvGraphicFramePr>
            <a:graphicFrameLocks noGrp="1"/>
          </p:cNvGraphicFramePr>
          <p:nvPr>
            <p:extLst>
              <p:ext uri="{D42A27DB-BD31-4B8C-83A1-F6EECF244321}">
                <p14:modId xmlns:p14="http://schemas.microsoft.com/office/powerpoint/2010/main" val="3345018761"/>
              </p:ext>
            </p:extLst>
          </p:nvPr>
        </p:nvGraphicFramePr>
        <p:xfrm>
          <a:off x="6744987" y="25328038"/>
          <a:ext cx="12198953" cy="4754880"/>
        </p:xfrm>
        <a:graphic>
          <a:graphicData uri="http://schemas.openxmlformats.org/drawingml/2006/table">
            <a:tbl>
              <a:tblPr firstRow="1" bandRow="1">
                <a:tableStyleId>{5C22544A-7EE6-4342-B048-85BDC9FD1C3A}</a:tableStyleId>
              </a:tblPr>
              <a:tblGrid>
                <a:gridCol w="1398904"/>
                <a:gridCol w="1481878"/>
                <a:gridCol w="2035628"/>
                <a:gridCol w="1687286"/>
                <a:gridCol w="1752600"/>
                <a:gridCol w="2024743"/>
                <a:gridCol w="1817914"/>
              </a:tblGrid>
              <a:tr h="1403319">
                <a:tc>
                  <a:txBody>
                    <a:bodyPr/>
                    <a:lstStyle/>
                    <a:p>
                      <a:pPr algn="ctr"/>
                      <a:r>
                        <a:rPr lang="en-US" sz="3000" dirty="0" smtClean="0">
                          <a:solidFill>
                            <a:schemeClr val="bg1"/>
                          </a:solidFill>
                        </a:rPr>
                        <a:t>Section</a:t>
                      </a:r>
                      <a:endParaRPr lang="en-US" sz="3000" dirty="0">
                        <a:solidFill>
                          <a:schemeClr val="bg1"/>
                        </a:solidFill>
                      </a:endParaRPr>
                    </a:p>
                  </a:txBody>
                  <a:tcPr anchor="ctr">
                    <a:solidFill>
                      <a:srgbClr val="8E2344"/>
                    </a:solidFill>
                  </a:tcPr>
                </a:tc>
                <a:tc>
                  <a:txBody>
                    <a:bodyPr/>
                    <a:lstStyle/>
                    <a:p>
                      <a:pPr algn="ctr"/>
                      <a:r>
                        <a:rPr lang="en-US" sz="3000" dirty="0" smtClean="0"/>
                        <a:t>Used</a:t>
                      </a:r>
                      <a:r>
                        <a:rPr lang="en-US" sz="3000" baseline="0" dirty="0" smtClean="0"/>
                        <a:t> WE</a:t>
                      </a:r>
                      <a:endParaRPr lang="en-US" sz="3000" dirty="0"/>
                    </a:p>
                  </a:txBody>
                  <a:tcPr anchor="ctr">
                    <a:solidFill>
                      <a:srgbClr val="8E2344"/>
                    </a:solidFill>
                  </a:tcPr>
                </a:tc>
                <a:tc>
                  <a:txBody>
                    <a:bodyPr/>
                    <a:lstStyle/>
                    <a:p>
                      <a:pPr algn="ctr"/>
                      <a:r>
                        <a:rPr lang="en-US" sz="3000" dirty="0" smtClean="0"/>
                        <a:t>Prior Experience</a:t>
                      </a:r>
                      <a:endParaRPr lang="en-US" sz="3000" dirty="0"/>
                    </a:p>
                  </a:txBody>
                  <a:tcPr anchor="ctr">
                    <a:solidFill>
                      <a:srgbClr val="8E2344"/>
                    </a:solidFill>
                  </a:tcPr>
                </a:tc>
                <a:tc>
                  <a:txBody>
                    <a:bodyPr/>
                    <a:lstStyle/>
                    <a:p>
                      <a:pPr algn="ctr"/>
                      <a:r>
                        <a:rPr lang="en-US" sz="3000" dirty="0" smtClean="0"/>
                        <a:t>Average</a:t>
                      </a:r>
                      <a:r>
                        <a:rPr lang="en-US" sz="3000" baseline="0" dirty="0" smtClean="0"/>
                        <a:t> # Runs</a:t>
                      </a:r>
                      <a:endParaRPr lang="en-US" sz="3000" dirty="0"/>
                    </a:p>
                  </a:txBody>
                  <a:tcPr anchor="ctr">
                    <a:solidFill>
                      <a:srgbClr val="8E2344"/>
                    </a:solidFill>
                  </a:tcPr>
                </a:tc>
                <a:tc>
                  <a:txBody>
                    <a:bodyPr/>
                    <a:lstStyle/>
                    <a:p>
                      <a:pPr algn="ctr"/>
                      <a:r>
                        <a:rPr lang="en-US" sz="3000" dirty="0" smtClean="0"/>
                        <a:t>Standard</a:t>
                      </a:r>
                      <a:r>
                        <a:rPr lang="en-US" sz="3000" baseline="0" dirty="0" smtClean="0"/>
                        <a:t> Deviation</a:t>
                      </a:r>
                      <a:endParaRPr lang="en-US" sz="3000" dirty="0"/>
                    </a:p>
                  </a:txBody>
                  <a:tcPr anchor="ctr">
                    <a:solidFill>
                      <a:srgbClr val="8E2344"/>
                    </a:solidFill>
                  </a:tcPr>
                </a:tc>
                <a:tc>
                  <a:txBody>
                    <a:bodyPr/>
                    <a:lstStyle/>
                    <a:p>
                      <a:pPr algn="ctr"/>
                      <a:r>
                        <a:rPr lang="en-US" sz="3000" dirty="0" smtClean="0"/>
                        <a:t>Average Time on Task</a:t>
                      </a:r>
                      <a:r>
                        <a:rPr lang="en-US" sz="3000" baseline="0" dirty="0" smtClean="0"/>
                        <a:t> (sec.)</a:t>
                      </a:r>
                      <a:endParaRPr lang="en-US" sz="3000" dirty="0"/>
                    </a:p>
                  </a:txBody>
                  <a:tcPr anchor="ctr">
                    <a:solidFill>
                      <a:srgbClr val="8E2344"/>
                    </a:solidFill>
                  </a:tcPr>
                </a:tc>
                <a:tc>
                  <a:txBody>
                    <a:bodyPr/>
                    <a:lstStyle/>
                    <a:p>
                      <a:pPr algn="ctr"/>
                      <a:r>
                        <a:rPr lang="en-US" sz="3000" baseline="0" dirty="0" smtClean="0"/>
                        <a:t>Standard Deviation</a:t>
                      </a:r>
                      <a:endParaRPr lang="en-US" sz="3000" dirty="0"/>
                    </a:p>
                  </a:txBody>
                  <a:tcPr anchor="ctr">
                    <a:solidFill>
                      <a:srgbClr val="8E2344"/>
                    </a:solidFill>
                  </a:tcPr>
                </a:tc>
              </a:tr>
              <a:tr h="379509">
                <a:tc rowSpan="2">
                  <a:txBody>
                    <a:bodyPr/>
                    <a:lstStyle/>
                    <a:p>
                      <a:pPr algn="ctr"/>
                      <a:r>
                        <a:rPr lang="en-US" sz="3000" dirty="0" smtClean="0">
                          <a:solidFill>
                            <a:schemeClr val="bg1"/>
                          </a:solidFill>
                        </a:rPr>
                        <a:t>F17</a:t>
                      </a:r>
                      <a:endParaRPr lang="en-US" sz="3000" dirty="0">
                        <a:solidFill>
                          <a:schemeClr val="bg1"/>
                        </a:solidFill>
                      </a:endParaRPr>
                    </a:p>
                  </a:txBody>
                  <a:tcPr anchor="ctr">
                    <a:solidFill>
                      <a:srgbClr val="8E2344"/>
                    </a:solidFill>
                  </a:tcPr>
                </a:tc>
                <a:tc rowSpan="2">
                  <a:txBody>
                    <a:bodyPr/>
                    <a:lstStyle/>
                    <a:p>
                      <a:pPr algn="ctr"/>
                      <a:r>
                        <a:rPr lang="en-US" sz="3000" dirty="0" smtClean="0"/>
                        <a:t>False</a:t>
                      </a:r>
                      <a:endParaRPr lang="en-US" sz="3000" dirty="0"/>
                    </a:p>
                  </a:txBody>
                  <a:tcPr anchor="ctr"/>
                </a:tc>
                <a:tc>
                  <a:txBody>
                    <a:bodyPr/>
                    <a:lstStyle/>
                    <a:p>
                      <a:pPr algn="ctr"/>
                      <a:r>
                        <a:rPr lang="en-US" sz="3000" dirty="0" smtClean="0"/>
                        <a:t>False</a:t>
                      </a:r>
                      <a:endParaRPr lang="en-US" sz="3000" dirty="0"/>
                    </a:p>
                  </a:txBody>
                  <a:tcPr anchor="ctr"/>
                </a:tc>
                <a:tc>
                  <a:txBody>
                    <a:bodyPr/>
                    <a:lstStyle/>
                    <a:p>
                      <a:pPr algn="ctr"/>
                      <a:r>
                        <a:rPr lang="en-US" sz="3000" dirty="0" smtClean="0"/>
                        <a:t>19.5</a:t>
                      </a:r>
                      <a:endParaRPr lang="en-US" sz="3000" dirty="0"/>
                    </a:p>
                  </a:txBody>
                  <a:tcPr anchor="ctr"/>
                </a:tc>
                <a:tc>
                  <a:txBody>
                    <a:bodyPr/>
                    <a:lstStyle/>
                    <a:p>
                      <a:pPr algn="ctr"/>
                      <a:r>
                        <a:rPr lang="en-US" sz="3000" dirty="0" smtClean="0"/>
                        <a:t>23.3</a:t>
                      </a:r>
                      <a:endParaRPr lang="en-US" sz="3000" dirty="0"/>
                    </a:p>
                  </a:txBody>
                  <a:tcPr anchor="ctr"/>
                </a:tc>
                <a:tc>
                  <a:txBody>
                    <a:bodyPr/>
                    <a:lstStyle/>
                    <a:p>
                      <a:pPr algn="ctr"/>
                      <a:r>
                        <a:rPr lang="en-US" sz="3000" dirty="0" smtClean="0"/>
                        <a:t>574</a:t>
                      </a:r>
                      <a:endParaRPr lang="en-US" sz="3000" dirty="0"/>
                    </a:p>
                  </a:txBody>
                  <a:tcPr anchor="ctr"/>
                </a:tc>
                <a:tc>
                  <a:txBody>
                    <a:bodyPr/>
                    <a:lstStyle/>
                    <a:p>
                      <a:pPr algn="ctr"/>
                      <a:r>
                        <a:rPr lang="en-US" sz="3000" dirty="0" smtClean="0"/>
                        <a:t>478</a:t>
                      </a:r>
                      <a:endParaRPr lang="en-US" sz="3000" dirty="0"/>
                    </a:p>
                  </a:txBody>
                  <a:tcPr anchor="ctr"/>
                </a:tc>
              </a:tr>
              <a:tr h="379509">
                <a:tc vMerge="1">
                  <a:txBody>
                    <a:bodyPr/>
                    <a:lstStyle/>
                    <a:p>
                      <a:pPr algn="ctr"/>
                      <a:endParaRPr lang="en-US" dirty="0"/>
                    </a:p>
                  </a:txBody>
                  <a:tcPr/>
                </a:tc>
                <a:tc vMerge="1">
                  <a:txBody>
                    <a:bodyPr/>
                    <a:lstStyle/>
                    <a:p>
                      <a:pPr algn="ctr"/>
                      <a:endParaRPr lang="en-US" dirty="0"/>
                    </a:p>
                  </a:txBody>
                  <a:tcPr/>
                </a:tc>
                <a:tc>
                  <a:txBody>
                    <a:bodyPr/>
                    <a:lstStyle/>
                    <a:p>
                      <a:pPr algn="ctr"/>
                      <a:r>
                        <a:rPr lang="en-US" sz="3000" dirty="0" smtClean="0"/>
                        <a:t>True</a:t>
                      </a:r>
                      <a:endParaRPr lang="en-US" sz="3000" dirty="0"/>
                    </a:p>
                  </a:txBody>
                  <a:tcPr anchor="ctr"/>
                </a:tc>
                <a:tc>
                  <a:txBody>
                    <a:bodyPr/>
                    <a:lstStyle/>
                    <a:p>
                      <a:pPr algn="ctr"/>
                      <a:r>
                        <a:rPr lang="en-US" sz="3000" dirty="0" smtClean="0"/>
                        <a:t>13.8</a:t>
                      </a:r>
                      <a:endParaRPr lang="en-US" sz="3000" dirty="0"/>
                    </a:p>
                  </a:txBody>
                  <a:tcPr anchor="ctr"/>
                </a:tc>
                <a:tc>
                  <a:txBody>
                    <a:bodyPr/>
                    <a:lstStyle/>
                    <a:p>
                      <a:pPr algn="ctr"/>
                      <a:r>
                        <a:rPr lang="en-US" sz="3000" dirty="0" smtClean="0"/>
                        <a:t>20.1</a:t>
                      </a:r>
                      <a:endParaRPr lang="en-US" sz="3000" dirty="0"/>
                    </a:p>
                  </a:txBody>
                  <a:tcPr anchor="ctr"/>
                </a:tc>
                <a:tc>
                  <a:txBody>
                    <a:bodyPr/>
                    <a:lstStyle/>
                    <a:p>
                      <a:pPr algn="ctr"/>
                      <a:r>
                        <a:rPr lang="en-US" sz="3000" dirty="0" smtClean="0"/>
                        <a:t>415</a:t>
                      </a:r>
                      <a:endParaRPr lang="en-US" sz="3000" dirty="0"/>
                    </a:p>
                  </a:txBody>
                  <a:tcPr anchor="ctr"/>
                </a:tc>
                <a:tc>
                  <a:txBody>
                    <a:bodyPr/>
                    <a:lstStyle/>
                    <a:p>
                      <a:pPr algn="ctr"/>
                      <a:r>
                        <a:rPr lang="en-US" sz="3000" dirty="0" smtClean="0"/>
                        <a:t>393</a:t>
                      </a:r>
                      <a:endParaRPr lang="en-US" sz="3000" dirty="0"/>
                    </a:p>
                  </a:txBody>
                  <a:tcPr anchor="ctr"/>
                </a:tc>
              </a:tr>
              <a:tr h="379509">
                <a:tc rowSpan="4">
                  <a:txBody>
                    <a:bodyPr/>
                    <a:lstStyle/>
                    <a:p>
                      <a:pPr algn="ctr"/>
                      <a:r>
                        <a:rPr lang="en-US" sz="3000" dirty="0" smtClean="0">
                          <a:solidFill>
                            <a:schemeClr val="bg1"/>
                          </a:solidFill>
                        </a:rPr>
                        <a:t>S18</a:t>
                      </a:r>
                      <a:endParaRPr lang="en-US" sz="3000" dirty="0">
                        <a:solidFill>
                          <a:schemeClr val="bg1"/>
                        </a:solidFill>
                      </a:endParaRPr>
                    </a:p>
                  </a:txBody>
                  <a:tcPr anchor="ctr">
                    <a:solidFill>
                      <a:srgbClr val="8E2344"/>
                    </a:solidFill>
                  </a:tcPr>
                </a:tc>
                <a:tc rowSpan="2">
                  <a:txBody>
                    <a:bodyPr/>
                    <a:lstStyle/>
                    <a:p>
                      <a:pPr algn="ctr"/>
                      <a:r>
                        <a:rPr lang="en-US" sz="3000" dirty="0" smtClean="0"/>
                        <a:t>False</a:t>
                      </a:r>
                      <a:endParaRPr lang="en-US" sz="3000" dirty="0"/>
                    </a:p>
                  </a:txBody>
                  <a:tcPr anchor="ctr"/>
                </a:tc>
                <a:tc>
                  <a:txBody>
                    <a:bodyPr/>
                    <a:lstStyle/>
                    <a:p>
                      <a:pPr algn="ctr"/>
                      <a:r>
                        <a:rPr lang="en-US" sz="3000" dirty="0" smtClean="0"/>
                        <a:t>False </a:t>
                      </a:r>
                      <a:endParaRPr lang="en-US" sz="3000" dirty="0"/>
                    </a:p>
                  </a:txBody>
                  <a:tcPr anchor="ctr"/>
                </a:tc>
                <a:tc>
                  <a:txBody>
                    <a:bodyPr/>
                    <a:lstStyle/>
                    <a:p>
                      <a:pPr algn="ctr"/>
                      <a:r>
                        <a:rPr lang="en-US" sz="3000" dirty="0" smtClean="0"/>
                        <a:t>7.3</a:t>
                      </a:r>
                      <a:endParaRPr lang="en-US" sz="3000" dirty="0"/>
                    </a:p>
                  </a:txBody>
                  <a:tcPr anchor="ctr"/>
                </a:tc>
                <a:tc>
                  <a:txBody>
                    <a:bodyPr/>
                    <a:lstStyle/>
                    <a:p>
                      <a:pPr algn="ctr"/>
                      <a:r>
                        <a:rPr lang="en-US" sz="3000" dirty="0" smtClean="0"/>
                        <a:t>7.8</a:t>
                      </a:r>
                      <a:endParaRPr lang="en-US" sz="3000" dirty="0"/>
                    </a:p>
                  </a:txBody>
                  <a:tcPr anchor="ctr"/>
                </a:tc>
                <a:tc>
                  <a:txBody>
                    <a:bodyPr/>
                    <a:lstStyle/>
                    <a:p>
                      <a:pPr algn="ctr"/>
                      <a:r>
                        <a:rPr lang="en-US" sz="3000" dirty="0" smtClean="0"/>
                        <a:t>311</a:t>
                      </a:r>
                      <a:endParaRPr lang="en-US" sz="3000" dirty="0"/>
                    </a:p>
                  </a:txBody>
                  <a:tcPr anchor="ctr"/>
                </a:tc>
                <a:tc>
                  <a:txBody>
                    <a:bodyPr/>
                    <a:lstStyle/>
                    <a:p>
                      <a:pPr algn="ctr"/>
                      <a:r>
                        <a:rPr lang="en-US" sz="3000" dirty="0" smtClean="0"/>
                        <a:t>191</a:t>
                      </a:r>
                      <a:endParaRPr lang="en-US" sz="3000" dirty="0"/>
                    </a:p>
                  </a:txBody>
                  <a:tcPr anchor="ctr"/>
                </a:tc>
              </a:tr>
              <a:tr h="379509">
                <a:tc vMerge="1">
                  <a:txBody>
                    <a:bodyPr/>
                    <a:lstStyle/>
                    <a:p>
                      <a:pPr algn="ctr"/>
                      <a:endParaRPr lang="en-US" dirty="0"/>
                    </a:p>
                  </a:txBody>
                  <a:tcPr anchor="ctr"/>
                </a:tc>
                <a:tc vMerge="1">
                  <a:txBody>
                    <a:bodyPr/>
                    <a:lstStyle/>
                    <a:p>
                      <a:pPr algn="ctr"/>
                      <a:endParaRPr lang="en-US" dirty="0"/>
                    </a:p>
                  </a:txBody>
                  <a:tcPr anchor="ctr"/>
                </a:tc>
                <a:tc>
                  <a:txBody>
                    <a:bodyPr/>
                    <a:lstStyle/>
                    <a:p>
                      <a:pPr algn="ctr"/>
                      <a:r>
                        <a:rPr lang="en-US" sz="3000" dirty="0" smtClean="0"/>
                        <a:t>True</a:t>
                      </a:r>
                      <a:endParaRPr lang="en-US" sz="3000" dirty="0"/>
                    </a:p>
                  </a:txBody>
                  <a:tcPr anchor="ctr"/>
                </a:tc>
                <a:tc>
                  <a:txBody>
                    <a:bodyPr/>
                    <a:lstStyle/>
                    <a:p>
                      <a:pPr algn="ctr"/>
                      <a:r>
                        <a:rPr lang="en-US" sz="3000" dirty="0" smtClean="0"/>
                        <a:t>6.6</a:t>
                      </a:r>
                      <a:endParaRPr lang="en-US" sz="3000" dirty="0"/>
                    </a:p>
                  </a:txBody>
                  <a:tcPr anchor="ctr"/>
                </a:tc>
                <a:tc>
                  <a:txBody>
                    <a:bodyPr/>
                    <a:lstStyle/>
                    <a:p>
                      <a:pPr algn="ctr"/>
                      <a:r>
                        <a:rPr lang="en-US" sz="3000" dirty="0" smtClean="0"/>
                        <a:t>8.3</a:t>
                      </a:r>
                      <a:endParaRPr lang="en-US" sz="3000" dirty="0"/>
                    </a:p>
                  </a:txBody>
                  <a:tcPr anchor="ctr"/>
                </a:tc>
                <a:tc>
                  <a:txBody>
                    <a:bodyPr/>
                    <a:lstStyle/>
                    <a:p>
                      <a:pPr algn="ctr"/>
                      <a:r>
                        <a:rPr lang="en-US" sz="3000" dirty="0" smtClean="0"/>
                        <a:t>274</a:t>
                      </a:r>
                      <a:endParaRPr lang="en-US" sz="3000" dirty="0"/>
                    </a:p>
                  </a:txBody>
                  <a:tcPr anchor="ctr"/>
                </a:tc>
                <a:tc>
                  <a:txBody>
                    <a:bodyPr/>
                    <a:lstStyle/>
                    <a:p>
                      <a:pPr algn="ctr"/>
                      <a:r>
                        <a:rPr lang="en-US" sz="3000" dirty="0" smtClean="0"/>
                        <a:t>238</a:t>
                      </a:r>
                      <a:endParaRPr lang="en-US" sz="3000" dirty="0"/>
                    </a:p>
                  </a:txBody>
                  <a:tcPr anchor="ctr"/>
                </a:tc>
              </a:tr>
              <a:tr h="379509">
                <a:tc vMerge="1">
                  <a:txBody>
                    <a:bodyPr/>
                    <a:lstStyle/>
                    <a:p>
                      <a:pPr algn="ctr"/>
                      <a:endParaRPr lang="en-US" dirty="0"/>
                    </a:p>
                  </a:txBody>
                  <a:tcPr anchor="ctr"/>
                </a:tc>
                <a:tc rowSpan="2">
                  <a:txBody>
                    <a:bodyPr/>
                    <a:lstStyle/>
                    <a:p>
                      <a:pPr algn="ctr"/>
                      <a:r>
                        <a:rPr lang="en-US" sz="3000" dirty="0" smtClean="0"/>
                        <a:t>True</a:t>
                      </a:r>
                      <a:endParaRPr lang="en-US" sz="3000" dirty="0"/>
                    </a:p>
                  </a:txBody>
                  <a:tcPr anchor="ctr"/>
                </a:tc>
                <a:tc>
                  <a:txBody>
                    <a:bodyPr/>
                    <a:lstStyle/>
                    <a:p>
                      <a:pPr algn="ctr"/>
                      <a:r>
                        <a:rPr lang="en-US" sz="3000" dirty="0" smtClean="0"/>
                        <a:t>False</a:t>
                      </a:r>
                      <a:endParaRPr lang="en-US" sz="3000" dirty="0"/>
                    </a:p>
                  </a:txBody>
                  <a:tcPr anchor="ctr"/>
                </a:tc>
                <a:tc>
                  <a:txBody>
                    <a:bodyPr/>
                    <a:lstStyle/>
                    <a:p>
                      <a:pPr algn="ctr"/>
                      <a:r>
                        <a:rPr lang="en-US" sz="3000" dirty="0" smtClean="0"/>
                        <a:t>19.1</a:t>
                      </a:r>
                      <a:endParaRPr lang="en-US" sz="3000" dirty="0"/>
                    </a:p>
                  </a:txBody>
                  <a:tcPr anchor="ctr"/>
                </a:tc>
                <a:tc>
                  <a:txBody>
                    <a:bodyPr/>
                    <a:lstStyle/>
                    <a:p>
                      <a:pPr algn="ctr"/>
                      <a:r>
                        <a:rPr lang="en-US" sz="3000" dirty="0" smtClean="0"/>
                        <a:t>18.0</a:t>
                      </a:r>
                      <a:endParaRPr lang="en-US" sz="3000" dirty="0"/>
                    </a:p>
                  </a:txBody>
                  <a:tcPr anchor="ctr"/>
                </a:tc>
                <a:tc>
                  <a:txBody>
                    <a:bodyPr/>
                    <a:lstStyle/>
                    <a:p>
                      <a:pPr algn="ctr"/>
                      <a:r>
                        <a:rPr lang="en-US" sz="3000" dirty="0" smtClean="0"/>
                        <a:t>727</a:t>
                      </a:r>
                      <a:endParaRPr lang="en-US" sz="3000" dirty="0"/>
                    </a:p>
                  </a:txBody>
                  <a:tcPr anchor="ctr"/>
                </a:tc>
                <a:tc>
                  <a:txBody>
                    <a:bodyPr/>
                    <a:lstStyle/>
                    <a:p>
                      <a:pPr algn="ctr"/>
                      <a:r>
                        <a:rPr lang="en-US" sz="3000" dirty="0" smtClean="0"/>
                        <a:t>476</a:t>
                      </a:r>
                      <a:endParaRPr lang="en-US" sz="3000" dirty="0"/>
                    </a:p>
                  </a:txBody>
                  <a:tcPr anchor="ctr"/>
                </a:tc>
              </a:tr>
              <a:tr h="379509">
                <a:tc vMerge="1">
                  <a:txBody>
                    <a:bodyPr/>
                    <a:lstStyle/>
                    <a:p>
                      <a:pPr algn="ctr"/>
                      <a:endParaRPr lang="en-US" dirty="0"/>
                    </a:p>
                  </a:txBody>
                  <a:tcPr anchor="ctr"/>
                </a:tc>
                <a:tc vMerge="1">
                  <a:txBody>
                    <a:bodyPr/>
                    <a:lstStyle/>
                    <a:p>
                      <a:pPr algn="ctr"/>
                      <a:endParaRPr lang="en-US" dirty="0"/>
                    </a:p>
                  </a:txBody>
                  <a:tcPr anchor="ctr"/>
                </a:tc>
                <a:tc>
                  <a:txBody>
                    <a:bodyPr/>
                    <a:lstStyle/>
                    <a:p>
                      <a:pPr algn="ctr"/>
                      <a:r>
                        <a:rPr lang="en-US" sz="3000" dirty="0" smtClean="0"/>
                        <a:t>True</a:t>
                      </a:r>
                      <a:endParaRPr lang="en-US" sz="3000" dirty="0"/>
                    </a:p>
                  </a:txBody>
                  <a:tcPr anchor="ctr"/>
                </a:tc>
                <a:tc>
                  <a:txBody>
                    <a:bodyPr/>
                    <a:lstStyle/>
                    <a:p>
                      <a:pPr algn="ctr"/>
                      <a:r>
                        <a:rPr lang="en-US" sz="3000" dirty="0" smtClean="0"/>
                        <a:t>17.4</a:t>
                      </a:r>
                      <a:endParaRPr lang="en-US" sz="3000" dirty="0"/>
                    </a:p>
                  </a:txBody>
                  <a:tcPr anchor="ctr"/>
                </a:tc>
                <a:tc>
                  <a:txBody>
                    <a:bodyPr/>
                    <a:lstStyle/>
                    <a:p>
                      <a:pPr algn="ctr"/>
                      <a:r>
                        <a:rPr lang="en-US" sz="3000" dirty="0" smtClean="0"/>
                        <a:t>19.5</a:t>
                      </a:r>
                      <a:endParaRPr lang="en-US" sz="3000" dirty="0"/>
                    </a:p>
                  </a:txBody>
                  <a:tcPr anchor="ctr"/>
                </a:tc>
                <a:tc>
                  <a:txBody>
                    <a:bodyPr/>
                    <a:lstStyle/>
                    <a:p>
                      <a:pPr algn="ctr"/>
                      <a:r>
                        <a:rPr lang="en-US" sz="3000" dirty="0" smtClean="0"/>
                        <a:t>707</a:t>
                      </a:r>
                      <a:endParaRPr lang="en-US" sz="3000" dirty="0"/>
                    </a:p>
                  </a:txBody>
                  <a:tcPr anchor="ctr"/>
                </a:tc>
                <a:tc>
                  <a:txBody>
                    <a:bodyPr/>
                    <a:lstStyle/>
                    <a:p>
                      <a:pPr algn="ctr"/>
                      <a:r>
                        <a:rPr lang="en-US" sz="3000" dirty="0" smtClean="0"/>
                        <a:t>501</a:t>
                      </a:r>
                      <a:endParaRPr lang="en-US" sz="3000" dirty="0"/>
                    </a:p>
                  </a:txBody>
                  <a:tcPr anchor="ctr"/>
                </a:tc>
              </a:tr>
            </a:tbl>
          </a:graphicData>
        </a:graphic>
      </p:graphicFrame>
      <p:sp>
        <p:nvSpPr>
          <p:cNvPr id="5" name="TextBox 4"/>
          <p:cNvSpPr txBox="1"/>
          <p:nvPr/>
        </p:nvSpPr>
        <p:spPr>
          <a:xfrm>
            <a:off x="18043230" y="9827293"/>
            <a:ext cx="8541933" cy="6955750"/>
          </a:xfrm>
          <a:prstGeom prst="rect">
            <a:avLst/>
          </a:prstGeom>
          <a:noFill/>
        </p:spPr>
        <p:txBody>
          <a:bodyPr wrap="square" rtlCol="0">
            <a:spAutoFit/>
          </a:bodyPr>
          <a:lstStyle/>
          <a:p>
            <a:r>
              <a:rPr lang="en-US" sz="5000" u="sng" dirty="0" smtClean="0"/>
              <a:t>Sample WE Text</a:t>
            </a:r>
            <a:endParaRPr lang="en-US" sz="3000" u="sng" dirty="0" smtClean="0"/>
          </a:p>
          <a:p>
            <a:r>
              <a:rPr lang="en-US" sz="3600" dirty="0" smtClean="0"/>
              <a:t>Worked Example: Pet Count </a:t>
            </a:r>
          </a:p>
          <a:p>
            <a:endParaRPr lang="en-US" sz="3600" dirty="0" smtClean="0"/>
          </a:p>
          <a:p>
            <a:r>
              <a:rPr lang="en-US" sz="3600" dirty="0" smtClean="0"/>
              <a:t>0)  Read Problem</a:t>
            </a:r>
          </a:p>
          <a:p>
            <a:r>
              <a:rPr lang="en-US" sz="3200" dirty="0"/>
              <a:t>Write a function called </a:t>
            </a:r>
            <a:r>
              <a:rPr lang="en-US" sz="3200" dirty="0" err="1"/>
              <a:t>count_pets</a:t>
            </a:r>
            <a:r>
              <a:rPr lang="en-US" sz="3200" dirty="0"/>
              <a:t> that consumes a list of strings of pet types owned and returns the number of each type of pet as a dictionary. Use the Dictionary Counting pattern. Call your function with the following list to test it</a:t>
            </a:r>
            <a:r>
              <a:rPr lang="en-US" sz="3200" dirty="0" smtClean="0"/>
              <a:t>.</a:t>
            </a:r>
          </a:p>
          <a:p>
            <a:endParaRPr lang="en-US" sz="3200" dirty="0" smtClean="0"/>
          </a:p>
          <a:p>
            <a:r>
              <a:rPr lang="da-DK" sz="3200" dirty="0"/>
              <a:t>["Dog", "cat", "Cat", "Snake", "mouse", "snake", "dog", "dog</a:t>
            </a:r>
            <a:r>
              <a:rPr lang="da-DK" sz="3200" dirty="0" smtClean="0"/>
              <a:t>"]</a:t>
            </a:r>
          </a:p>
          <a:p>
            <a:endParaRPr lang="da-DK" sz="3200" dirty="0" smtClean="0"/>
          </a:p>
        </p:txBody>
      </p:sp>
      <p:sp>
        <p:nvSpPr>
          <p:cNvPr id="2" name="TextBox 1"/>
          <p:cNvSpPr txBox="1"/>
          <p:nvPr/>
        </p:nvSpPr>
        <p:spPr>
          <a:xfrm>
            <a:off x="26923200" y="9988615"/>
            <a:ext cx="8746220" cy="6232336"/>
          </a:xfrm>
          <a:prstGeom prst="rect">
            <a:avLst/>
          </a:prstGeom>
          <a:noFill/>
        </p:spPr>
        <p:txBody>
          <a:bodyPr wrap="square" rtlCol="0">
            <a:spAutoFit/>
          </a:bodyPr>
          <a:lstStyle/>
          <a:p>
            <a:pPr lvl="0"/>
            <a:r>
              <a:rPr lang="en-US" sz="3200" dirty="0">
                <a:solidFill>
                  <a:prstClr val="black"/>
                </a:solidFill>
              </a:rPr>
              <a:t>Notice the list is written somewhat sloppy. The capitalization is inconsistent. Your function needs to be able to fix this so that "Dog" and "dog" go into the same dictionary entry.</a:t>
            </a:r>
          </a:p>
          <a:p>
            <a:pPr lvl="0"/>
            <a:r>
              <a:rPr lang="en-US" sz="3200" dirty="0">
                <a:solidFill>
                  <a:prstClr val="black"/>
                </a:solidFill>
              </a:rPr>
              <a:t>1) Interpret the Problem</a:t>
            </a:r>
          </a:p>
          <a:p>
            <a:pPr lvl="0"/>
            <a:r>
              <a:rPr lang="en-US" sz="3200" dirty="0">
                <a:solidFill>
                  <a:prstClr val="black"/>
                </a:solidFill>
              </a:rPr>
              <a:t>This problem requires us to write a function that uses the Dictionary Counting pattern to create a dictionary that maps pet type to number of pets of that type. The problem also says the words in the list can have inconsistent capitalization and our function has to treat two of the same word as one key in the dictionary.</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83621" y="962650"/>
            <a:ext cx="3991556" cy="2246768"/>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3762989631"/>
              </p:ext>
            </p:extLst>
          </p:nvPr>
        </p:nvGraphicFramePr>
        <p:xfrm>
          <a:off x="18535720" y="18349095"/>
          <a:ext cx="4274113" cy="4846320"/>
        </p:xfrm>
        <a:graphic>
          <a:graphicData uri="http://schemas.openxmlformats.org/drawingml/2006/table">
            <a:tbl>
              <a:tblPr firstRow="1" bandRow="1">
                <a:tableStyleId>{5C22544A-7EE6-4342-B048-85BDC9FD1C3A}</a:tableStyleId>
              </a:tblPr>
              <a:tblGrid>
                <a:gridCol w="2772859"/>
                <a:gridCol w="1501254"/>
              </a:tblGrid>
              <a:tr h="0">
                <a:tc>
                  <a:txBody>
                    <a:bodyPr/>
                    <a:lstStyle/>
                    <a:p>
                      <a:pPr algn="ctr"/>
                      <a:r>
                        <a:rPr lang="en-US" sz="3000" dirty="0" smtClean="0"/>
                        <a:t>Problem</a:t>
                      </a:r>
                      <a:endParaRPr lang="en-US" sz="3000" dirty="0"/>
                    </a:p>
                  </a:txBody>
                  <a:tcPr anchor="ctr">
                    <a:solidFill>
                      <a:srgbClr val="8E2344"/>
                    </a:solidFill>
                  </a:tcPr>
                </a:tc>
                <a:tc>
                  <a:txBody>
                    <a:bodyPr/>
                    <a:lstStyle/>
                    <a:p>
                      <a:pPr algn="ctr"/>
                      <a:r>
                        <a:rPr lang="en-US" sz="3000" dirty="0" smtClean="0"/>
                        <a:t>Percent Usage</a:t>
                      </a:r>
                      <a:endParaRPr lang="en-US" sz="3000" dirty="0"/>
                    </a:p>
                  </a:txBody>
                  <a:tcPr anchor="ctr">
                    <a:solidFill>
                      <a:srgbClr val="8E2344"/>
                    </a:solidFill>
                  </a:tcPr>
                </a:tc>
              </a:tr>
              <a:tr h="314814">
                <a:tc>
                  <a:txBody>
                    <a:bodyPr/>
                    <a:lstStyle/>
                    <a:p>
                      <a:pPr algn="ctr"/>
                      <a:r>
                        <a:rPr lang="en-US" sz="3000" dirty="0" smtClean="0"/>
                        <a:t>Cube</a:t>
                      </a:r>
                      <a:r>
                        <a:rPr lang="en-US" sz="3000" baseline="0" dirty="0" smtClean="0"/>
                        <a:t> Elements</a:t>
                      </a:r>
                      <a:endParaRPr lang="en-US" sz="3000" dirty="0"/>
                    </a:p>
                  </a:txBody>
                  <a:tcPr anchor="ctr"/>
                </a:tc>
                <a:tc>
                  <a:txBody>
                    <a:bodyPr/>
                    <a:lstStyle/>
                    <a:p>
                      <a:pPr algn="ctr"/>
                      <a:r>
                        <a:rPr lang="en-US" sz="3000" dirty="0" smtClean="0"/>
                        <a:t>29.4</a:t>
                      </a:r>
                      <a:endParaRPr lang="en-US" sz="3000" dirty="0"/>
                    </a:p>
                  </a:txBody>
                  <a:tcPr anchor="ctr"/>
                </a:tc>
              </a:tr>
              <a:tr h="314814">
                <a:tc>
                  <a:txBody>
                    <a:bodyPr/>
                    <a:lstStyle/>
                    <a:p>
                      <a:pPr algn="ctr"/>
                      <a:r>
                        <a:rPr lang="en-US" sz="3000" dirty="0" smtClean="0"/>
                        <a:t>Default Name</a:t>
                      </a:r>
                      <a:endParaRPr lang="en-US" sz="3000" dirty="0"/>
                    </a:p>
                  </a:txBody>
                  <a:tcPr anchor="ctr"/>
                </a:tc>
                <a:tc>
                  <a:txBody>
                    <a:bodyPr/>
                    <a:lstStyle/>
                    <a:p>
                      <a:pPr algn="ctr"/>
                      <a:r>
                        <a:rPr lang="en-US" sz="3000" dirty="0" smtClean="0"/>
                        <a:t>54.7</a:t>
                      </a:r>
                      <a:endParaRPr lang="en-US" sz="3000" dirty="0"/>
                    </a:p>
                  </a:txBody>
                  <a:tcPr anchor="ctr"/>
                </a:tc>
              </a:tr>
              <a:tr h="314814">
                <a:tc>
                  <a:txBody>
                    <a:bodyPr/>
                    <a:lstStyle/>
                    <a:p>
                      <a:pPr algn="ctr"/>
                      <a:r>
                        <a:rPr lang="en-US" sz="3000" dirty="0" smtClean="0"/>
                        <a:t>Word Frequency</a:t>
                      </a:r>
                      <a:endParaRPr lang="en-US" sz="3000" dirty="0"/>
                    </a:p>
                  </a:txBody>
                  <a:tcPr anchor="ctr"/>
                </a:tc>
                <a:tc>
                  <a:txBody>
                    <a:bodyPr/>
                    <a:lstStyle/>
                    <a:p>
                      <a:pPr algn="ctr"/>
                      <a:r>
                        <a:rPr lang="en-US" sz="3000" dirty="0" smtClean="0"/>
                        <a:t>59.0</a:t>
                      </a:r>
                      <a:endParaRPr lang="en-US" sz="3000" dirty="0"/>
                    </a:p>
                  </a:txBody>
                  <a:tcPr anchor="ctr"/>
                </a:tc>
              </a:tr>
              <a:tr h="314814">
                <a:tc>
                  <a:txBody>
                    <a:bodyPr/>
                    <a:lstStyle/>
                    <a:p>
                      <a:pPr algn="ctr"/>
                      <a:r>
                        <a:rPr lang="en-US" sz="3000" dirty="0" smtClean="0"/>
                        <a:t>Adding Up</a:t>
                      </a:r>
                      <a:endParaRPr lang="en-US" sz="3000" dirty="0"/>
                    </a:p>
                  </a:txBody>
                  <a:tcPr anchor="ctr"/>
                </a:tc>
                <a:tc>
                  <a:txBody>
                    <a:bodyPr/>
                    <a:lstStyle/>
                    <a:p>
                      <a:pPr algn="ctr"/>
                      <a:r>
                        <a:rPr lang="en-US" sz="3000" dirty="0" smtClean="0"/>
                        <a:t>33.3</a:t>
                      </a:r>
                      <a:endParaRPr lang="en-US" sz="3000" dirty="0"/>
                    </a:p>
                  </a:txBody>
                  <a:tcPr anchor="ctr"/>
                </a:tc>
              </a:tr>
              <a:tr h="314814">
                <a:tc>
                  <a:txBody>
                    <a:bodyPr/>
                    <a:lstStyle/>
                    <a:p>
                      <a:pPr algn="ctr"/>
                      <a:r>
                        <a:rPr lang="en-US" sz="3000" dirty="0" smtClean="0"/>
                        <a:t>Plus or Minus</a:t>
                      </a:r>
                      <a:endParaRPr lang="en-US" sz="3000" dirty="0"/>
                    </a:p>
                  </a:txBody>
                  <a:tcPr anchor="ctr"/>
                </a:tc>
                <a:tc>
                  <a:txBody>
                    <a:bodyPr/>
                    <a:lstStyle/>
                    <a:p>
                      <a:pPr algn="ctr"/>
                      <a:r>
                        <a:rPr lang="en-US" sz="3000" dirty="0" smtClean="0"/>
                        <a:t>60.1</a:t>
                      </a:r>
                      <a:endParaRPr lang="en-US" sz="3000" dirty="0"/>
                    </a:p>
                  </a:txBody>
                  <a:tcPr anchor="ctr"/>
                </a:tc>
              </a:tr>
              <a:tr h="314814">
                <a:tc>
                  <a:txBody>
                    <a:bodyPr/>
                    <a:lstStyle/>
                    <a:p>
                      <a:pPr algn="ctr"/>
                      <a:r>
                        <a:rPr lang="en-US" sz="3000" dirty="0" smtClean="0"/>
                        <a:t>Fix</a:t>
                      </a:r>
                      <a:r>
                        <a:rPr lang="en-US" sz="3000" baseline="0" dirty="0" smtClean="0"/>
                        <a:t> Names</a:t>
                      </a:r>
                      <a:endParaRPr lang="en-US" sz="3000" dirty="0"/>
                    </a:p>
                  </a:txBody>
                  <a:tcPr anchor="ctr"/>
                </a:tc>
                <a:tc>
                  <a:txBody>
                    <a:bodyPr/>
                    <a:lstStyle/>
                    <a:p>
                      <a:pPr algn="ctr"/>
                      <a:r>
                        <a:rPr lang="en-US" sz="3000" dirty="0" smtClean="0"/>
                        <a:t>60.5</a:t>
                      </a:r>
                      <a:endParaRPr lang="en-US" sz="3000" dirty="0"/>
                    </a:p>
                  </a:txBody>
                  <a:tcPr anchor="ctr"/>
                </a:tc>
              </a:tr>
              <a:tr h="314814">
                <a:tc>
                  <a:txBody>
                    <a:bodyPr/>
                    <a:lstStyle/>
                    <a:p>
                      <a:pPr algn="ctr"/>
                      <a:r>
                        <a:rPr lang="en-US" sz="3000" dirty="0" smtClean="0"/>
                        <a:t>File Size</a:t>
                      </a:r>
                      <a:endParaRPr lang="en-US" sz="3000" dirty="0"/>
                    </a:p>
                  </a:txBody>
                  <a:tcPr anchor="ctr"/>
                </a:tc>
                <a:tc>
                  <a:txBody>
                    <a:bodyPr/>
                    <a:lstStyle/>
                    <a:p>
                      <a:pPr algn="ctr"/>
                      <a:r>
                        <a:rPr lang="en-US" sz="3000" dirty="0" smtClean="0"/>
                        <a:t>41.2</a:t>
                      </a:r>
                      <a:endParaRPr lang="en-US" sz="3000" dirty="0"/>
                    </a:p>
                  </a:txBody>
                  <a:tcPr anchor="ctr"/>
                </a:tc>
              </a:tr>
            </a:tbl>
          </a:graphicData>
        </a:graphic>
      </p:graphicFrame>
      <p:sp>
        <p:nvSpPr>
          <p:cNvPr id="16" name="TextBox 15"/>
          <p:cNvSpPr txBox="1"/>
          <p:nvPr/>
        </p:nvSpPr>
        <p:spPr>
          <a:xfrm>
            <a:off x="1467101" y="9988615"/>
            <a:ext cx="5613084" cy="861774"/>
          </a:xfrm>
          <a:prstGeom prst="rect">
            <a:avLst/>
          </a:prstGeom>
          <a:noFill/>
        </p:spPr>
        <p:txBody>
          <a:bodyPr wrap="square" rtlCol="0">
            <a:spAutoFit/>
          </a:bodyPr>
          <a:lstStyle/>
          <a:p>
            <a:r>
              <a:rPr lang="en-US" sz="5000" u="sng" dirty="0" smtClean="0"/>
              <a:t>Methodology </a:t>
            </a:r>
            <a:endParaRPr lang="en-US" sz="5000" u="sng" dirty="0"/>
          </a:p>
        </p:txBody>
      </p:sp>
      <p:sp>
        <p:nvSpPr>
          <p:cNvPr id="11" name="TextBox 10"/>
          <p:cNvSpPr txBox="1"/>
          <p:nvPr/>
        </p:nvSpPr>
        <p:spPr>
          <a:xfrm>
            <a:off x="19245693" y="25328038"/>
            <a:ext cx="4792774" cy="4708981"/>
          </a:xfrm>
          <a:prstGeom prst="rect">
            <a:avLst/>
          </a:prstGeom>
          <a:noFill/>
        </p:spPr>
        <p:txBody>
          <a:bodyPr wrap="square" rtlCol="0">
            <a:spAutoFit/>
          </a:bodyPr>
          <a:lstStyle/>
          <a:p>
            <a:pPr marL="457200" indent="-457200">
              <a:buFont typeface="Arial" panose="020B0604020202020204" pitchFamily="34" charset="0"/>
              <a:buChar char="•"/>
            </a:pPr>
            <a:r>
              <a:rPr lang="en-US" sz="3000" dirty="0" smtClean="0"/>
              <a:t>Focusing on the values for S18 students with no prior experience, we see those that used the WE actually took over twice the time and runs as those who didn’t. </a:t>
            </a:r>
          </a:p>
          <a:p>
            <a:pPr marL="457200" indent="-457200">
              <a:buFont typeface="Arial" panose="020B0604020202020204" pitchFamily="34" charset="0"/>
              <a:buChar char="•"/>
            </a:pPr>
            <a:r>
              <a:rPr lang="en-US" sz="3000" dirty="0" smtClean="0"/>
              <a:t>A Cohen’s D test gives a large effect size for both measures (p=0.8, p=1.1)</a:t>
            </a:r>
            <a:endParaRPr lang="en-US" sz="3000" dirty="0"/>
          </a:p>
        </p:txBody>
      </p:sp>
    </p:spTree>
    <p:extLst>
      <p:ext uri="{BB962C8B-B14F-4D97-AF65-F5344CB8AC3E}">
        <p14:creationId xmlns:p14="http://schemas.microsoft.com/office/powerpoint/2010/main" val="32049003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666</TotalTime>
  <Words>718</Words>
  <Application>Microsoft Office PowerPoint</Application>
  <PresentationFormat>Custom</PresentationFormat>
  <Paragraphs>157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Friend</dc:creator>
  <cp:lastModifiedBy>Michael Friend</cp:lastModifiedBy>
  <cp:revision>56</cp:revision>
  <dcterms:created xsi:type="dcterms:W3CDTF">2018-04-20T17:44:36Z</dcterms:created>
  <dcterms:modified xsi:type="dcterms:W3CDTF">2018-04-23T04:08:30Z</dcterms:modified>
</cp:coreProperties>
</file>