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26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8CBAD"/>
    <a:srgbClr val="C5E0B4"/>
    <a:srgbClr val="8E2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83" autoAdjust="0"/>
    <p:restoredTop sz="94605" autoAdjust="0"/>
  </p:normalViewPr>
  <p:slideViewPr>
    <p:cSldViewPr snapToGrid="0">
      <p:cViewPr>
        <p:scale>
          <a:sx n="30" d="100"/>
          <a:sy n="30" d="100"/>
        </p:scale>
        <p:origin x="31" y="-3072"/>
      </p:cViewPr>
      <p:guideLst>
        <p:guide orient="horz" pos="10368"/>
        <p:guide pos="267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A15A0-34FA-4933-B1D3-3DFBFEC7EDAB}"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216E2E2E-99F6-4299-8305-AB1CAF32D37F}">
      <dgm:prSet phldrT="[Text]" custT="1"/>
      <dgm:spPr/>
      <dgm:t>
        <a:bodyPr/>
        <a:lstStyle/>
        <a:p>
          <a:r>
            <a:rPr kumimoji="0" lang="en-US" sz="2800" b="0" i="0" u="none" strike="noStrike" cap="none" spc="0" normalizeH="0" baseline="0" noProof="0" dirty="0" smtClean="0">
              <a:ln/>
              <a:effectLst/>
              <a:uLnTx/>
              <a:uFillTx/>
            </a:rPr>
            <a:t>Manual inspection of prior semester used to determine “hard” problems</a:t>
          </a:r>
          <a:endParaRPr lang="en-US" sz="2800" dirty="0"/>
        </a:p>
      </dgm:t>
    </dgm:pt>
    <dgm:pt modelId="{FDAAA76C-5013-455B-B0F8-B74F45350911}" type="parTrans" cxnId="{0DD87C4F-7D57-4B54-8E96-A5890EC413D0}">
      <dgm:prSet/>
      <dgm:spPr/>
      <dgm:t>
        <a:bodyPr/>
        <a:lstStyle/>
        <a:p>
          <a:endParaRPr lang="en-US"/>
        </a:p>
      </dgm:t>
    </dgm:pt>
    <dgm:pt modelId="{7D83ECB4-3294-4CEE-91D8-F471D79CAC82}" type="sibTrans" cxnId="{0DD87C4F-7D57-4B54-8E96-A5890EC413D0}">
      <dgm:prSet/>
      <dgm:spPr/>
      <dgm:t>
        <a:bodyPr/>
        <a:lstStyle/>
        <a:p>
          <a:endParaRPr lang="en-US"/>
        </a:p>
      </dgm:t>
    </dgm:pt>
    <dgm:pt modelId="{FEC35CF5-A5CB-42F9-9D3B-A6FFF9F7E060}">
      <dgm:prSet custT="1"/>
      <dgm:spPr/>
      <dgm:t>
        <a:bodyPr/>
        <a:lstStyle/>
        <a:p>
          <a:r>
            <a:rPr kumimoji="0" lang="en-US" sz="2000" b="0" i="0" u="none" strike="noStrike" cap="none" spc="0" normalizeH="0" baseline="0" noProof="0" dirty="0" smtClean="0">
              <a:ln/>
              <a:effectLst/>
              <a:uLnTx/>
              <a:uFillTx/>
            </a:rPr>
            <a:t>“Hard” problems were those that took most students more than 20 edits to complete</a:t>
          </a:r>
          <a:endParaRPr kumimoji="0" lang="en-US" sz="2000" b="0" i="0" u="none" strike="noStrike" cap="none" spc="0" normalizeH="0" baseline="0" noProof="0" dirty="0">
            <a:ln/>
            <a:effectLst/>
            <a:uLnTx/>
            <a:uFillTx/>
          </a:endParaRPr>
        </a:p>
      </dgm:t>
    </dgm:pt>
    <dgm:pt modelId="{33A38DC1-1B2B-4A82-BDD1-040D45954DC2}" type="parTrans" cxnId="{E95A78CC-3B7B-4DCA-825D-83CB6D623ADF}">
      <dgm:prSet/>
      <dgm:spPr/>
      <dgm:t>
        <a:bodyPr/>
        <a:lstStyle/>
        <a:p>
          <a:endParaRPr lang="en-US"/>
        </a:p>
      </dgm:t>
    </dgm:pt>
    <dgm:pt modelId="{14395F03-99A0-4232-8A0A-529B500DECBF}" type="sibTrans" cxnId="{E95A78CC-3B7B-4DCA-825D-83CB6D623ADF}">
      <dgm:prSet/>
      <dgm:spPr/>
      <dgm:t>
        <a:bodyPr/>
        <a:lstStyle/>
        <a:p>
          <a:endParaRPr lang="en-US"/>
        </a:p>
      </dgm:t>
    </dgm:pt>
    <dgm:pt modelId="{CF460BEC-70BA-44D1-9010-758D2AD1190C}">
      <dgm:prSet custT="1"/>
      <dgm:spPr/>
      <dgm:t>
        <a:bodyPr/>
        <a:lstStyle/>
        <a:p>
          <a:r>
            <a:rPr kumimoji="0" lang="en-US" sz="2800" b="0" i="0" u="none" strike="noStrike" cap="none" spc="0" normalizeH="0" baseline="0" noProof="0" dirty="0" smtClean="0">
              <a:ln/>
              <a:effectLst/>
              <a:uLnTx/>
              <a:uFillTx/>
            </a:rPr>
            <a:t>Worked examples developed for the 8 hardest problems to help students </a:t>
          </a:r>
        </a:p>
      </dgm:t>
    </dgm:pt>
    <dgm:pt modelId="{40A070AB-F842-4CD2-A3B0-254F01414B6D}" type="parTrans" cxnId="{CDFF015D-5A15-4362-9444-7F2765BE2DC7}">
      <dgm:prSet/>
      <dgm:spPr/>
      <dgm:t>
        <a:bodyPr/>
        <a:lstStyle/>
        <a:p>
          <a:endParaRPr lang="en-US"/>
        </a:p>
      </dgm:t>
    </dgm:pt>
    <dgm:pt modelId="{2A9A1935-56FC-4DC5-BF83-10BEB00C59E4}" type="sibTrans" cxnId="{CDFF015D-5A15-4362-9444-7F2765BE2DC7}">
      <dgm:prSet/>
      <dgm:spPr/>
      <dgm:t>
        <a:bodyPr/>
        <a:lstStyle/>
        <a:p>
          <a:endParaRPr lang="en-US"/>
        </a:p>
      </dgm:t>
    </dgm:pt>
    <dgm:pt modelId="{E3C9E231-0AFA-4085-85BC-4B00EC17FC66}">
      <dgm:prSet custT="1"/>
      <dgm:spPr>
        <a:solidFill>
          <a:srgbClr val="9DC3E6"/>
        </a:solidFill>
      </dgm:spPr>
      <dgm:t>
        <a:bodyPr/>
        <a:lstStyle/>
        <a:p>
          <a:r>
            <a:rPr lang="en-US" sz="2800" dirty="0" smtClean="0"/>
            <a:t>Links to relevant worked example provide on targeted problems</a:t>
          </a:r>
          <a:endParaRPr kumimoji="0" lang="en-US" sz="2800" b="0" i="0" u="none" strike="noStrike" cap="none" spc="0" normalizeH="0" baseline="0" noProof="0" dirty="0" smtClean="0">
            <a:ln/>
            <a:effectLst/>
            <a:uLnTx/>
            <a:uFillTx/>
          </a:endParaRPr>
        </a:p>
      </dgm:t>
    </dgm:pt>
    <dgm:pt modelId="{4B3AC0BA-7DC7-4562-90C4-D7C0152794A8}" type="parTrans" cxnId="{4B7E4814-7657-4EF0-BA84-5D06E154D237}">
      <dgm:prSet/>
      <dgm:spPr/>
      <dgm:t>
        <a:bodyPr/>
        <a:lstStyle/>
        <a:p>
          <a:endParaRPr lang="en-US"/>
        </a:p>
      </dgm:t>
    </dgm:pt>
    <dgm:pt modelId="{AF06F404-4D59-4F5C-AFBE-B64DEB34819C}" type="sibTrans" cxnId="{4B7E4814-7657-4EF0-BA84-5D06E154D237}">
      <dgm:prSet/>
      <dgm:spPr>
        <a:solidFill>
          <a:srgbClr val="9DC3E6"/>
        </a:solidFill>
      </dgm:spPr>
      <dgm:t>
        <a:bodyPr/>
        <a:lstStyle/>
        <a:p>
          <a:endParaRPr lang="en-US"/>
        </a:p>
      </dgm:t>
    </dgm:pt>
    <dgm:pt modelId="{96A88FCE-D286-434A-B6C0-22F943261FC6}">
      <dgm:prSet custT="1"/>
      <dgm:spPr/>
      <dgm:t>
        <a:bodyPr/>
        <a:lstStyle/>
        <a:p>
          <a:r>
            <a:rPr lang="en-US" sz="2800" dirty="0" smtClean="0"/>
            <a:t>Performance and usage data collected for problems with worked examples</a:t>
          </a:r>
          <a:endParaRPr lang="en-US" sz="2800" dirty="0"/>
        </a:p>
      </dgm:t>
    </dgm:pt>
    <dgm:pt modelId="{9B3DA30F-3A12-4911-A786-9ED5881C2721}" type="parTrans" cxnId="{957A3D57-3635-4B2D-86EF-544C67672D16}">
      <dgm:prSet/>
      <dgm:spPr/>
      <dgm:t>
        <a:bodyPr/>
        <a:lstStyle/>
        <a:p>
          <a:endParaRPr lang="en-US"/>
        </a:p>
      </dgm:t>
    </dgm:pt>
    <dgm:pt modelId="{1AB8D0AB-A054-407F-9FD4-C0660F7A1BCE}" type="sibTrans" cxnId="{957A3D57-3635-4B2D-86EF-544C67672D16}">
      <dgm:prSet/>
      <dgm:spPr/>
      <dgm:t>
        <a:bodyPr/>
        <a:lstStyle/>
        <a:p>
          <a:endParaRPr lang="en-US"/>
        </a:p>
      </dgm:t>
    </dgm:pt>
    <dgm:pt modelId="{82A116FE-309C-4B42-814D-35D0B709C7CB}" type="pres">
      <dgm:prSet presAssocID="{A2FA15A0-34FA-4933-B1D3-3DFBFEC7EDAB}" presName="Name0" presStyleCnt="0">
        <dgm:presLayoutVars>
          <dgm:dir/>
          <dgm:resizeHandles val="exact"/>
        </dgm:presLayoutVars>
      </dgm:prSet>
      <dgm:spPr/>
      <dgm:t>
        <a:bodyPr/>
        <a:lstStyle/>
        <a:p>
          <a:endParaRPr lang="en-US"/>
        </a:p>
      </dgm:t>
    </dgm:pt>
    <dgm:pt modelId="{31B5AB8B-4633-4337-A449-D9EB44FE2E4E}" type="pres">
      <dgm:prSet presAssocID="{216E2E2E-99F6-4299-8305-AB1CAF32D37F}" presName="node" presStyleLbl="node1" presStyleIdx="0" presStyleCnt="4">
        <dgm:presLayoutVars>
          <dgm:bulletEnabled val="1"/>
        </dgm:presLayoutVars>
      </dgm:prSet>
      <dgm:spPr/>
      <dgm:t>
        <a:bodyPr/>
        <a:lstStyle/>
        <a:p>
          <a:endParaRPr lang="en-US"/>
        </a:p>
      </dgm:t>
    </dgm:pt>
    <dgm:pt modelId="{AB1D93CB-CD41-465C-B55C-7B35181D9934}" type="pres">
      <dgm:prSet presAssocID="{7D83ECB4-3294-4CEE-91D8-F471D79CAC82}" presName="sibTrans" presStyleLbl="sibTrans2D1" presStyleIdx="0" presStyleCnt="3"/>
      <dgm:spPr/>
      <dgm:t>
        <a:bodyPr/>
        <a:lstStyle/>
        <a:p>
          <a:endParaRPr lang="en-US"/>
        </a:p>
      </dgm:t>
    </dgm:pt>
    <dgm:pt modelId="{4407706D-C126-4D24-B6B0-212995FFB281}" type="pres">
      <dgm:prSet presAssocID="{7D83ECB4-3294-4CEE-91D8-F471D79CAC82}" presName="connectorText" presStyleLbl="sibTrans2D1" presStyleIdx="0" presStyleCnt="3"/>
      <dgm:spPr/>
      <dgm:t>
        <a:bodyPr/>
        <a:lstStyle/>
        <a:p>
          <a:endParaRPr lang="en-US"/>
        </a:p>
      </dgm:t>
    </dgm:pt>
    <dgm:pt modelId="{4F287CB1-CF9B-42FE-BA2C-D187A694FBCF}" type="pres">
      <dgm:prSet presAssocID="{CF460BEC-70BA-44D1-9010-758D2AD1190C}" presName="node" presStyleLbl="node1" presStyleIdx="1" presStyleCnt="4">
        <dgm:presLayoutVars>
          <dgm:bulletEnabled val="1"/>
        </dgm:presLayoutVars>
      </dgm:prSet>
      <dgm:spPr/>
      <dgm:t>
        <a:bodyPr/>
        <a:lstStyle/>
        <a:p>
          <a:endParaRPr lang="en-US"/>
        </a:p>
      </dgm:t>
    </dgm:pt>
    <dgm:pt modelId="{FFC23FD0-62F0-4E2D-8DB0-0B86CBA02E98}" type="pres">
      <dgm:prSet presAssocID="{2A9A1935-56FC-4DC5-BF83-10BEB00C59E4}" presName="sibTrans" presStyleLbl="sibTrans2D1" presStyleIdx="1" presStyleCnt="3"/>
      <dgm:spPr/>
      <dgm:t>
        <a:bodyPr/>
        <a:lstStyle/>
        <a:p>
          <a:endParaRPr lang="en-US"/>
        </a:p>
      </dgm:t>
    </dgm:pt>
    <dgm:pt modelId="{D68139DB-4209-42A6-80E6-D5DC36EFD136}" type="pres">
      <dgm:prSet presAssocID="{2A9A1935-56FC-4DC5-BF83-10BEB00C59E4}" presName="connectorText" presStyleLbl="sibTrans2D1" presStyleIdx="1" presStyleCnt="3"/>
      <dgm:spPr/>
      <dgm:t>
        <a:bodyPr/>
        <a:lstStyle/>
        <a:p>
          <a:endParaRPr lang="en-US"/>
        </a:p>
      </dgm:t>
    </dgm:pt>
    <dgm:pt modelId="{5ADED0C6-A197-44F5-B110-DBE80B9442D5}" type="pres">
      <dgm:prSet presAssocID="{E3C9E231-0AFA-4085-85BC-4B00EC17FC66}" presName="node" presStyleLbl="node1" presStyleIdx="2" presStyleCnt="4">
        <dgm:presLayoutVars>
          <dgm:bulletEnabled val="1"/>
        </dgm:presLayoutVars>
      </dgm:prSet>
      <dgm:spPr/>
      <dgm:t>
        <a:bodyPr/>
        <a:lstStyle/>
        <a:p>
          <a:endParaRPr lang="en-US"/>
        </a:p>
      </dgm:t>
    </dgm:pt>
    <dgm:pt modelId="{3F659EEB-4936-4CF7-BC07-C678A90060D3}" type="pres">
      <dgm:prSet presAssocID="{AF06F404-4D59-4F5C-AFBE-B64DEB34819C}" presName="sibTrans" presStyleLbl="sibTrans2D1" presStyleIdx="2" presStyleCnt="3"/>
      <dgm:spPr/>
      <dgm:t>
        <a:bodyPr/>
        <a:lstStyle/>
        <a:p>
          <a:endParaRPr lang="en-US"/>
        </a:p>
      </dgm:t>
    </dgm:pt>
    <dgm:pt modelId="{3066C7A5-EB97-424C-B988-6A72BF78AE05}" type="pres">
      <dgm:prSet presAssocID="{AF06F404-4D59-4F5C-AFBE-B64DEB34819C}" presName="connectorText" presStyleLbl="sibTrans2D1" presStyleIdx="2" presStyleCnt="3"/>
      <dgm:spPr/>
      <dgm:t>
        <a:bodyPr/>
        <a:lstStyle/>
        <a:p>
          <a:endParaRPr lang="en-US"/>
        </a:p>
      </dgm:t>
    </dgm:pt>
    <dgm:pt modelId="{CBF7EBAE-6EBE-44FD-9A36-8024741F79F7}" type="pres">
      <dgm:prSet presAssocID="{96A88FCE-D286-434A-B6C0-22F943261FC6}" presName="node" presStyleLbl="node1" presStyleIdx="3" presStyleCnt="4">
        <dgm:presLayoutVars>
          <dgm:bulletEnabled val="1"/>
        </dgm:presLayoutVars>
      </dgm:prSet>
      <dgm:spPr/>
      <dgm:t>
        <a:bodyPr/>
        <a:lstStyle/>
        <a:p>
          <a:endParaRPr lang="en-US"/>
        </a:p>
      </dgm:t>
    </dgm:pt>
  </dgm:ptLst>
  <dgm:cxnLst>
    <dgm:cxn modelId="{85B2EF9B-51C1-4A5A-8A27-C0DB53C4A6BB}" type="presOf" srcId="{AF06F404-4D59-4F5C-AFBE-B64DEB34819C}" destId="{3F659EEB-4936-4CF7-BC07-C678A90060D3}" srcOrd="0" destOrd="0" presId="urn:microsoft.com/office/officeart/2005/8/layout/process1"/>
    <dgm:cxn modelId="{C80A67DF-D9CC-499C-BB9C-0488DA1CD6DA}" type="presOf" srcId="{7D83ECB4-3294-4CEE-91D8-F471D79CAC82}" destId="{AB1D93CB-CD41-465C-B55C-7B35181D9934}" srcOrd="0" destOrd="0" presId="urn:microsoft.com/office/officeart/2005/8/layout/process1"/>
    <dgm:cxn modelId="{846AD13E-41BC-46A3-A026-A88B4FF6D932}" type="presOf" srcId="{E3C9E231-0AFA-4085-85BC-4B00EC17FC66}" destId="{5ADED0C6-A197-44F5-B110-DBE80B9442D5}" srcOrd="0" destOrd="0" presId="urn:microsoft.com/office/officeart/2005/8/layout/process1"/>
    <dgm:cxn modelId="{4B7E4814-7657-4EF0-BA84-5D06E154D237}" srcId="{A2FA15A0-34FA-4933-B1D3-3DFBFEC7EDAB}" destId="{E3C9E231-0AFA-4085-85BC-4B00EC17FC66}" srcOrd="2" destOrd="0" parTransId="{4B3AC0BA-7DC7-4562-90C4-D7C0152794A8}" sibTransId="{AF06F404-4D59-4F5C-AFBE-B64DEB34819C}"/>
    <dgm:cxn modelId="{E95A78CC-3B7B-4DCA-825D-83CB6D623ADF}" srcId="{216E2E2E-99F6-4299-8305-AB1CAF32D37F}" destId="{FEC35CF5-A5CB-42F9-9D3B-A6FFF9F7E060}" srcOrd="0" destOrd="0" parTransId="{33A38DC1-1B2B-4A82-BDD1-040D45954DC2}" sibTransId="{14395F03-99A0-4232-8A0A-529B500DECBF}"/>
    <dgm:cxn modelId="{957A3D57-3635-4B2D-86EF-544C67672D16}" srcId="{A2FA15A0-34FA-4933-B1D3-3DFBFEC7EDAB}" destId="{96A88FCE-D286-434A-B6C0-22F943261FC6}" srcOrd="3" destOrd="0" parTransId="{9B3DA30F-3A12-4911-A786-9ED5881C2721}" sibTransId="{1AB8D0AB-A054-407F-9FD4-C0660F7A1BCE}"/>
    <dgm:cxn modelId="{1F63FC3E-BCA2-4147-BF15-F371071CC48B}" type="presOf" srcId="{7D83ECB4-3294-4CEE-91D8-F471D79CAC82}" destId="{4407706D-C126-4D24-B6B0-212995FFB281}" srcOrd="1" destOrd="0" presId="urn:microsoft.com/office/officeart/2005/8/layout/process1"/>
    <dgm:cxn modelId="{477D232B-0C19-4093-B635-7C536E6ED76A}" type="presOf" srcId="{FEC35CF5-A5CB-42F9-9D3B-A6FFF9F7E060}" destId="{31B5AB8B-4633-4337-A449-D9EB44FE2E4E}" srcOrd="0" destOrd="1" presId="urn:microsoft.com/office/officeart/2005/8/layout/process1"/>
    <dgm:cxn modelId="{D161391C-E31B-4B5F-96B7-0A7E002BFD38}" type="presOf" srcId="{A2FA15A0-34FA-4933-B1D3-3DFBFEC7EDAB}" destId="{82A116FE-309C-4B42-814D-35D0B709C7CB}" srcOrd="0" destOrd="0" presId="urn:microsoft.com/office/officeart/2005/8/layout/process1"/>
    <dgm:cxn modelId="{0C504BD3-64CC-4F41-8F0E-01A8AADC0FD7}" type="presOf" srcId="{2A9A1935-56FC-4DC5-BF83-10BEB00C59E4}" destId="{FFC23FD0-62F0-4E2D-8DB0-0B86CBA02E98}" srcOrd="0" destOrd="0" presId="urn:microsoft.com/office/officeart/2005/8/layout/process1"/>
    <dgm:cxn modelId="{BFD6F823-B500-44B9-BCC7-2EFCB34558BB}" type="presOf" srcId="{CF460BEC-70BA-44D1-9010-758D2AD1190C}" destId="{4F287CB1-CF9B-42FE-BA2C-D187A694FBCF}" srcOrd="0" destOrd="0" presId="urn:microsoft.com/office/officeart/2005/8/layout/process1"/>
    <dgm:cxn modelId="{CDFF015D-5A15-4362-9444-7F2765BE2DC7}" srcId="{A2FA15A0-34FA-4933-B1D3-3DFBFEC7EDAB}" destId="{CF460BEC-70BA-44D1-9010-758D2AD1190C}" srcOrd="1" destOrd="0" parTransId="{40A070AB-F842-4CD2-A3B0-254F01414B6D}" sibTransId="{2A9A1935-56FC-4DC5-BF83-10BEB00C59E4}"/>
    <dgm:cxn modelId="{799DC658-535C-4E44-B77C-A9F1F869B31D}" type="presOf" srcId="{2A9A1935-56FC-4DC5-BF83-10BEB00C59E4}" destId="{D68139DB-4209-42A6-80E6-D5DC36EFD136}" srcOrd="1" destOrd="0" presId="urn:microsoft.com/office/officeart/2005/8/layout/process1"/>
    <dgm:cxn modelId="{62EEB83E-7461-46D1-9F5E-3C5F368D9F4D}" type="presOf" srcId="{96A88FCE-D286-434A-B6C0-22F943261FC6}" destId="{CBF7EBAE-6EBE-44FD-9A36-8024741F79F7}" srcOrd="0" destOrd="0" presId="urn:microsoft.com/office/officeart/2005/8/layout/process1"/>
    <dgm:cxn modelId="{0DD87C4F-7D57-4B54-8E96-A5890EC413D0}" srcId="{A2FA15A0-34FA-4933-B1D3-3DFBFEC7EDAB}" destId="{216E2E2E-99F6-4299-8305-AB1CAF32D37F}" srcOrd="0" destOrd="0" parTransId="{FDAAA76C-5013-455B-B0F8-B74F45350911}" sibTransId="{7D83ECB4-3294-4CEE-91D8-F471D79CAC82}"/>
    <dgm:cxn modelId="{B69DBB3C-870E-4AE2-BB32-AC1D88815D8E}" type="presOf" srcId="{216E2E2E-99F6-4299-8305-AB1CAF32D37F}" destId="{31B5AB8B-4633-4337-A449-D9EB44FE2E4E}" srcOrd="0" destOrd="0" presId="urn:microsoft.com/office/officeart/2005/8/layout/process1"/>
    <dgm:cxn modelId="{E2EE74EF-1CBF-4C1E-B618-77C0FABE3205}" type="presOf" srcId="{AF06F404-4D59-4F5C-AFBE-B64DEB34819C}" destId="{3066C7A5-EB97-424C-B988-6A72BF78AE05}" srcOrd="1" destOrd="0" presId="urn:microsoft.com/office/officeart/2005/8/layout/process1"/>
    <dgm:cxn modelId="{BAA4D2B9-7ED8-4E81-9A8F-608E0F579C26}" type="presParOf" srcId="{82A116FE-309C-4B42-814D-35D0B709C7CB}" destId="{31B5AB8B-4633-4337-A449-D9EB44FE2E4E}" srcOrd="0" destOrd="0" presId="urn:microsoft.com/office/officeart/2005/8/layout/process1"/>
    <dgm:cxn modelId="{2156C161-0957-44B3-9CEF-8E3A5638B57E}" type="presParOf" srcId="{82A116FE-309C-4B42-814D-35D0B709C7CB}" destId="{AB1D93CB-CD41-465C-B55C-7B35181D9934}" srcOrd="1" destOrd="0" presId="urn:microsoft.com/office/officeart/2005/8/layout/process1"/>
    <dgm:cxn modelId="{9E42A847-FF2A-496D-BE8F-FD63DA70024D}" type="presParOf" srcId="{AB1D93CB-CD41-465C-B55C-7B35181D9934}" destId="{4407706D-C126-4D24-B6B0-212995FFB281}" srcOrd="0" destOrd="0" presId="urn:microsoft.com/office/officeart/2005/8/layout/process1"/>
    <dgm:cxn modelId="{1BF1BCFF-9F1E-433F-9776-88A2D3BAD0E8}" type="presParOf" srcId="{82A116FE-309C-4B42-814D-35D0B709C7CB}" destId="{4F287CB1-CF9B-42FE-BA2C-D187A694FBCF}" srcOrd="2" destOrd="0" presId="urn:microsoft.com/office/officeart/2005/8/layout/process1"/>
    <dgm:cxn modelId="{6E0F4A8E-75A6-4663-8C06-A350F900DDC5}" type="presParOf" srcId="{82A116FE-309C-4B42-814D-35D0B709C7CB}" destId="{FFC23FD0-62F0-4E2D-8DB0-0B86CBA02E98}" srcOrd="3" destOrd="0" presId="urn:microsoft.com/office/officeart/2005/8/layout/process1"/>
    <dgm:cxn modelId="{75E7A97A-F2B9-459A-B566-9C4F33A61307}" type="presParOf" srcId="{FFC23FD0-62F0-4E2D-8DB0-0B86CBA02E98}" destId="{D68139DB-4209-42A6-80E6-D5DC36EFD136}" srcOrd="0" destOrd="0" presId="urn:microsoft.com/office/officeart/2005/8/layout/process1"/>
    <dgm:cxn modelId="{E0E38BDC-1E5F-450C-8ACF-CFDDEE330CFD}" type="presParOf" srcId="{82A116FE-309C-4B42-814D-35D0B709C7CB}" destId="{5ADED0C6-A197-44F5-B110-DBE80B9442D5}" srcOrd="4" destOrd="0" presId="urn:microsoft.com/office/officeart/2005/8/layout/process1"/>
    <dgm:cxn modelId="{6D6FDB44-FE05-4C5E-965C-A8CA4381BE00}" type="presParOf" srcId="{82A116FE-309C-4B42-814D-35D0B709C7CB}" destId="{3F659EEB-4936-4CF7-BC07-C678A90060D3}" srcOrd="5" destOrd="0" presId="urn:microsoft.com/office/officeart/2005/8/layout/process1"/>
    <dgm:cxn modelId="{D2F91ED9-663C-42EC-ABB4-110584D0DDD6}" type="presParOf" srcId="{3F659EEB-4936-4CF7-BC07-C678A90060D3}" destId="{3066C7A5-EB97-424C-B988-6A72BF78AE05}" srcOrd="0" destOrd="0" presId="urn:microsoft.com/office/officeart/2005/8/layout/process1"/>
    <dgm:cxn modelId="{B5929912-6B56-4E98-88D4-5AF4A6C9F83C}" type="presParOf" srcId="{82A116FE-309C-4B42-814D-35D0B709C7CB}" destId="{CBF7EBAE-6EBE-44FD-9A36-8024741F79F7}" srcOrd="6" destOrd="0" presId="urn:microsoft.com/office/officeart/2005/8/layout/process1"/>
  </dgm:cxnLst>
  <dgm:bg>
    <a:solidFill>
      <a:schemeClr val="accent4">
        <a:lumMod val="60000"/>
        <a:lumOff val="4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5AB8B-4633-4337-A449-D9EB44FE2E4E}">
      <dsp:nvSpPr>
        <dsp:cNvPr id="0" name=""/>
        <dsp:cNvSpPr/>
      </dsp:nvSpPr>
      <dsp:spPr>
        <a:xfrm>
          <a:off x="7159" y="1504806"/>
          <a:ext cx="3130221" cy="32867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kumimoji="0" lang="en-US" sz="2800" b="0" i="0" u="none" strike="noStrike" kern="1200" cap="none" spc="0" normalizeH="0" baseline="0" noProof="0" dirty="0" smtClean="0">
              <a:ln/>
              <a:effectLst/>
              <a:uLnTx/>
              <a:uFillTx/>
            </a:rPr>
            <a:t>Manual inspection of prior semester used to determine “hard” problems</a:t>
          </a:r>
          <a:endParaRPr lang="en-US" sz="2800" kern="1200" dirty="0"/>
        </a:p>
        <a:p>
          <a:pPr marL="228600" lvl="1" indent="-228600" algn="l" defTabSz="889000">
            <a:lnSpc>
              <a:spcPct val="90000"/>
            </a:lnSpc>
            <a:spcBef>
              <a:spcPct val="0"/>
            </a:spcBef>
            <a:spcAft>
              <a:spcPct val="15000"/>
            </a:spcAft>
            <a:buChar char="••"/>
          </a:pPr>
          <a:r>
            <a:rPr kumimoji="0" lang="en-US" sz="2000" b="0" i="0" u="none" strike="noStrike" kern="1200" cap="none" spc="0" normalizeH="0" baseline="0" noProof="0" dirty="0" smtClean="0">
              <a:ln/>
              <a:effectLst/>
              <a:uLnTx/>
              <a:uFillTx/>
            </a:rPr>
            <a:t>“Hard” problems were those that took most students more than 20 edits to complete</a:t>
          </a:r>
          <a:endParaRPr kumimoji="0" lang="en-US" sz="2000" b="0" i="0" u="none" strike="noStrike" kern="1200" cap="none" spc="0" normalizeH="0" baseline="0" noProof="0" dirty="0">
            <a:ln/>
            <a:effectLst/>
            <a:uLnTx/>
            <a:uFillTx/>
          </a:endParaRPr>
        </a:p>
      </dsp:txBody>
      <dsp:txXfrm>
        <a:off x="98840" y="1596487"/>
        <a:ext cx="2946859" cy="3103370"/>
      </dsp:txXfrm>
    </dsp:sp>
    <dsp:sp modelId="{AB1D93CB-CD41-465C-B55C-7B35181D9934}">
      <dsp:nvSpPr>
        <dsp:cNvPr id="0" name=""/>
        <dsp:cNvSpPr/>
      </dsp:nvSpPr>
      <dsp:spPr>
        <a:xfrm>
          <a:off x="3450403" y="2760025"/>
          <a:ext cx="663606" cy="7762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3450403" y="2915284"/>
        <a:ext cx="464524" cy="465776"/>
      </dsp:txXfrm>
    </dsp:sp>
    <dsp:sp modelId="{4F287CB1-CF9B-42FE-BA2C-D187A694FBCF}">
      <dsp:nvSpPr>
        <dsp:cNvPr id="0" name=""/>
        <dsp:cNvSpPr/>
      </dsp:nvSpPr>
      <dsp:spPr>
        <a:xfrm>
          <a:off x="4389469" y="1504806"/>
          <a:ext cx="3130221" cy="32867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0" lang="en-US" sz="2800" b="0" i="0" u="none" strike="noStrike" kern="1200" cap="none" spc="0" normalizeH="0" baseline="0" noProof="0" dirty="0" smtClean="0">
              <a:ln/>
              <a:effectLst/>
              <a:uLnTx/>
              <a:uFillTx/>
            </a:rPr>
            <a:t>Worked examples developed for the 8 hardest problems to help students </a:t>
          </a:r>
        </a:p>
      </dsp:txBody>
      <dsp:txXfrm>
        <a:off x="4481150" y="1596487"/>
        <a:ext cx="2946859" cy="3103370"/>
      </dsp:txXfrm>
    </dsp:sp>
    <dsp:sp modelId="{FFC23FD0-62F0-4E2D-8DB0-0B86CBA02E98}">
      <dsp:nvSpPr>
        <dsp:cNvPr id="0" name=""/>
        <dsp:cNvSpPr/>
      </dsp:nvSpPr>
      <dsp:spPr>
        <a:xfrm>
          <a:off x="7832713" y="2760025"/>
          <a:ext cx="663606" cy="77629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7832713" y="2915284"/>
        <a:ext cx="464524" cy="465776"/>
      </dsp:txXfrm>
    </dsp:sp>
    <dsp:sp modelId="{5ADED0C6-A197-44F5-B110-DBE80B9442D5}">
      <dsp:nvSpPr>
        <dsp:cNvPr id="0" name=""/>
        <dsp:cNvSpPr/>
      </dsp:nvSpPr>
      <dsp:spPr>
        <a:xfrm>
          <a:off x="8771779" y="1504806"/>
          <a:ext cx="3130221" cy="3286732"/>
        </a:xfrm>
        <a:prstGeom prst="roundRect">
          <a:avLst>
            <a:gd name="adj" fmla="val 10000"/>
          </a:avLst>
        </a:prstGeom>
        <a:solidFill>
          <a:srgbClr val="9DC3E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Links to relevant worked example provide on targeted problems</a:t>
          </a:r>
          <a:endParaRPr kumimoji="0" lang="en-US" sz="2800" b="0" i="0" u="none" strike="noStrike" kern="1200" cap="none" spc="0" normalizeH="0" baseline="0" noProof="0" dirty="0" smtClean="0">
            <a:ln/>
            <a:effectLst/>
            <a:uLnTx/>
            <a:uFillTx/>
          </a:endParaRPr>
        </a:p>
      </dsp:txBody>
      <dsp:txXfrm>
        <a:off x="8863460" y="1596487"/>
        <a:ext cx="2946859" cy="3103370"/>
      </dsp:txXfrm>
    </dsp:sp>
    <dsp:sp modelId="{3F659EEB-4936-4CF7-BC07-C678A90060D3}">
      <dsp:nvSpPr>
        <dsp:cNvPr id="0" name=""/>
        <dsp:cNvSpPr/>
      </dsp:nvSpPr>
      <dsp:spPr>
        <a:xfrm>
          <a:off x="12215023" y="2760025"/>
          <a:ext cx="663606" cy="776294"/>
        </a:xfrm>
        <a:prstGeom prst="rightArrow">
          <a:avLst>
            <a:gd name="adj1" fmla="val 60000"/>
            <a:gd name="adj2" fmla="val 50000"/>
          </a:avLst>
        </a:prstGeom>
        <a:solidFill>
          <a:srgbClr val="9DC3E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12215023" y="2915284"/>
        <a:ext cx="464524" cy="465776"/>
      </dsp:txXfrm>
    </dsp:sp>
    <dsp:sp modelId="{CBF7EBAE-6EBE-44FD-9A36-8024741F79F7}">
      <dsp:nvSpPr>
        <dsp:cNvPr id="0" name=""/>
        <dsp:cNvSpPr/>
      </dsp:nvSpPr>
      <dsp:spPr>
        <a:xfrm>
          <a:off x="13154090" y="1504806"/>
          <a:ext cx="3130221" cy="32867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Performance and usage data collected for problems with worked examples</a:t>
          </a:r>
          <a:endParaRPr lang="en-US" sz="2800" kern="1200" dirty="0"/>
        </a:p>
      </dsp:txBody>
      <dsp:txXfrm>
        <a:off x="13245771" y="1596487"/>
        <a:ext cx="2946859" cy="31033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FAA3-F819-45C3-88C6-762A2CB61316}" type="datetimeFigureOut">
              <a:rPr lang="en-US" smtClean="0"/>
              <a:t>4/22/2018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6E9A2-51C1-484E-9D6C-8035F42F5988}" type="slidenum">
              <a:rPr lang="en-US" smtClean="0"/>
              <a:t>‹#›</a:t>
            </a:fld>
            <a:endParaRPr lang="en-US"/>
          </a:p>
        </p:txBody>
      </p:sp>
    </p:spTree>
    <p:extLst>
      <p:ext uri="{BB962C8B-B14F-4D97-AF65-F5344CB8AC3E}">
        <p14:creationId xmlns:p14="http://schemas.microsoft.com/office/powerpoint/2010/main" val="250689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96E9A2-51C1-484E-9D6C-8035F42F5988}" type="slidenum">
              <a:rPr lang="en-US" smtClean="0"/>
              <a:t>1</a:t>
            </a:fld>
            <a:endParaRPr lang="en-US"/>
          </a:p>
        </p:txBody>
      </p:sp>
    </p:spTree>
    <p:extLst>
      <p:ext uri="{BB962C8B-B14F-4D97-AF65-F5344CB8AC3E}">
        <p14:creationId xmlns:p14="http://schemas.microsoft.com/office/powerpoint/2010/main" val="361480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53784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40190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24450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15464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2498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39499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47C1A-AFD6-4C99-B8A3-BBCBE95880A9}"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231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47C1A-AFD6-4C99-B8A3-BBCBE95880A9}"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76781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47C1A-AFD6-4C99-B8A3-BBCBE95880A9}"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7734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5721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9308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247C1A-AFD6-4C99-B8A3-BBCBE95880A9}" type="datetimeFigureOut">
              <a:rPr lang="en-US" smtClean="0"/>
              <a:t>4/22/2018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9612B4B-52A1-4CEC-ACD3-F72832E76A53}" type="slidenum">
              <a:rPr lang="en-US" smtClean="0"/>
              <a:t>‹#›</a:t>
            </a:fld>
            <a:endParaRPr lang="en-US"/>
          </a:p>
        </p:txBody>
      </p:sp>
    </p:spTree>
    <p:extLst>
      <p:ext uri="{BB962C8B-B14F-4D97-AF65-F5344CB8AC3E}">
        <p14:creationId xmlns:p14="http://schemas.microsoft.com/office/powerpoint/2010/main" val="1587240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tmp"/><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xmlns="" id="{AAC209A6-BCC5-4773-ABFB-6ECBD44BCA8D}"/>
              </a:ext>
            </a:extLst>
          </p:cNvPr>
          <p:cNvSpPr/>
          <p:nvPr/>
        </p:nvSpPr>
        <p:spPr>
          <a:xfrm>
            <a:off x="17987749" y="9899786"/>
            <a:ext cx="17933158" cy="6321166"/>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4" name="Diagram 13"/>
          <p:cNvGraphicFramePr/>
          <p:nvPr>
            <p:extLst>
              <p:ext uri="{D42A27DB-BD31-4B8C-83A1-F6EECF244321}">
                <p14:modId xmlns:p14="http://schemas.microsoft.com/office/powerpoint/2010/main" val="2509145340"/>
              </p:ext>
            </p:extLst>
          </p:nvPr>
        </p:nvGraphicFramePr>
        <p:xfrm>
          <a:off x="1358241" y="9924606"/>
          <a:ext cx="16291471" cy="6296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26236387" y="24295709"/>
            <a:ext cx="16356366" cy="7182124"/>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236387" y="16733789"/>
            <a:ext cx="16281992" cy="714979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67101" y="16796628"/>
            <a:ext cx="24219226" cy="1468120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E51E88F7-F65B-470C-87CB-D43E19950A9A}"/>
              </a:ext>
            </a:extLst>
          </p:cNvPr>
          <p:cNvSpPr/>
          <p:nvPr/>
        </p:nvSpPr>
        <p:spPr>
          <a:xfrm>
            <a:off x="36178322" y="9924606"/>
            <a:ext cx="6341278" cy="6296345"/>
          </a:xfrm>
          <a:prstGeom prst="rect">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xmlns="" id="{2E2BA1EF-B6C2-431A-92F4-0886DB4B80C1}"/>
              </a:ext>
            </a:extLst>
          </p:cNvPr>
          <p:cNvSpPr/>
          <p:nvPr/>
        </p:nvSpPr>
        <p:spPr>
          <a:xfrm>
            <a:off x="19600718" y="3927180"/>
            <a:ext cx="9081006" cy="5307243"/>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Rectangle 105">
            <a:extLst>
              <a:ext uri="{FF2B5EF4-FFF2-40B4-BE49-F238E27FC236}">
                <a16:creationId xmlns:a16="http://schemas.microsoft.com/office/drawing/2014/main" xmlns="" id="{1C78FB0C-4742-487A-A5CE-D41534C72408}"/>
              </a:ext>
            </a:extLst>
          </p:cNvPr>
          <p:cNvSpPr/>
          <p:nvPr/>
        </p:nvSpPr>
        <p:spPr>
          <a:xfrm>
            <a:off x="10825719" y="3923565"/>
            <a:ext cx="8485525" cy="5310858"/>
          </a:xfrm>
          <a:prstGeom prst="rect">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xmlns="" id="{B3DF5761-9DC0-4F21-95BE-C6B53773E6E7}"/>
              </a:ext>
            </a:extLst>
          </p:cNvPr>
          <p:cNvSpPr/>
          <p:nvPr/>
        </p:nvSpPr>
        <p:spPr>
          <a:xfrm>
            <a:off x="28971196" y="3981525"/>
            <a:ext cx="13548404" cy="5192349"/>
          </a:xfrm>
          <a:prstGeom prst="rect">
            <a:avLst/>
          </a:prstGeom>
          <a:solidFill>
            <a:schemeClr val="bg2">
              <a:lumMod val="90000"/>
            </a:scheme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xmlns="" id="{BBB59D62-EC52-41A7-9D3D-648045BC0B01}"/>
              </a:ext>
            </a:extLst>
          </p:cNvPr>
          <p:cNvSpPr txBox="1"/>
          <p:nvPr/>
        </p:nvSpPr>
        <p:spPr>
          <a:xfrm>
            <a:off x="1467102" y="3923568"/>
            <a:ext cx="9063004" cy="5310855"/>
          </a:xfrm>
          <a:prstGeom prst="rect">
            <a:avLst/>
          </a:prstGeom>
          <a:solidFill>
            <a:schemeClr val="accent4">
              <a:lumMod val="60000"/>
              <a:lumOff val="40000"/>
            </a:schemeClr>
          </a:solid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Problem</a:t>
            </a:r>
            <a:r>
              <a:rPr kumimoji="0" lang="en-US" sz="7200" b="0" i="0" u="sng" strike="noStrike" kern="0" cap="none" spc="0" normalizeH="0" baseline="0" noProof="0" dirty="0">
                <a:ln>
                  <a:noFill/>
                </a:ln>
                <a:solidFill>
                  <a:prstClr val="black"/>
                </a:solidFill>
                <a:effectLst/>
                <a:uLnTx/>
                <a:uFillTx/>
              </a:rPr>
              <a:t> </a:t>
            </a:r>
            <a:endParaRPr kumimoji="0" lang="en-US" sz="3000" b="0" i="0" u="sng"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Interest in computing is growing, leading to huge introductory computing class sizes [NAS].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Further, many assignments in these courses can be challenging for students, even when they only exercise a few concepts [RAINFAILL].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have shown promise as a scaffold to help students complete programming assignments</a:t>
            </a:r>
            <a:r>
              <a:rPr kumimoji="0" lang="en-US" sz="3000" b="0" i="0" u="none" strike="noStrike" kern="0" cap="none" spc="0" normalizeH="0" baseline="0" noProof="0" dirty="0" smtClean="0">
                <a:ln>
                  <a:noFill/>
                </a:ln>
                <a:solidFill>
                  <a:prstClr val="black"/>
                </a:solidFill>
                <a:effectLst/>
                <a:uLnTx/>
                <a:uFillTx/>
              </a:rPr>
              <a:t>.</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there have been limited classroom studies to evaluate the effectiveness of  Worked Examples.</a:t>
            </a:r>
          </a:p>
        </p:txBody>
      </p:sp>
      <p:sp>
        <p:nvSpPr>
          <p:cNvPr id="110" name="TextBox 109">
            <a:extLst>
              <a:ext uri="{FF2B5EF4-FFF2-40B4-BE49-F238E27FC236}">
                <a16:creationId xmlns:a16="http://schemas.microsoft.com/office/drawing/2014/main" xmlns="" id="{71592788-53EC-4EEF-AA5A-CE75DA837C00}"/>
              </a:ext>
            </a:extLst>
          </p:cNvPr>
          <p:cNvSpPr txBox="1"/>
          <p:nvPr/>
        </p:nvSpPr>
        <p:spPr>
          <a:xfrm>
            <a:off x="5343398" y="962649"/>
            <a:ext cx="32346900" cy="2246769"/>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0" b="0" i="0" u="none" strike="noStrike" kern="0" cap="none" spc="0" normalizeH="0" baseline="0" noProof="0" dirty="0">
                <a:ln>
                  <a:noFill/>
                </a:ln>
                <a:solidFill>
                  <a:prstClr val="black"/>
                </a:solidFill>
                <a:effectLst/>
                <a:uLnTx/>
                <a:uFillTx/>
              </a:rPr>
              <a:t>Supplementing Introductory Experiences With Worked Examples</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prstClr val="black"/>
                </a:solidFill>
                <a:effectLst/>
                <a:uLnTx/>
                <a:uFillTx/>
              </a:rPr>
              <a:t>Michael Friend under direction from Austin Cory Bart</a:t>
            </a:r>
            <a:endParaRPr kumimoji="0" lang="en-US" sz="5400" b="0" i="0" u="none" strike="noStrike" kern="0" cap="none" spc="0" normalizeH="0" baseline="0" noProof="0" dirty="0">
              <a:ln>
                <a:noFill/>
              </a:ln>
              <a:solidFill>
                <a:prstClr val="black"/>
              </a:solidFill>
              <a:effectLst/>
              <a:uLnTx/>
              <a:uFillTx/>
            </a:endParaRPr>
          </a:p>
        </p:txBody>
      </p:sp>
      <p:sp>
        <p:nvSpPr>
          <p:cNvPr id="111" name="TextBox 110">
            <a:extLst>
              <a:ext uri="{FF2B5EF4-FFF2-40B4-BE49-F238E27FC236}">
                <a16:creationId xmlns:a16="http://schemas.microsoft.com/office/drawing/2014/main" xmlns="" id="{EF11A923-CF9B-4045-8A10-E4093ED6558D}"/>
              </a:ext>
            </a:extLst>
          </p:cNvPr>
          <p:cNvSpPr txBox="1"/>
          <p:nvPr/>
        </p:nvSpPr>
        <p:spPr>
          <a:xfrm>
            <a:off x="10825719" y="3923565"/>
            <a:ext cx="8485525" cy="473975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Hypothesis</a:t>
            </a:r>
            <a:r>
              <a:rPr kumimoji="0" lang="en-US" sz="7200" b="0" i="0" u="none" strike="noStrike" kern="0" cap="none" spc="0" normalizeH="0" baseline="0" noProof="0" dirty="0">
                <a:ln>
                  <a:noFill/>
                </a:ln>
                <a:solidFill>
                  <a:prstClr val="black"/>
                </a:solidFill>
                <a:effectLst/>
                <a:uLnTx/>
                <a:uFillTx/>
              </a:rPr>
              <a: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Adding worked examples related to difficult problems will improve understanding of the problems and their ability to program</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Research Questions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WEs improve performance?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take advantage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find WEs helpful?</a:t>
            </a:r>
          </a:p>
        </p:txBody>
      </p:sp>
      <p:sp>
        <p:nvSpPr>
          <p:cNvPr id="112" name="TextBox 111">
            <a:extLst>
              <a:ext uri="{FF2B5EF4-FFF2-40B4-BE49-F238E27FC236}">
                <a16:creationId xmlns:a16="http://schemas.microsoft.com/office/drawing/2014/main" xmlns="" id="{43A9AF3C-287E-4781-983F-09E0D213D149}"/>
              </a:ext>
            </a:extLst>
          </p:cNvPr>
          <p:cNvSpPr txBox="1"/>
          <p:nvPr/>
        </p:nvSpPr>
        <p:spPr>
          <a:xfrm>
            <a:off x="19612997" y="3802288"/>
            <a:ext cx="9068727" cy="4862870"/>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Prior Work</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Prior work suggests providing WEs with clear </a:t>
            </a: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labels help students deconstruct problems. </a:t>
            </a:r>
            <a:r>
              <a:rPr kumimoji="0" lang="en-US" sz="3000" b="0" i="0" u="none" strike="noStrike" kern="0" cap="none" spc="0" normalizeH="0" baseline="0" noProof="0" dirty="0" smtClean="0">
                <a:ln>
                  <a:noFill/>
                </a:ln>
                <a:solidFill>
                  <a:prstClr val="black"/>
                </a:solidFill>
                <a:effectLst/>
                <a:uLnTx/>
                <a:uFillTx/>
              </a:rPr>
              <a:t>[2]</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 </a:t>
            </a:r>
            <a:r>
              <a:rPr kumimoji="0" lang="en-US" sz="3000" b="0" i="0" u="none" strike="noStrike" kern="0" cap="none" spc="0" normalizeH="0" baseline="0" noProof="0" dirty="0" err="1" smtClean="0">
                <a:ln>
                  <a:noFill/>
                </a:ln>
                <a:solidFill>
                  <a:prstClr val="black"/>
                </a:solidFill>
                <a:effectLst/>
                <a:uLnTx/>
                <a:uFillTx/>
              </a:rPr>
              <a:t>Subgoal</a:t>
            </a:r>
            <a:r>
              <a:rPr kumimoji="0" lang="en-US" sz="3000" b="0" i="0" u="none" strike="noStrike" kern="0" cap="none" spc="0" normalizeH="0" baseline="0" noProof="0" dirty="0" smtClean="0">
                <a:ln>
                  <a:noFill/>
                </a:ln>
                <a:solidFill>
                  <a:prstClr val="black"/>
                </a:solidFill>
                <a:effectLst/>
                <a:uLnTx/>
                <a:uFillTx/>
              </a:rPr>
              <a:t> labeled instructional text paired with </a:t>
            </a:r>
            <a:r>
              <a:rPr kumimoji="0" lang="en-US" sz="3000" b="0" i="0" u="none" strike="noStrike" kern="0" cap="none" spc="0" normalizeH="0" baseline="0" noProof="0" dirty="0" err="1" smtClean="0">
                <a:ln>
                  <a:noFill/>
                </a:ln>
                <a:solidFill>
                  <a:prstClr val="black"/>
                </a:solidFill>
                <a:effectLst/>
                <a:uLnTx/>
                <a:uFillTx/>
              </a:rPr>
              <a:t>subgoal</a:t>
            </a:r>
            <a:r>
              <a:rPr kumimoji="0" lang="en-US" sz="3000" b="0" i="0" u="none" strike="noStrike" kern="0" cap="none" spc="0" normalizeH="0" baseline="0" noProof="0" dirty="0" smtClean="0">
                <a:ln>
                  <a:noFill/>
                </a:ln>
                <a:solidFill>
                  <a:prstClr val="black"/>
                </a:solidFill>
                <a:effectLst/>
                <a:uLnTx/>
                <a:uFillTx/>
              </a:rPr>
              <a:t> labeled examples can improve performance </a:t>
            </a:r>
            <a:r>
              <a:rPr kumimoji="0" lang="en-US" sz="3000" b="0" i="0" u="none" strike="noStrike" kern="0" cap="none" spc="0" normalizeH="0" baseline="0" noProof="0" dirty="0" smtClean="0">
                <a:ln>
                  <a:noFill/>
                </a:ln>
                <a:solidFill>
                  <a:prstClr val="black"/>
                </a:solidFill>
                <a:effectLst/>
                <a:uLnTx/>
                <a:uFillTx/>
              </a:rPr>
              <a:t>[1]</a:t>
            </a:r>
            <a:endParaRPr kumimoji="0" lang="en-US" sz="30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Educational Theories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a:t>
            </a:r>
            <a:r>
              <a:rPr kumimoji="0" lang="en-US" sz="3000" b="0" i="0" u="none" strike="noStrike" kern="0" cap="none" spc="0" normalizeH="0" baseline="0" noProof="0" dirty="0" smtClean="0">
                <a:ln>
                  <a:noFill/>
                </a:ln>
                <a:solidFill>
                  <a:prstClr val="black"/>
                </a:solidFill>
                <a:effectLst/>
                <a:uLnTx/>
                <a:uFillTx/>
              </a:rPr>
              <a:t>Examples [5][6]</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Example-Problem </a:t>
            </a:r>
            <a:r>
              <a:rPr kumimoji="0" lang="en-US" sz="3000" b="0" i="0" u="none" strike="noStrike" kern="0" cap="none" spc="0" normalizeH="0" baseline="0" noProof="0" dirty="0" smtClean="0">
                <a:ln>
                  <a:noFill/>
                </a:ln>
                <a:solidFill>
                  <a:prstClr val="black"/>
                </a:solidFill>
                <a:effectLst/>
                <a:uLnTx/>
                <a:uFillTx/>
              </a:rPr>
              <a:t>Pairs [4]</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Learning </a:t>
            </a:r>
            <a:r>
              <a:rPr kumimoji="0" lang="en-US" sz="3000" b="0" i="0" u="none" strike="noStrike" kern="0" cap="none" spc="0" normalizeH="0" baseline="0" noProof="0" dirty="0" smtClean="0">
                <a:ln>
                  <a:noFill/>
                </a:ln>
                <a:solidFill>
                  <a:prstClr val="black"/>
                </a:solidFill>
                <a:effectLst/>
                <a:uLnTx/>
                <a:uFillTx/>
              </a:rPr>
              <a:t>[2]</a:t>
            </a:r>
            <a:endParaRPr kumimoji="0" lang="en-US" sz="3000" b="0" i="0" u="none" strike="noStrike" kern="0" cap="none" spc="0" normalizeH="0" baseline="0" noProof="0" dirty="0">
              <a:ln>
                <a:noFill/>
              </a:ln>
              <a:solidFill>
                <a:prstClr val="black"/>
              </a:solidFill>
              <a:effectLst/>
              <a:uLnTx/>
              <a:uFillTx/>
            </a:endParaRPr>
          </a:p>
        </p:txBody>
      </p:sp>
      <p:sp>
        <p:nvSpPr>
          <p:cNvPr id="113" name="TextBox 112">
            <a:extLst>
              <a:ext uri="{FF2B5EF4-FFF2-40B4-BE49-F238E27FC236}">
                <a16:creationId xmlns:a16="http://schemas.microsoft.com/office/drawing/2014/main" xmlns="" id="{73A58624-21DC-4C8A-8C16-907CF167DF95}"/>
              </a:ext>
            </a:extLst>
          </p:cNvPr>
          <p:cNvSpPr txBox="1"/>
          <p:nvPr/>
        </p:nvSpPr>
        <p:spPr>
          <a:xfrm>
            <a:off x="29279087" y="3646113"/>
            <a:ext cx="8694267" cy="5816977"/>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Context</a:t>
            </a:r>
            <a:r>
              <a:rPr kumimoji="0" lang="en-US" sz="7200" b="0" i="0" u="sng" strike="noStrike" kern="0" cap="none" spc="0" normalizeH="0" baseline="0" noProof="0" dirty="0">
                <a:ln>
                  <a:noFill/>
                </a:ln>
                <a:solidFill>
                  <a:prstClr val="black"/>
                </a:solidFill>
                <a:effectLst/>
                <a:uLnTx/>
                <a:uFillTx/>
              </a:rPr>
              <a:t>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Introduction to Programming in Python</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Non-CS majors from mostly Engineering and Sciences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Students complete 188 programming assignments in and online programming environment </a:t>
            </a:r>
            <a:endParaRPr kumimoji="0" lang="en-US" sz="3000" b="0" i="0" u="none" strike="noStrike" kern="0" cap="none" spc="0" normalizeH="0" baseline="0" noProof="0" dirty="0" smtClean="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Students had infinite tries over two weeks</a:t>
            </a:r>
            <a:r>
              <a:rPr kumimoji="0" lang="en-US" sz="3000" b="0" i="0" u="none" strike="noStrike" kern="0" cap="none" spc="0" normalizeH="0" noProof="0" dirty="0" smtClean="0">
                <a:ln>
                  <a:noFill/>
                </a:ln>
                <a:solidFill>
                  <a:prstClr val="black"/>
                </a:solidFill>
                <a:effectLst/>
                <a:uLnTx/>
                <a:uFillTx/>
              </a:rPr>
              <a:t> for each assignment </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Keystroke level edits and environmental interactions are logged</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dirty="0">
              <a:ln>
                <a:noFill/>
              </a:ln>
              <a:solidFill>
                <a:prstClr val="black"/>
              </a:solidFill>
              <a:effectLst/>
              <a:uLnTx/>
              <a:uFillTx/>
            </a:endParaRPr>
          </a:p>
        </p:txBody>
      </p:sp>
      <p:sp>
        <p:nvSpPr>
          <p:cNvPr id="114" name="TextBox 113">
            <a:extLst>
              <a:ext uri="{FF2B5EF4-FFF2-40B4-BE49-F238E27FC236}">
                <a16:creationId xmlns:a16="http://schemas.microsoft.com/office/drawing/2014/main" xmlns="" id="{DC4258F0-9668-4C68-9BC5-DAF12E2BB118}"/>
              </a:ext>
            </a:extLst>
          </p:cNvPr>
          <p:cNvSpPr txBox="1"/>
          <p:nvPr/>
        </p:nvSpPr>
        <p:spPr>
          <a:xfrm>
            <a:off x="36372613" y="9958201"/>
            <a:ext cx="6165493" cy="5478423"/>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Data Collection</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Qualitative Data collected via a survey on student opinion and usage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Quantitative Data collected via exercise completion rates and student interaction with </a:t>
            </a:r>
            <a:r>
              <a:rPr kumimoji="0" lang="en-US" sz="3000" b="0" i="0" u="none" strike="noStrike" kern="0" cap="none" spc="0" normalizeH="0" baseline="0" noProof="0" dirty="0" err="1">
                <a:ln>
                  <a:noFill/>
                </a:ln>
                <a:solidFill>
                  <a:prstClr val="black"/>
                </a:solidFill>
                <a:effectLst/>
                <a:uLnTx/>
                <a:uFillTx/>
              </a:rPr>
              <a:t>Blockpy</a:t>
            </a:r>
            <a:r>
              <a:rPr kumimoji="0" lang="en-US" sz="3000" b="0" i="0" u="none" strike="noStrike" kern="0" cap="none" spc="0" normalizeH="0" baseline="0" noProof="0" dirty="0">
                <a:ln>
                  <a:noFill/>
                </a:ln>
                <a:solidFill>
                  <a:prstClr val="black"/>
                </a:solidFill>
                <a:effectLst/>
                <a:uLnTx/>
                <a:uFillTx/>
              </a:rPr>
              <a:t> and Worked Example </a:t>
            </a:r>
          </a:p>
          <a:p>
            <a:pPr marL="1028700" marR="0" lvl="1"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page was instrumented to log student interaction</a:t>
            </a:r>
          </a:p>
        </p:txBody>
      </p:sp>
      <p:sp>
        <p:nvSpPr>
          <p:cNvPr id="116" name="TextBox 115">
            <a:extLst>
              <a:ext uri="{FF2B5EF4-FFF2-40B4-BE49-F238E27FC236}">
                <a16:creationId xmlns:a16="http://schemas.microsoft.com/office/drawing/2014/main" xmlns="" id="{8627D187-FAAE-4FF1-B9A8-F7755A06D48D}"/>
              </a:ext>
            </a:extLst>
          </p:cNvPr>
          <p:cNvSpPr txBox="1"/>
          <p:nvPr/>
        </p:nvSpPr>
        <p:spPr>
          <a:xfrm>
            <a:off x="26236386" y="24352765"/>
            <a:ext cx="16523888" cy="789446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References</a:t>
            </a:r>
            <a:r>
              <a:rPr kumimoji="0" lang="en-US" sz="7200" b="0" i="0" u="sng" strike="noStrike" kern="0" cap="none" spc="0" normalizeH="0" baseline="0" noProof="0" dirty="0">
                <a:ln>
                  <a:noFill/>
                </a:ln>
                <a:solidFill>
                  <a:prstClr val="black"/>
                </a:solidFill>
                <a:effectLst/>
                <a:uLnTx/>
                <a:uFillTx/>
              </a:rPr>
              <a:t> </a:t>
            </a:r>
            <a:endParaRPr kumimoji="0" lang="en-US" sz="7200" b="0" i="0" u="sng" strike="noStrike" kern="0" cap="none" spc="0" normalizeH="0" baseline="0" noProof="0" dirty="0" smtClean="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dirty="0" smtClean="0">
                <a:solidFill>
                  <a:prstClr val="black"/>
                </a:solidFill>
              </a:rPr>
              <a:t>[1]</a:t>
            </a:r>
            <a:r>
              <a:rPr kumimoji="0" lang="en-US" sz="2500" strike="noStrike" kern="0" cap="none" spc="0" normalizeH="0" noProof="0" dirty="0" smtClean="0">
                <a:ln>
                  <a:noFill/>
                </a:ln>
                <a:solidFill>
                  <a:prstClr val="black"/>
                </a:solidFill>
                <a:effectLst/>
                <a:uLnTx/>
                <a:uFillTx/>
              </a:rPr>
              <a:t>	</a:t>
            </a:r>
            <a:r>
              <a:rPr kumimoji="0" lang="en-US" sz="2500" strike="noStrike" kern="0" cap="none" spc="0" normalizeH="0" noProof="0" dirty="0" err="1" smtClean="0">
                <a:ln>
                  <a:noFill/>
                </a:ln>
                <a:solidFill>
                  <a:prstClr val="black"/>
                </a:solidFill>
                <a:effectLst/>
                <a:uLnTx/>
                <a:uFillTx/>
              </a:rPr>
              <a:t>Margulieux</a:t>
            </a:r>
            <a:r>
              <a:rPr kumimoji="0" lang="en-US" sz="2500" strike="noStrike" kern="0" cap="none" spc="0" normalizeH="0" noProof="0" dirty="0" smtClean="0">
                <a:ln>
                  <a:noFill/>
                </a:ln>
                <a:solidFill>
                  <a:prstClr val="black"/>
                </a:solidFill>
                <a:effectLst/>
                <a:uLnTx/>
                <a:uFillTx/>
              </a:rPr>
              <a:t>, L. E.; </a:t>
            </a:r>
            <a:r>
              <a:rPr kumimoji="0" lang="en-US" sz="2500" strike="noStrike" kern="0" cap="none" spc="0" normalizeH="0" noProof="0" dirty="0" err="1" smtClean="0">
                <a:ln>
                  <a:noFill/>
                </a:ln>
                <a:solidFill>
                  <a:prstClr val="black"/>
                </a:solidFill>
                <a:effectLst/>
                <a:uLnTx/>
                <a:uFillTx/>
              </a:rPr>
              <a:t>Catrambone</a:t>
            </a:r>
            <a:r>
              <a:rPr kumimoji="0" lang="en-US" sz="2500" strike="noStrike" kern="0" cap="none" spc="0" normalizeH="0" noProof="0" dirty="0" smtClean="0">
                <a:ln>
                  <a:noFill/>
                </a:ln>
                <a:solidFill>
                  <a:prstClr val="black"/>
                </a:solidFill>
                <a:effectLst/>
                <a:uLnTx/>
                <a:uFillTx/>
              </a:rPr>
              <a:t>, R., Improving problem solving performance in computer-based learning environments through </a:t>
            </a:r>
            <a:r>
              <a:rPr kumimoji="0" lang="en-US" sz="2500" strike="noStrike" kern="0" cap="none" spc="0" normalizeH="0" noProof="0" dirty="0" err="1" smtClean="0">
                <a:ln>
                  <a:noFill/>
                </a:ln>
                <a:solidFill>
                  <a:prstClr val="black"/>
                </a:solidFill>
                <a:effectLst/>
                <a:uLnTx/>
                <a:uFillTx/>
              </a:rPr>
              <a:t>subgoal</a:t>
            </a:r>
            <a:r>
              <a:rPr kumimoji="0" lang="en-US" sz="2500" strike="noStrike" kern="0" cap="none" spc="0" normalizeH="0" noProof="0" dirty="0" smtClean="0">
                <a:ln>
                  <a:noFill/>
                </a:ln>
                <a:solidFill>
                  <a:prstClr val="black"/>
                </a:solidFill>
                <a:effectLst/>
                <a:uLnTx/>
                <a:uFillTx/>
              </a:rPr>
              <a:t> labels. In </a:t>
            </a:r>
            <a:r>
              <a:rPr kumimoji="0" lang="en-US" sz="2500" i="1" strike="noStrike" kern="0" cap="none" spc="0" normalizeH="0" noProof="0" dirty="0" smtClean="0">
                <a:ln>
                  <a:noFill/>
                </a:ln>
                <a:solidFill>
                  <a:prstClr val="black"/>
                </a:solidFill>
                <a:effectLst/>
                <a:uLnTx/>
                <a:uFillTx/>
              </a:rPr>
              <a:t>Proceedings of the first ACM conference on Learning @ scale conference</a:t>
            </a:r>
            <a:r>
              <a:rPr kumimoji="0" lang="en-US" sz="2500" strike="noStrike" kern="0" cap="none" spc="0" normalizeH="0" noProof="0" dirty="0" smtClean="0">
                <a:ln>
                  <a:noFill/>
                </a:ln>
                <a:solidFill>
                  <a:prstClr val="black"/>
                </a:solidFill>
                <a:effectLst/>
                <a:uLnTx/>
                <a:uFillTx/>
              </a:rPr>
              <a:t>, ACM: Atlanta, Georgia, USA, 2014; pp 149-150.</a:t>
            </a: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dirty="0" smtClean="0">
                <a:solidFill>
                  <a:prstClr val="black"/>
                </a:solidFill>
              </a:rPr>
              <a:t>[2]</a:t>
            </a:r>
            <a:r>
              <a:rPr kumimoji="0" lang="en-US" sz="2500" strike="noStrike" kern="0" cap="none" spc="0" normalizeH="0" noProof="0" dirty="0" smtClean="0">
                <a:ln>
                  <a:noFill/>
                </a:ln>
                <a:solidFill>
                  <a:prstClr val="black"/>
                </a:solidFill>
                <a:effectLst/>
                <a:uLnTx/>
                <a:uFillTx/>
              </a:rPr>
              <a:t>	Morrison, B. B.; </a:t>
            </a:r>
            <a:r>
              <a:rPr kumimoji="0" lang="en-US" sz="2500" strike="noStrike" kern="0" cap="none" spc="0" normalizeH="0" noProof="0" dirty="0" err="1" smtClean="0">
                <a:ln>
                  <a:noFill/>
                </a:ln>
                <a:solidFill>
                  <a:prstClr val="black"/>
                </a:solidFill>
                <a:effectLst/>
                <a:uLnTx/>
                <a:uFillTx/>
              </a:rPr>
              <a:t>Margulieux</a:t>
            </a:r>
            <a:r>
              <a:rPr kumimoji="0" lang="en-US" sz="2500" strike="noStrike" kern="0" cap="none" spc="0" normalizeH="0" noProof="0" dirty="0" smtClean="0">
                <a:ln>
                  <a:noFill/>
                </a:ln>
                <a:solidFill>
                  <a:prstClr val="black"/>
                </a:solidFill>
                <a:effectLst/>
                <a:uLnTx/>
                <a:uFillTx/>
              </a:rPr>
              <a:t>, L. E.; </a:t>
            </a:r>
            <a:r>
              <a:rPr kumimoji="0" lang="en-US" sz="2500" strike="noStrike" kern="0" cap="none" spc="0" normalizeH="0" noProof="0" dirty="0" err="1" smtClean="0">
                <a:ln>
                  <a:noFill/>
                </a:ln>
                <a:solidFill>
                  <a:prstClr val="black"/>
                </a:solidFill>
                <a:effectLst/>
                <a:uLnTx/>
                <a:uFillTx/>
              </a:rPr>
              <a:t>Guzdial</a:t>
            </a:r>
            <a:r>
              <a:rPr kumimoji="0" lang="en-US" sz="2500" strike="noStrike" kern="0" cap="none" spc="0" normalizeH="0" noProof="0" dirty="0" smtClean="0">
                <a:ln>
                  <a:noFill/>
                </a:ln>
                <a:solidFill>
                  <a:prstClr val="black"/>
                </a:solidFill>
                <a:effectLst/>
                <a:uLnTx/>
                <a:uFillTx/>
              </a:rPr>
              <a:t>, M., </a:t>
            </a:r>
            <a:r>
              <a:rPr kumimoji="0" lang="en-US" sz="2500" strike="noStrike" kern="0" cap="none" spc="0" normalizeH="0" noProof="0" dirty="0" err="1" smtClean="0">
                <a:ln>
                  <a:noFill/>
                </a:ln>
                <a:solidFill>
                  <a:prstClr val="black"/>
                </a:solidFill>
                <a:effectLst/>
                <a:uLnTx/>
                <a:uFillTx/>
              </a:rPr>
              <a:t>Subgoals</a:t>
            </a:r>
            <a:r>
              <a:rPr kumimoji="0" lang="en-US" sz="2500" strike="noStrike" kern="0" cap="none" spc="0" normalizeH="0" noProof="0" dirty="0" smtClean="0">
                <a:ln>
                  <a:noFill/>
                </a:ln>
                <a:solidFill>
                  <a:prstClr val="black"/>
                </a:solidFill>
                <a:effectLst/>
                <a:uLnTx/>
                <a:uFillTx/>
              </a:rPr>
              <a:t>, Context, and Worked Examples in Learning Computing Problem Solving. In </a:t>
            </a:r>
            <a:r>
              <a:rPr kumimoji="0" lang="en-US" sz="2500" i="1" strike="noStrike" kern="0" cap="none" spc="0" normalizeH="0" noProof="0" dirty="0" smtClean="0">
                <a:ln>
                  <a:noFill/>
                </a:ln>
                <a:solidFill>
                  <a:prstClr val="black"/>
                </a:solidFill>
                <a:effectLst/>
                <a:uLnTx/>
                <a:uFillTx/>
              </a:rPr>
              <a:t>Proceedings of the eleventh annual International Conference on International Computing Education Research</a:t>
            </a:r>
            <a:r>
              <a:rPr kumimoji="0" lang="sv-SE" sz="2500" strike="noStrike" kern="0" cap="none" spc="0" normalizeH="0" noProof="0" dirty="0" smtClean="0">
                <a:ln>
                  <a:noFill/>
                </a:ln>
                <a:solidFill>
                  <a:prstClr val="black"/>
                </a:solidFill>
                <a:effectLst/>
                <a:uLnTx/>
                <a:uFillTx/>
              </a:rPr>
              <a:t>, ACM: Omaha, Nebraska, USA, 2015; pp 21-29.</a:t>
            </a: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noProof="0" dirty="0" smtClean="0">
                <a:solidFill>
                  <a:prstClr val="black"/>
                </a:solidFill>
              </a:rPr>
              <a:t>[3]</a:t>
            </a:r>
            <a:r>
              <a:rPr kumimoji="0" lang="en-US" sz="2500" strike="noStrike" kern="0" cap="none" spc="0" normalizeH="0" noProof="0" dirty="0" smtClean="0">
                <a:ln>
                  <a:noFill/>
                </a:ln>
                <a:solidFill>
                  <a:prstClr val="black"/>
                </a:solidFill>
                <a:effectLst/>
                <a:uLnTx/>
                <a:uFillTx/>
              </a:rPr>
              <a:t>	National Academies of Sciences, E.; Medicine, </a:t>
            </a:r>
            <a:r>
              <a:rPr kumimoji="0" lang="en-US" sz="2500" i="1" strike="noStrike" kern="0" cap="none" spc="0" normalizeH="0" noProof="0" dirty="0" smtClean="0">
                <a:ln>
                  <a:noFill/>
                </a:ln>
                <a:solidFill>
                  <a:prstClr val="black"/>
                </a:solidFill>
                <a:effectLst/>
                <a:uLnTx/>
                <a:uFillTx/>
              </a:rPr>
              <a:t>Assessing and Responding to the Growth of Computer Science Undergraduate Enrollments</a:t>
            </a:r>
            <a:r>
              <a:rPr kumimoji="0" lang="en-US" sz="2500" strike="noStrike" kern="0" cap="none" spc="0" normalizeH="0" noProof="0" dirty="0" smtClean="0">
                <a:ln>
                  <a:noFill/>
                </a:ln>
                <a:solidFill>
                  <a:prstClr val="black"/>
                </a:solidFill>
                <a:effectLst/>
                <a:uLnTx/>
                <a:uFillTx/>
              </a:rPr>
              <a:t>. The National Academies Press: Washington, DC, 2018; p 252.</a:t>
            </a:r>
          </a:p>
          <a:p>
            <a:pPr marL="457200" marR="0" lvl="0" indent="-457200" defTabSz="457200" eaLnBrk="1" fontAlgn="auto" latinLnBrk="0" hangingPunct="1">
              <a:lnSpc>
                <a:spcPct val="100000"/>
              </a:lnSpc>
              <a:spcBef>
                <a:spcPts val="0"/>
              </a:spcBef>
              <a:spcAft>
                <a:spcPts val="0"/>
              </a:spcAft>
              <a:buClrTx/>
              <a:buSzTx/>
              <a:tabLst/>
              <a:defRPr/>
            </a:pPr>
            <a:r>
              <a:rPr kumimoji="0" lang="en-US" sz="2500" strike="noStrike" kern="0" cap="none" spc="0" normalizeH="0" noProof="0" dirty="0" smtClean="0">
                <a:ln>
                  <a:noFill/>
                </a:ln>
                <a:solidFill>
                  <a:prstClr val="black"/>
                </a:solidFill>
                <a:effectLst/>
                <a:uLnTx/>
                <a:uFillTx/>
              </a:rPr>
              <a:t>[4] </a:t>
            </a:r>
            <a:r>
              <a:rPr kumimoji="0" lang="en-US" sz="2500" strike="noStrike" kern="0" cap="none" spc="0" normalizeH="0" noProof="0" dirty="0" err="1" smtClean="0">
                <a:ln>
                  <a:noFill/>
                </a:ln>
                <a:solidFill>
                  <a:prstClr val="black"/>
                </a:solidFill>
                <a:effectLst/>
                <a:uLnTx/>
                <a:uFillTx/>
              </a:rPr>
              <a:t>Skudder</a:t>
            </a:r>
            <a:r>
              <a:rPr kumimoji="0" lang="en-US" sz="2500" strike="noStrike" kern="0" cap="none" spc="0" normalizeH="0" noProof="0" dirty="0" smtClean="0">
                <a:ln>
                  <a:noFill/>
                </a:ln>
                <a:solidFill>
                  <a:prstClr val="black"/>
                </a:solidFill>
                <a:effectLst/>
                <a:uLnTx/>
                <a:uFillTx/>
              </a:rPr>
              <a:t>, B.; </a:t>
            </a:r>
            <a:r>
              <a:rPr kumimoji="0" lang="en-US" sz="2500" strike="noStrike" kern="0" cap="none" spc="0" normalizeH="0" noProof="0" dirty="0" err="1" smtClean="0">
                <a:ln>
                  <a:noFill/>
                </a:ln>
                <a:solidFill>
                  <a:prstClr val="black"/>
                </a:solidFill>
                <a:effectLst/>
                <a:uLnTx/>
                <a:uFillTx/>
              </a:rPr>
              <a:t>Luxton</a:t>
            </a:r>
            <a:r>
              <a:rPr kumimoji="0" lang="en-US" sz="2500" strike="noStrike" kern="0" cap="none" spc="0" normalizeH="0" noProof="0" dirty="0" smtClean="0">
                <a:ln>
                  <a:noFill/>
                </a:ln>
                <a:solidFill>
                  <a:prstClr val="black"/>
                </a:solidFill>
                <a:effectLst/>
                <a:uLnTx/>
                <a:uFillTx/>
              </a:rPr>
              <a:t>-Reilly, A., Worked examples in computer science. In </a:t>
            </a:r>
            <a:r>
              <a:rPr kumimoji="0" lang="en-US" sz="2500" i="1" strike="noStrike" kern="0" cap="none" spc="0" normalizeH="0" noProof="0" dirty="0" smtClean="0">
                <a:ln>
                  <a:noFill/>
                </a:ln>
                <a:solidFill>
                  <a:prstClr val="black"/>
                </a:solidFill>
                <a:effectLst/>
                <a:uLnTx/>
                <a:uFillTx/>
              </a:rPr>
              <a:t>Proceedings of the Sixteenth Australasian Computing Education Conference - Volume 148</a:t>
            </a:r>
            <a:r>
              <a:rPr kumimoji="0" lang="en-US" sz="2500" strike="noStrike" kern="0" cap="none" spc="0" normalizeH="0" noProof="0" dirty="0" smtClean="0">
                <a:ln>
                  <a:noFill/>
                </a:ln>
                <a:solidFill>
                  <a:prstClr val="black"/>
                </a:solidFill>
                <a:effectLst/>
                <a:uLnTx/>
                <a:uFillTx/>
              </a:rPr>
              <a:t>, Australian Computer Society, Inc.: Auckland, New Zealand, 2014; pp 59-64.</a:t>
            </a:r>
          </a:p>
          <a:p>
            <a:pPr marL="457200" lvl="0" indent="-457200" defTabSz="457200">
              <a:defRPr/>
            </a:pPr>
            <a:r>
              <a:rPr lang="en-US" sz="2500" dirty="0" smtClean="0"/>
              <a:t>[5] </a:t>
            </a:r>
            <a:r>
              <a:rPr lang="en-US" sz="2500" dirty="0" err="1" smtClean="0"/>
              <a:t>Renkl</a:t>
            </a:r>
            <a:r>
              <a:rPr lang="en-US" sz="2500" dirty="0"/>
              <a:t>, A. (2005). The Worked-Out Examples Principle in Multimedia Learning. In R. Mayer (Ed.), </a:t>
            </a:r>
            <a:r>
              <a:rPr lang="en-US" sz="2500" i="1" dirty="0"/>
              <a:t>The Cambridge Handbook of Multimedia Learning</a:t>
            </a:r>
            <a:r>
              <a:rPr lang="en-US" sz="2500" dirty="0"/>
              <a:t> (Cambridge Handbooks in Psychology, pp. 229-246). Cambridge: Cambridge University Press. </a:t>
            </a:r>
            <a:r>
              <a:rPr lang="en-US" sz="2500" dirty="0" smtClean="0"/>
              <a:t>doi:10.1017/CBO9780511816819.016</a:t>
            </a:r>
          </a:p>
          <a:p>
            <a:pPr marL="457200" lvl="0" indent="-457200" defTabSz="457200">
              <a:defRPr/>
            </a:pPr>
            <a:r>
              <a:rPr kumimoji="0" lang="en-US" sz="2500" strike="noStrike" kern="0" cap="none" spc="0" normalizeH="0" noProof="0" dirty="0" smtClean="0">
                <a:ln>
                  <a:noFill/>
                </a:ln>
                <a:solidFill>
                  <a:prstClr val="black"/>
                </a:solidFill>
                <a:effectLst/>
                <a:uLnTx/>
                <a:uFillTx/>
              </a:rPr>
              <a:t>[</a:t>
            </a:r>
            <a:r>
              <a:rPr lang="en-US" sz="2500" kern="0" dirty="0">
                <a:solidFill>
                  <a:prstClr val="black"/>
                </a:solidFill>
              </a:rPr>
              <a:t>6</a:t>
            </a:r>
            <a:r>
              <a:rPr kumimoji="0" lang="en-US" sz="2500" strike="noStrike" kern="0" cap="none" spc="0" normalizeH="0" noProof="0" dirty="0" smtClean="0">
                <a:ln>
                  <a:noFill/>
                </a:ln>
                <a:solidFill>
                  <a:prstClr val="black"/>
                </a:solidFill>
                <a:effectLst/>
                <a:uLnTx/>
                <a:uFillTx/>
              </a:rPr>
              <a:t>] </a:t>
            </a:r>
            <a:r>
              <a:rPr kumimoji="0" lang="en-US" sz="2500" strike="noStrike" kern="0" cap="none" spc="0" normalizeH="0" noProof="0" dirty="0" err="1" smtClean="0">
                <a:ln>
                  <a:noFill/>
                </a:ln>
                <a:solidFill>
                  <a:prstClr val="black"/>
                </a:solidFill>
                <a:effectLst/>
                <a:uLnTx/>
                <a:uFillTx/>
              </a:rPr>
              <a:t>Sweller</a:t>
            </a:r>
            <a:r>
              <a:rPr kumimoji="0" lang="en-US" sz="2500" strike="noStrike" kern="0" cap="none" spc="0" normalizeH="0" noProof="0" dirty="0" smtClean="0">
                <a:ln>
                  <a:noFill/>
                </a:ln>
                <a:solidFill>
                  <a:prstClr val="black"/>
                </a:solidFill>
                <a:effectLst/>
                <a:uLnTx/>
                <a:uFillTx/>
              </a:rPr>
              <a:t>, J.; Cooper, G. A., The Use of Worked Examples as a Substitute for Problem Solving in Learning Algebra. </a:t>
            </a:r>
            <a:r>
              <a:rPr kumimoji="0" lang="en-US" sz="2500" i="1" strike="noStrike" kern="0" cap="none" spc="0" normalizeH="0" noProof="0" dirty="0" smtClean="0">
                <a:ln>
                  <a:noFill/>
                </a:ln>
                <a:solidFill>
                  <a:prstClr val="black"/>
                </a:solidFill>
                <a:effectLst/>
                <a:uLnTx/>
                <a:uFillTx/>
              </a:rPr>
              <a:t>Cognition and Instruction </a:t>
            </a:r>
            <a:r>
              <a:rPr kumimoji="0" lang="en-US" sz="2500" b="1" strike="noStrike" kern="0" cap="none" spc="0" normalizeH="0" noProof="0" dirty="0" smtClean="0">
                <a:ln>
                  <a:noFill/>
                </a:ln>
                <a:solidFill>
                  <a:prstClr val="black"/>
                </a:solidFill>
                <a:effectLst/>
                <a:uLnTx/>
                <a:uFillTx/>
              </a:rPr>
              <a:t>1985,</a:t>
            </a:r>
            <a:r>
              <a:rPr kumimoji="0" lang="en-US" sz="2500" strike="noStrike" kern="0" cap="none" spc="0" normalizeH="0" noProof="0" dirty="0" smtClean="0">
                <a:ln>
                  <a:noFill/>
                </a:ln>
                <a:solidFill>
                  <a:prstClr val="black"/>
                </a:solidFill>
                <a:effectLst/>
                <a:uLnTx/>
                <a:uFillTx/>
              </a:rPr>
              <a:t> </a:t>
            </a:r>
            <a:r>
              <a:rPr kumimoji="0" lang="en-US" sz="2500" i="1" strike="noStrike" kern="0" cap="none" spc="0" normalizeH="0" noProof="0" dirty="0" smtClean="0">
                <a:ln>
                  <a:noFill/>
                </a:ln>
                <a:solidFill>
                  <a:prstClr val="black"/>
                </a:solidFill>
                <a:effectLst/>
                <a:uLnTx/>
                <a:uFillTx/>
              </a:rPr>
              <a:t>2</a:t>
            </a:r>
            <a:r>
              <a:rPr kumimoji="0" lang="en-US" sz="2500" strike="noStrike" kern="0" cap="none" spc="0" normalizeH="0" noProof="0" dirty="0" smtClean="0">
                <a:ln>
                  <a:noFill/>
                </a:ln>
                <a:solidFill>
                  <a:prstClr val="black"/>
                </a:solidFill>
                <a:effectLst/>
                <a:uLnTx/>
                <a:uFillTx/>
              </a:rPr>
              <a:t> (1), 59-89.</a:t>
            </a:r>
          </a:p>
          <a:p>
            <a:pPr marL="514350" lvl="0" indent="-514350" defTabSz="457200">
              <a:buFontTx/>
              <a:buAutoNum type="arabicPeriod" startAt="4"/>
              <a:defRPr/>
            </a:pPr>
            <a:endParaRPr kumimoji="0" lang="en-US" sz="3000" i="1" strike="noStrike" kern="0" cap="none" spc="0" normalizeH="0" noProof="0" dirty="0" smtClean="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i="1" strike="noStrike" kern="0" cap="none" spc="0" normalizeH="0" noProof="0" dirty="0" smtClean="0">
              <a:ln>
                <a:noFill/>
              </a:ln>
              <a:solidFill>
                <a:prstClr val="black"/>
              </a:solidFill>
              <a:effectLst/>
              <a:uLnTx/>
              <a:uFillTx/>
            </a:endParaRPr>
          </a:p>
        </p:txBody>
      </p:sp>
      <p:sp>
        <p:nvSpPr>
          <p:cNvPr id="117" name="TextBox 116">
            <a:extLst>
              <a:ext uri="{FF2B5EF4-FFF2-40B4-BE49-F238E27FC236}">
                <a16:creationId xmlns:a16="http://schemas.microsoft.com/office/drawing/2014/main" xmlns="" id="{67554E3C-1588-4343-AE5D-2C4088772181}"/>
              </a:ext>
            </a:extLst>
          </p:cNvPr>
          <p:cNvSpPr txBox="1"/>
          <p:nvPr/>
        </p:nvSpPr>
        <p:spPr>
          <a:xfrm>
            <a:off x="26267338" y="16804005"/>
            <a:ext cx="16252261" cy="670952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Conclusions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Worked Example strategy we </a:t>
            </a:r>
            <a:r>
              <a:rPr kumimoji="0" lang="en-US" sz="3000" b="0" i="0" u="none" strike="noStrike" kern="0" cap="none" spc="0" normalizeH="0" baseline="0" noProof="0" dirty="0" smtClean="0">
                <a:ln>
                  <a:noFill/>
                </a:ln>
                <a:solidFill>
                  <a:prstClr val="black"/>
                </a:solidFill>
                <a:effectLst/>
                <a:uLnTx/>
                <a:uFillTx/>
              </a:rPr>
              <a:t>had minimal</a:t>
            </a:r>
            <a:r>
              <a:rPr kumimoji="0" lang="en-US" sz="3000" b="0" i="0" u="none" strike="noStrike" kern="0" cap="none" spc="0" normalizeH="0" noProof="0" dirty="0" smtClean="0">
                <a:ln>
                  <a:noFill/>
                </a:ln>
                <a:solidFill>
                  <a:prstClr val="black"/>
                </a:solidFill>
                <a:effectLst/>
                <a:uLnTx/>
                <a:uFillTx/>
              </a:rPr>
              <a:t> </a:t>
            </a:r>
            <a:r>
              <a:rPr kumimoji="0" lang="en-US" sz="3000" b="0" i="0" u="none" strike="noStrike" kern="0" cap="none" spc="0" normalizeH="0" baseline="0" noProof="0" dirty="0" smtClean="0">
                <a:ln>
                  <a:noFill/>
                </a:ln>
                <a:solidFill>
                  <a:prstClr val="black"/>
                </a:solidFill>
                <a:effectLst/>
                <a:uLnTx/>
                <a:uFillTx/>
              </a:rPr>
              <a:t>effect </a:t>
            </a:r>
            <a:r>
              <a:rPr kumimoji="0" lang="en-US" sz="3000" b="0" i="0" u="none" strike="noStrike" kern="0" cap="none" spc="0" normalizeH="0" baseline="0" noProof="0" dirty="0">
                <a:ln>
                  <a:noFill/>
                </a:ln>
                <a:solidFill>
                  <a:prstClr val="black"/>
                </a:solidFill>
                <a:effectLst/>
                <a:uLnTx/>
                <a:uFillTx/>
              </a:rPr>
              <a:t>on the completion rate of </a:t>
            </a:r>
            <a:r>
              <a:rPr kumimoji="0" lang="en-US" sz="3000" b="0" i="0" u="none" strike="noStrike" kern="0" cap="none" spc="0" normalizeH="0" baseline="0" noProof="0" dirty="0" smtClean="0">
                <a:ln>
                  <a:noFill/>
                </a:ln>
                <a:solidFill>
                  <a:prstClr val="black"/>
                </a:solidFill>
                <a:effectLst/>
                <a:uLnTx/>
                <a:uFillTx/>
              </a:rPr>
              <a:t>problems.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many students used them and found them helpful.</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Methods of selection “hard’ problems may have been flawed. All problems had high completion rates (80-90%) before introducing WEs.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correlation between WE use and increased number of runs may suggest our implementation had no quantitative benefit. It may also simply show that students are more likely to use the WE if they have been working on the problem for longer. More analysis of event log is required to support this.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Future </a:t>
            </a:r>
            <a:r>
              <a:rPr kumimoji="0" lang="en-US" sz="5000" b="0" i="0" u="sng" strike="noStrike" kern="0" cap="none" spc="0" normalizeH="0" baseline="0" noProof="0" dirty="0" smtClean="0">
                <a:ln>
                  <a:noFill/>
                </a:ln>
                <a:solidFill>
                  <a:prstClr val="black"/>
                </a:solidFill>
                <a:effectLst/>
                <a:uLnTx/>
                <a:uFillTx/>
              </a:rPr>
              <a:t>work</a:t>
            </a:r>
            <a:endParaRPr kumimoji="0" lang="en-US" sz="5000" b="0" i="0" u="sng" strike="noStrike" kern="0" cap="none" spc="0" normalizeH="0" baseline="0" noProof="0" dirty="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Further</a:t>
            </a:r>
            <a:r>
              <a:rPr kumimoji="0" lang="en-US" sz="3000" b="0" i="0" u="none" strike="noStrike" kern="0" cap="none" spc="0" normalizeH="0" noProof="0" dirty="0" smtClean="0">
                <a:ln>
                  <a:noFill/>
                </a:ln>
                <a:solidFill>
                  <a:prstClr val="black"/>
                </a:solidFill>
                <a:effectLst/>
                <a:uLnTx/>
                <a:uFillTx/>
              </a:rPr>
              <a:t> analysis of WE usage via event logs </a:t>
            </a:r>
            <a:endParaRPr kumimoji="0" lang="en-US" sz="3000" b="0" i="0" u="none" strike="noStrike" kern="0" cap="none" spc="0" normalizeH="0" baseline="0" noProof="0" dirty="0" smtClean="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0" dirty="0" smtClean="0">
                <a:solidFill>
                  <a:prstClr val="black"/>
                </a:solidFill>
              </a:rPr>
              <a:t>Interactive Worked Examples</a:t>
            </a:r>
            <a:endParaRPr kumimoji="0" lang="en-US" sz="3000" b="0" i="0" u="none" strike="noStrike" kern="0" cap="none" spc="0" normalizeH="0" baseline="0" noProof="0" dirty="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only Worked Examples </a:t>
            </a: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Alternative supplements material in large intro </a:t>
            </a:r>
            <a:r>
              <a:rPr kumimoji="0" lang="en-US" sz="3000" b="0" i="0" u="none" strike="noStrike" kern="0" cap="none" spc="0" normalizeH="0" baseline="0" noProof="0" dirty="0" smtClean="0">
                <a:ln>
                  <a:noFill/>
                </a:ln>
                <a:solidFill>
                  <a:prstClr val="black"/>
                </a:solidFill>
                <a:effectLst/>
                <a:uLnTx/>
                <a:uFillTx/>
              </a:rPr>
              <a:t>classes</a:t>
            </a:r>
          </a:p>
        </p:txBody>
      </p:sp>
      <p:sp>
        <p:nvSpPr>
          <p:cNvPr id="118" name="TextBox 117">
            <a:extLst>
              <a:ext uri="{FF2B5EF4-FFF2-40B4-BE49-F238E27FC236}">
                <a16:creationId xmlns:a16="http://schemas.microsoft.com/office/drawing/2014/main" xmlns="" id="{639AF7D8-0BFC-4E1B-B1C5-8A026516C1F6}"/>
              </a:ext>
            </a:extLst>
          </p:cNvPr>
          <p:cNvSpPr txBox="1"/>
          <p:nvPr/>
        </p:nvSpPr>
        <p:spPr>
          <a:xfrm>
            <a:off x="1467101" y="16804005"/>
            <a:ext cx="2040374" cy="861774"/>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Results</a:t>
            </a:r>
          </a:p>
        </p:txBody>
      </p:sp>
      <p:graphicFrame>
        <p:nvGraphicFramePr>
          <p:cNvPr id="120" name="Table 119">
            <a:extLst>
              <a:ext uri="{FF2B5EF4-FFF2-40B4-BE49-F238E27FC236}">
                <a16:creationId xmlns:a16="http://schemas.microsoft.com/office/drawing/2014/main" xmlns="" id="{89F88399-0D19-4BB7-BCCD-49A8AA6C633C}"/>
              </a:ext>
            </a:extLst>
          </p:cNvPr>
          <p:cNvGraphicFramePr>
            <a:graphicFrameLocks noGrp="1"/>
          </p:cNvGraphicFramePr>
          <p:nvPr>
            <p:extLst>
              <p:ext uri="{D42A27DB-BD31-4B8C-83A1-F6EECF244321}">
                <p14:modId xmlns:p14="http://schemas.microsoft.com/office/powerpoint/2010/main" val="1366076002"/>
              </p:ext>
            </p:extLst>
          </p:nvPr>
        </p:nvGraphicFramePr>
        <p:xfrm>
          <a:off x="37677908" y="5317012"/>
          <a:ext cx="4406408" cy="2011680"/>
        </p:xfrm>
        <a:graphic>
          <a:graphicData uri="http://schemas.openxmlformats.org/drawingml/2006/table">
            <a:tbl>
              <a:tblPr firstRow="1" bandRow="1"/>
              <a:tblGrid>
                <a:gridCol w="658172">
                  <a:extLst>
                    <a:ext uri="{9D8B030D-6E8A-4147-A177-3AD203B41FA5}">
                      <a16:colId xmlns:a16="http://schemas.microsoft.com/office/drawing/2014/main" xmlns="" val="1246494410"/>
                    </a:ext>
                  </a:extLst>
                </a:gridCol>
                <a:gridCol w="1506152">
                  <a:extLst>
                    <a:ext uri="{9D8B030D-6E8A-4147-A177-3AD203B41FA5}">
                      <a16:colId xmlns:a16="http://schemas.microsoft.com/office/drawing/2014/main" xmlns="" val="3707486989"/>
                    </a:ext>
                  </a:extLst>
                </a:gridCol>
                <a:gridCol w="1583914">
                  <a:extLst>
                    <a:ext uri="{9D8B030D-6E8A-4147-A177-3AD203B41FA5}">
                      <a16:colId xmlns:a16="http://schemas.microsoft.com/office/drawing/2014/main" xmlns="" val="2676852081"/>
                    </a:ext>
                  </a:extLst>
                </a:gridCol>
                <a:gridCol w="658170">
                  <a:extLst>
                    <a:ext uri="{9D8B030D-6E8A-4147-A177-3AD203B41FA5}">
                      <a16:colId xmlns:a16="http://schemas.microsoft.com/office/drawing/2014/main" xmlns="" val="3454277832"/>
                    </a:ext>
                  </a:extLst>
                </a:gridCol>
              </a:tblGrid>
              <a:tr h="519770">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a16="http://schemas.microsoft.com/office/drawing/2014/main" xmlns="" val="2084501009"/>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F17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281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612314924"/>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S18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197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685837746"/>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84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484121680"/>
                  </a:ext>
                </a:extLst>
              </a:tr>
            </a:tbl>
          </a:graphicData>
        </a:graphic>
      </p:graphicFrame>
      <p:pic>
        <p:nvPicPr>
          <p:cNvPr id="123" name="Picture 122">
            <a:extLst>
              <a:ext uri="{FF2B5EF4-FFF2-40B4-BE49-F238E27FC236}">
                <a16:creationId xmlns:a16="http://schemas.microsoft.com/office/drawing/2014/main" xmlns="" id="{067A03A5-035D-4368-84FE-0BB483B23E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39501" y="18388256"/>
            <a:ext cx="8186528" cy="4448841"/>
          </a:xfrm>
          <a:prstGeom prst="rect">
            <a:avLst/>
          </a:prstGeom>
        </p:spPr>
      </p:pic>
      <p:sp>
        <p:nvSpPr>
          <p:cNvPr id="124" name="TextBox 123">
            <a:extLst>
              <a:ext uri="{FF2B5EF4-FFF2-40B4-BE49-F238E27FC236}">
                <a16:creationId xmlns:a16="http://schemas.microsoft.com/office/drawing/2014/main" xmlns="" id="{2D80E53B-7989-4195-BE0F-A62B442B49F5}"/>
              </a:ext>
            </a:extLst>
          </p:cNvPr>
          <p:cNvSpPr txBox="1"/>
          <p:nvPr/>
        </p:nvSpPr>
        <p:spPr>
          <a:xfrm>
            <a:off x="8839501" y="17362688"/>
            <a:ext cx="8186528" cy="1015663"/>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The addition of Worked Examples provided little to no gain on completion of hard problems</a:t>
            </a:r>
          </a:p>
        </p:txBody>
      </p:sp>
      <p:sp>
        <p:nvSpPr>
          <p:cNvPr id="126" name="TextBox 125">
            <a:extLst>
              <a:ext uri="{FF2B5EF4-FFF2-40B4-BE49-F238E27FC236}">
                <a16:creationId xmlns:a16="http://schemas.microsoft.com/office/drawing/2014/main" xmlns="" id="{E563EFCB-9297-4A86-8A36-9A9336C7F492}"/>
              </a:ext>
            </a:extLst>
          </p:cNvPr>
          <p:cNvSpPr txBox="1"/>
          <p:nvPr/>
        </p:nvSpPr>
        <p:spPr>
          <a:xfrm>
            <a:off x="17649712" y="17348490"/>
            <a:ext cx="6388755" cy="1042439"/>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Measured usage of WE varied widely by problem, with an average around 50</a:t>
            </a:r>
          </a:p>
        </p:txBody>
      </p:sp>
      <p:graphicFrame>
        <p:nvGraphicFramePr>
          <p:cNvPr id="127" name="Table 126">
            <a:extLst>
              <a:ext uri="{FF2B5EF4-FFF2-40B4-BE49-F238E27FC236}">
                <a16:creationId xmlns:a16="http://schemas.microsoft.com/office/drawing/2014/main" xmlns="" id="{462D805C-5ABE-43C8-98EC-9D043D0DA052}"/>
              </a:ext>
            </a:extLst>
          </p:cNvPr>
          <p:cNvGraphicFramePr>
            <a:graphicFrameLocks noGrp="1"/>
          </p:cNvGraphicFramePr>
          <p:nvPr>
            <p:extLst>
              <p:ext uri="{D42A27DB-BD31-4B8C-83A1-F6EECF244321}">
                <p14:modId xmlns:p14="http://schemas.microsoft.com/office/powerpoint/2010/main" val="353294786"/>
              </p:ext>
            </p:extLst>
          </p:nvPr>
        </p:nvGraphicFramePr>
        <p:xfrm>
          <a:off x="2048112" y="18848388"/>
          <a:ext cx="5444509" cy="3152625"/>
        </p:xfrm>
        <a:graphic>
          <a:graphicData uri="http://schemas.openxmlformats.org/drawingml/2006/table">
            <a:tbl>
              <a:tblPr firstRow="1" bandRow="1"/>
              <a:tblGrid>
                <a:gridCol w="1224100">
                  <a:extLst>
                    <a:ext uri="{9D8B030D-6E8A-4147-A177-3AD203B41FA5}">
                      <a16:colId xmlns:a16="http://schemas.microsoft.com/office/drawing/2014/main" xmlns="" val="1246494410"/>
                    </a:ext>
                  </a:extLst>
                </a:gridCol>
                <a:gridCol w="1613687">
                  <a:extLst>
                    <a:ext uri="{9D8B030D-6E8A-4147-A177-3AD203B41FA5}">
                      <a16:colId xmlns:a16="http://schemas.microsoft.com/office/drawing/2014/main" xmlns="" val="3707486989"/>
                    </a:ext>
                  </a:extLst>
                </a:gridCol>
                <a:gridCol w="1678674">
                  <a:extLst>
                    <a:ext uri="{9D8B030D-6E8A-4147-A177-3AD203B41FA5}">
                      <a16:colId xmlns:a16="http://schemas.microsoft.com/office/drawing/2014/main" xmlns="" val="2676852081"/>
                    </a:ext>
                  </a:extLst>
                </a:gridCol>
                <a:gridCol w="928048">
                  <a:extLst>
                    <a:ext uri="{9D8B030D-6E8A-4147-A177-3AD203B41FA5}">
                      <a16:colId xmlns:a16="http://schemas.microsoft.com/office/drawing/2014/main" xmlns="" val="3454277832"/>
                    </a:ext>
                  </a:extLst>
                </a:gridCol>
              </a:tblGrid>
              <a:tr h="904023">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a16="http://schemas.microsoft.com/office/drawing/2014/main" xmlns="" val="2084501009"/>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Helpful</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108</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29</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137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612314924"/>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Not Helpful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66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78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685837746"/>
                  </a:ext>
                </a:extLst>
              </a:tr>
              <a:tr h="602682">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174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41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3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484121680"/>
                  </a:ext>
                </a:extLst>
              </a:tr>
            </a:tbl>
          </a:graphicData>
        </a:graphic>
      </p:graphicFrame>
      <p:sp>
        <p:nvSpPr>
          <p:cNvPr id="128" name="TextBox 127">
            <a:extLst>
              <a:ext uri="{FF2B5EF4-FFF2-40B4-BE49-F238E27FC236}">
                <a16:creationId xmlns:a16="http://schemas.microsoft.com/office/drawing/2014/main" xmlns="" id="{85F38658-0C68-4DC8-8297-A8AFC8BA361A}"/>
              </a:ext>
            </a:extLst>
          </p:cNvPr>
          <p:cNvSpPr txBox="1"/>
          <p:nvPr/>
        </p:nvSpPr>
        <p:spPr>
          <a:xfrm>
            <a:off x="2048113" y="17805949"/>
            <a:ext cx="6155622" cy="1015663"/>
          </a:xfrm>
          <a:prstGeom prst="rect">
            <a:avLst/>
          </a:prstGeom>
          <a:noFill/>
        </p:spPr>
        <p:txBody>
          <a:bodyPr wrap="square" rtlCol="0" anchor="ct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64% of students found the Worked examples helpful. </a:t>
            </a:r>
          </a:p>
        </p:txBody>
      </p:sp>
      <p:sp>
        <p:nvSpPr>
          <p:cNvPr id="130" name="TextBox 129">
            <a:extLst>
              <a:ext uri="{FF2B5EF4-FFF2-40B4-BE49-F238E27FC236}">
                <a16:creationId xmlns:a16="http://schemas.microsoft.com/office/drawing/2014/main" xmlns="" id="{DED9FAEB-E367-485E-A7FB-96A6CB500B67}"/>
              </a:ext>
            </a:extLst>
          </p:cNvPr>
          <p:cNvSpPr txBox="1"/>
          <p:nvPr/>
        </p:nvSpPr>
        <p:spPr>
          <a:xfrm>
            <a:off x="6712881" y="24378024"/>
            <a:ext cx="12147171" cy="1015663"/>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Students who used </a:t>
            </a:r>
            <a:r>
              <a:rPr kumimoji="0" lang="en-US" sz="3000" b="0" i="0" u="none" strike="noStrike" kern="0" cap="none" spc="0" normalizeH="0" baseline="0" noProof="0" dirty="0" smtClean="0">
                <a:ln>
                  <a:noFill/>
                </a:ln>
                <a:solidFill>
                  <a:prstClr val="black"/>
                </a:solidFill>
                <a:effectLst/>
                <a:uLnTx/>
                <a:uFillTx/>
              </a:rPr>
              <a:t>WEs </a:t>
            </a:r>
            <a:r>
              <a:rPr kumimoji="0" lang="en-US" sz="3000" b="0" i="0" u="none" strike="noStrike" kern="0" cap="none" spc="0" normalizeH="0" baseline="0" noProof="0" dirty="0">
                <a:ln>
                  <a:noFill/>
                </a:ln>
                <a:solidFill>
                  <a:prstClr val="black"/>
                </a:solidFill>
                <a:effectLst/>
                <a:uLnTx/>
                <a:uFillTx/>
              </a:rPr>
              <a:t>actually completed the problem in more runs/time than those that didn’t</a:t>
            </a:r>
          </a:p>
        </p:txBody>
      </p:sp>
      <p:graphicFrame>
        <p:nvGraphicFramePr>
          <p:cNvPr id="4" name="Table 3"/>
          <p:cNvGraphicFramePr>
            <a:graphicFrameLocks noGrp="1"/>
          </p:cNvGraphicFramePr>
          <p:nvPr>
            <p:extLst>
              <p:ext uri="{D42A27DB-BD31-4B8C-83A1-F6EECF244321}">
                <p14:modId xmlns:p14="http://schemas.microsoft.com/office/powerpoint/2010/main" val="3345018761"/>
              </p:ext>
            </p:extLst>
          </p:nvPr>
        </p:nvGraphicFramePr>
        <p:xfrm>
          <a:off x="6744987" y="25328038"/>
          <a:ext cx="12198953" cy="4754880"/>
        </p:xfrm>
        <a:graphic>
          <a:graphicData uri="http://schemas.openxmlformats.org/drawingml/2006/table">
            <a:tbl>
              <a:tblPr firstRow="1" bandRow="1">
                <a:tableStyleId>{5C22544A-7EE6-4342-B048-85BDC9FD1C3A}</a:tableStyleId>
              </a:tblPr>
              <a:tblGrid>
                <a:gridCol w="1398904"/>
                <a:gridCol w="1481878"/>
                <a:gridCol w="2035628"/>
                <a:gridCol w="1687286"/>
                <a:gridCol w="1752600"/>
                <a:gridCol w="2024743"/>
                <a:gridCol w="1817914"/>
              </a:tblGrid>
              <a:tr h="1403319">
                <a:tc>
                  <a:txBody>
                    <a:bodyPr/>
                    <a:lstStyle/>
                    <a:p>
                      <a:pPr algn="ctr"/>
                      <a:r>
                        <a:rPr lang="en-US" sz="3000" dirty="0" smtClean="0">
                          <a:solidFill>
                            <a:schemeClr val="bg1"/>
                          </a:solidFill>
                        </a:rPr>
                        <a:t>Section</a:t>
                      </a:r>
                      <a:endParaRPr lang="en-US" sz="3000" dirty="0">
                        <a:solidFill>
                          <a:schemeClr val="bg1"/>
                        </a:solidFill>
                      </a:endParaRPr>
                    </a:p>
                  </a:txBody>
                  <a:tcPr anchor="ctr">
                    <a:solidFill>
                      <a:srgbClr val="8E2344"/>
                    </a:solidFill>
                  </a:tcPr>
                </a:tc>
                <a:tc>
                  <a:txBody>
                    <a:bodyPr/>
                    <a:lstStyle/>
                    <a:p>
                      <a:pPr algn="ctr"/>
                      <a:r>
                        <a:rPr lang="en-US" sz="3000" dirty="0" smtClean="0"/>
                        <a:t>Used</a:t>
                      </a:r>
                      <a:r>
                        <a:rPr lang="en-US" sz="3000" baseline="0" dirty="0" smtClean="0"/>
                        <a:t> WE</a:t>
                      </a:r>
                      <a:endParaRPr lang="en-US" sz="3000" dirty="0"/>
                    </a:p>
                  </a:txBody>
                  <a:tcPr anchor="ctr">
                    <a:solidFill>
                      <a:srgbClr val="8E2344"/>
                    </a:solidFill>
                  </a:tcPr>
                </a:tc>
                <a:tc>
                  <a:txBody>
                    <a:bodyPr/>
                    <a:lstStyle/>
                    <a:p>
                      <a:pPr algn="ctr"/>
                      <a:r>
                        <a:rPr lang="en-US" sz="3000" dirty="0" smtClean="0"/>
                        <a:t>Prior Experience</a:t>
                      </a:r>
                      <a:endParaRPr lang="en-US" sz="3000" dirty="0"/>
                    </a:p>
                  </a:txBody>
                  <a:tcPr anchor="ctr">
                    <a:solidFill>
                      <a:srgbClr val="8E2344"/>
                    </a:solidFill>
                  </a:tcPr>
                </a:tc>
                <a:tc>
                  <a:txBody>
                    <a:bodyPr/>
                    <a:lstStyle/>
                    <a:p>
                      <a:pPr algn="ctr"/>
                      <a:r>
                        <a:rPr lang="en-US" sz="3000" dirty="0" smtClean="0"/>
                        <a:t>Average</a:t>
                      </a:r>
                      <a:r>
                        <a:rPr lang="en-US" sz="3000" baseline="0" dirty="0" smtClean="0"/>
                        <a:t> # Runs</a:t>
                      </a:r>
                      <a:endParaRPr lang="en-US" sz="3000" dirty="0"/>
                    </a:p>
                  </a:txBody>
                  <a:tcPr anchor="ctr">
                    <a:solidFill>
                      <a:srgbClr val="8E2344"/>
                    </a:solidFill>
                  </a:tcPr>
                </a:tc>
                <a:tc>
                  <a:txBody>
                    <a:bodyPr/>
                    <a:lstStyle/>
                    <a:p>
                      <a:pPr algn="ctr"/>
                      <a:r>
                        <a:rPr lang="en-US" sz="3000" dirty="0" smtClean="0"/>
                        <a:t>Standard</a:t>
                      </a:r>
                      <a:r>
                        <a:rPr lang="en-US" sz="3000" baseline="0" dirty="0" smtClean="0"/>
                        <a:t> Deviation</a:t>
                      </a:r>
                      <a:endParaRPr lang="en-US" sz="3000" dirty="0"/>
                    </a:p>
                  </a:txBody>
                  <a:tcPr anchor="ctr">
                    <a:solidFill>
                      <a:srgbClr val="8E2344"/>
                    </a:solidFill>
                  </a:tcPr>
                </a:tc>
                <a:tc>
                  <a:txBody>
                    <a:bodyPr/>
                    <a:lstStyle/>
                    <a:p>
                      <a:pPr algn="ctr"/>
                      <a:r>
                        <a:rPr lang="en-US" sz="3000" dirty="0" smtClean="0"/>
                        <a:t>Average Time on Task</a:t>
                      </a:r>
                      <a:r>
                        <a:rPr lang="en-US" sz="3000" baseline="0" dirty="0" smtClean="0"/>
                        <a:t> (sec.)</a:t>
                      </a:r>
                      <a:endParaRPr lang="en-US" sz="3000" dirty="0"/>
                    </a:p>
                  </a:txBody>
                  <a:tcPr anchor="ctr">
                    <a:solidFill>
                      <a:srgbClr val="8E2344"/>
                    </a:solidFill>
                  </a:tcPr>
                </a:tc>
                <a:tc>
                  <a:txBody>
                    <a:bodyPr/>
                    <a:lstStyle/>
                    <a:p>
                      <a:pPr algn="ctr"/>
                      <a:r>
                        <a:rPr lang="en-US" sz="3000" baseline="0" dirty="0" smtClean="0"/>
                        <a:t>Standard Deviation</a:t>
                      </a:r>
                      <a:endParaRPr lang="en-US" sz="3000" dirty="0"/>
                    </a:p>
                  </a:txBody>
                  <a:tcPr anchor="ctr">
                    <a:solidFill>
                      <a:srgbClr val="8E2344"/>
                    </a:solidFill>
                  </a:tcPr>
                </a:tc>
              </a:tr>
              <a:tr h="379509">
                <a:tc rowSpan="2">
                  <a:txBody>
                    <a:bodyPr/>
                    <a:lstStyle/>
                    <a:p>
                      <a:pPr algn="ctr"/>
                      <a:r>
                        <a:rPr lang="en-US" sz="3000" dirty="0" smtClean="0">
                          <a:solidFill>
                            <a:schemeClr val="bg1"/>
                          </a:solidFill>
                        </a:rPr>
                        <a:t>F17</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23.3</a:t>
                      </a:r>
                      <a:endParaRPr lang="en-US" sz="3000" dirty="0"/>
                    </a:p>
                  </a:txBody>
                  <a:tcPr anchor="ctr"/>
                </a:tc>
                <a:tc>
                  <a:txBody>
                    <a:bodyPr/>
                    <a:lstStyle/>
                    <a:p>
                      <a:pPr algn="ctr"/>
                      <a:r>
                        <a:rPr lang="en-US" sz="3000" dirty="0" smtClean="0"/>
                        <a:t>574</a:t>
                      </a:r>
                      <a:endParaRPr lang="en-US" sz="3000" dirty="0"/>
                    </a:p>
                  </a:txBody>
                  <a:tcPr anchor="ctr"/>
                </a:tc>
                <a:tc>
                  <a:txBody>
                    <a:bodyPr/>
                    <a:lstStyle/>
                    <a:p>
                      <a:pPr algn="ctr"/>
                      <a:r>
                        <a:rPr lang="en-US" sz="3000" dirty="0" smtClean="0"/>
                        <a:t>478</a:t>
                      </a:r>
                      <a:endParaRPr lang="en-US" sz="3000" dirty="0"/>
                    </a:p>
                  </a:txBody>
                  <a:tcPr anchor="ctr"/>
                </a:tc>
              </a:tr>
              <a:tr h="379509">
                <a:tc vMerge="1">
                  <a:txBody>
                    <a:bodyPr/>
                    <a:lstStyle/>
                    <a:p>
                      <a:pPr algn="ctr"/>
                      <a:endParaRPr lang="en-US" dirty="0"/>
                    </a:p>
                  </a:txBody>
                  <a:tcPr/>
                </a:tc>
                <a:tc vMerge="1">
                  <a:txBody>
                    <a:bodyPr/>
                    <a:lstStyle/>
                    <a:p>
                      <a:pPr algn="ctr"/>
                      <a:endParaRPr lang="en-US" dirty="0"/>
                    </a:p>
                  </a:txBody>
                  <a:tcPr/>
                </a:tc>
                <a:tc>
                  <a:txBody>
                    <a:bodyPr/>
                    <a:lstStyle/>
                    <a:p>
                      <a:pPr algn="ctr"/>
                      <a:r>
                        <a:rPr lang="en-US" sz="3000" dirty="0" smtClean="0"/>
                        <a:t>True</a:t>
                      </a:r>
                      <a:endParaRPr lang="en-US" sz="3000" dirty="0"/>
                    </a:p>
                  </a:txBody>
                  <a:tcPr anchor="ctr"/>
                </a:tc>
                <a:tc>
                  <a:txBody>
                    <a:bodyPr/>
                    <a:lstStyle/>
                    <a:p>
                      <a:pPr algn="ctr"/>
                      <a:r>
                        <a:rPr lang="en-US" sz="3000" dirty="0" smtClean="0"/>
                        <a:t>13.8</a:t>
                      </a:r>
                      <a:endParaRPr lang="en-US" sz="3000" dirty="0"/>
                    </a:p>
                  </a:txBody>
                  <a:tcPr anchor="ctr"/>
                </a:tc>
                <a:tc>
                  <a:txBody>
                    <a:bodyPr/>
                    <a:lstStyle/>
                    <a:p>
                      <a:pPr algn="ctr"/>
                      <a:r>
                        <a:rPr lang="en-US" sz="3000" dirty="0" smtClean="0"/>
                        <a:t>20.1</a:t>
                      </a:r>
                      <a:endParaRPr lang="en-US" sz="3000" dirty="0"/>
                    </a:p>
                  </a:txBody>
                  <a:tcPr anchor="ctr"/>
                </a:tc>
                <a:tc>
                  <a:txBody>
                    <a:bodyPr/>
                    <a:lstStyle/>
                    <a:p>
                      <a:pPr algn="ctr"/>
                      <a:r>
                        <a:rPr lang="en-US" sz="3000" dirty="0" smtClean="0"/>
                        <a:t>415</a:t>
                      </a:r>
                      <a:endParaRPr lang="en-US" sz="3000" dirty="0"/>
                    </a:p>
                  </a:txBody>
                  <a:tcPr anchor="ctr"/>
                </a:tc>
                <a:tc>
                  <a:txBody>
                    <a:bodyPr/>
                    <a:lstStyle/>
                    <a:p>
                      <a:pPr algn="ctr"/>
                      <a:r>
                        <a:rPr lang="en-US" sz="3000" dirty="0" smtClean="0"/>
                        <a:t>393</a:t>
                      </a:r>
                      <a:endParaRPr lang="en-US" sz="3000" dirty="0"/>
                    </a:p>
                  </a:txBody>
                  <a:tcPr anchor="ctr"/>
                </a:tc>
              </a:tr>
              <a:tr h="379509">
                <a:tc rowSpan="4">
                  <a:txBody>
                    <a:bodyPr/>
                    <a:lstStyle/>
                    <a:p>
                      <a:pPr algn="ctr"/>
                      <a:r>
                        <a:rPr lang="en-US" sz="3000" dirty="0" smtClean="0">
                          <a:solidFill>
                            <a:schemeClr val="bg1"/>
                          </a:solidFill>
                        </a:rPr>
                        <a:t>S18</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 </a:t>
                      </a:r>
                      <a:endParaRPr lang="en-US" sz="3000" dirty="0"/>
                    </a:p>
                  </a:txBody>
                  <a:tcPr anchor="ctr"/>
                </a:tc>
                <a:tc>
                  <a:txBody>
                    <a:bodyPr/>
                    <a:lstStyle/>
                    <a:p>
                      <a:pPr algn="ctr"/>
                      <a:r>
                        <a:rPr lang="en-US" sz="3000" dirty="0" smtClean="0"/>
                        <a:t>7.3</a:t>
                      </a:r>
                      <a:endParaRPr lang="en-US" sz="3000" dirty="0"/>
                    </a:p>
                  </a:txBody>
                  <a:tcPr anchor="ctr"/>
                </a:tc>
                <a:tc>
                  <a:txBody>
                    <a:bodyPr/>
                    <a:lstStyle/>
                    <a:p>
                      <a:pPr algn="ctr"/>
                      <a:r>
                        <a:rPr lang="en-US" sz="3000" dirty="0" smtClean="0"/>
                        <a:t>7.8</a:t>
                      </a:r>
                      <a:endParaRPr lang="en-US" sz="3000" dirty="0"/>
                    </a:p>
                  </a:txBody>
                  <a:tcPr anchor="ctr"/>
                </a:tc>
                <a:tc>
                  <a:txBody>
                    <a:bodyPr/>
                    <a:lstStyle/>
                    <a:p>
                      <a:pPr algn="ctr"/>
                      <a:r>
                        <a:rPr lang="en-US" sz="3000" dirty="0" smtClean="0"/>
                        <a:t>311</a:t>
                      </a:r>
                      <a:endParaRPr lang="en-US" sz="3000" dirty="0"/>
                    </a:p>
                  </a:txBody>
                  <a:tcPr anchor="ctr"/>
                </a:tc>
                <a:tc>
                  <a:txBody>
                    <a:bodyPr/>
                    <a:lstStyle/>
                    <a:p>
                      <a:pPr algn="ctr"/>
                      <a:r>
                        <a:rPr lang="en-US" sz="3000" dirty="0" smtClean="0"/>
                        <a:t>191</a:t>
                      </a:r>
                      <a:endParaRPr lang="en-US" sz="3000" dirty="0"/>
                    </a:p>
                  </a:txBody>
                  <a:tcPr anchor="ctr"/>
                </a:tc>
              </a:tr>
              <a:tr h="379509">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6.6</a:t>
                      </a:r>
                      <a:endParaRPr lang="en-US" sz="3000" dirty="0"/>
                    </a:p>
                  </a:txBody>
                  <a:tcPr anchor="ctr"/>
                </a:tc>
                <a:tc>
                  <a:txBody>
                    <a:bodyPr/>
                    <a:lstStyle/>
                    <a:p>
                      <a:pPr algn="ctr"/>
                      <a:r>
                        <a:rPr lang="en-US" sz="3000" dirty="0" smtClean="0"/>
                        <a:t>8.3</a:t>
                      </a:r>
                      <a:endParaRPr lang="en-US" sz="3000" dirty="0"/>
                    </a:p>
                  </a:txBody>
                  <a:tcPr anchor="ctr"/>
                </a:tc>
                <a:tc>
                  <a:txBody>
                    <a:bodyPr/>
                    <a:lstStyle/>
                    <a:p>
                      <a:pPr algn="ctr"/>
                      <a:r>
                        <a:rPr lang="en-US" sz="3000" dirty="0" smtClean="0"/>
                        <a:t>274</a:t>
                      </a:r>
                      <a:endParaRPr lang="en-US" sz="3000" dirty="0"/>
                    </a:p>
                  </a:txBody>
                  <a:tcPr anchor="ctr"/>
                </a:tc>
                <a:tc>
                  <a:txBody>
                    <a:bodyPr/>
                    <a:lstStyle/>
                    <a:p>
                      <a:pPr algn="ctr"/>
                      <a:r>
                        <a:rPr lang="en-US" sz="3000" dirty="0" smtClean="0"/>
                        <a:t>238</a:t>
                      </a:r>
                      <a:endParaRPr lang="en-US" sz="3000" dirty="0"/>
                    </a:p>
                  </a:txBody>
                  <a:tcPr anchor="ctr"/>
                </a:tc>
              </a:tr>
              <a:tr h="379509">
                <a:tc vMerge="1">
                  <a:txBody>
                    <a:bodyPr/>
                    <a:lstStyle/>
                    <a:p>
                      <a:pPr algn="ctr"/>
                      <a:endParaRPr lang="en-US" dirty="0"/>
                    </a:p>
                  </a:txBody>
                  <a:tcPr anchor="ctr"/>
                </a:tc>
                <a:tc rowSpan="2">
                  <a:txBody>
                    <a:bodyPr/>
                    <a:lstStyle/>
                    <a:p>
                      <a:pPr algn="ctr"/>
                      <a:r>
                        <a:rPr lang="en-US" sz="3000" dirty="0" smtClean="0"/>
                        <a:t>True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19.1</a:t>
                      </a:r>
                      <a:endParaRPr lang="en-US" sz="3000" dirty="0"/>
                    </a:p>
                  </a:txBody>
                  <a:tcPr anchor="ctr"/>
                </a:tc>
                <a:tc>
                  <a:txBody>
                    <a:bodyPr/>
                    <a:lstStyle/>
                    <a:p>
                      <a:pPr algn="ctr"/>
                      <a:r>
                        <a:rPr lang="en-US" sz="3000" dirty="0" smtClean="0"/>
                        <a:t>18.0</a:t>
                      </a:r>
                      <a:endParaRPr lang="en-US" sz="3000" dirty="0"/>
                    </a:p>
                  </a:txBody>
                  <a:tcPr anchor="ctr"/>
                </a:tc>
                <a:tc>
                  <a:txBody>
                    <a:bodyPr/>
                    <a:lstStyle/>
                    <a:p>
                      <a:pPr algn="ctr"/>
                      <a:r>
                        <a:rPr lang="en-US" sz="3000" dirty="0" smtClean="0"/>
                        <a:t>727</a:t>
                      </a:r>
                      <a:endParaRPr lang="en-US" sz="3000" dirty="0"/>
                    </a:p>
                  </a:txBody>
                  <a:tcPr anchor="ctr"/>
                </a:tc>
                <a:tc>
                  <a:txBody>
                    <a:bodyPr/>
                    <a:lstStyle/>
                    <a:p>
                      <a:pPr algn="ctr"/>
                      <a:r>
                        <a:rPr lang="en-US" sz="3000" dirty="0" smtClean="0"/>
                        <a:t>476</a:t>
                      </a:r>
                      <a:endParaRPr lang="en-US" sz="3000" dirty="0"/>
                    </a:p>
                  </a:txBody>
                  <a:tcPr anchor="ctr"/>
                </a:tc>
              </a:tr>
              <a:tr h="379509">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17.4</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707</a:t>
                      </a:r>
                      <a:endParaRPr lang="en-US" sz="3000" dirty="0"/>
                    </a:p>
                  </a:txBody>
                  <a:tcPr anchor="ctr"/>
                </a:tc>
                <a:tc>
                  <a:txBody>
                    <a:bodyPr/>
                    <a:lstStyle/>
                    <a:p>
                      <a:pPr algn="ctr"/>
                      <a:r>
                        <a:rPr lang="en-US" sz="3000" dirty="0" smtClean="0"/>
                        <a:t>501</a:t>
                      </a:r>
                      <a:endParaRPr lang="en-US" sz="3000" dirty="0"/>
                    </a:p>
                  </a:txBody>
                  <a:tcPr anchor="ctr"/>
                </a:tc>
              </a:tr>
            </a:tbl>
          </a:graphicData>
        </a:graphic>
      </p:graphicFrame>
      <p:sp>
        <p:nvSpPr>
          <p:cNvPr id="5" name="TextBox 4"/>
          <p:cNvSpPr txBox="1"/>
          <p:nvPr/>
        </p:nvSpPr>
        <p:spPr>
          <a:xfrm>
            <a:off x="18043230" y="9827293"/>
            <a:ext cx="8541933" cy="6955750"/>
          </a:xfrm>
          <a:prstGeom prst="rect">
            <a:avLst/>
          </a:prstGeom>
          <a:noFill/>
        </p:spPr>
        <p:txBody>
          <a:bodyPr wrap="square" rtlCol="0">
            <a:spAutoFit/>
          </a:bodyPr>
          <a:lstStyle/>
          <a:p>
            <a:r>
              <a:rPr lang="en-US" sz="5000" u="sng" dirty="0" smtClean="0"/>
              <a:t>Sample WE Text</a:t>
            </a:r>
            <a:endParaRPr lang="en-US" sz="3000" u="sng" dirty="0" smtClean="0"/>
          </a:p>
          <a:p>
            <a:r>
              <a:rPr lang="en-US" sz="3600" dirty="0" smtClean="0"/>
              <a:t>Worked Example: Pet Count </a:t>
            </a:r>
          </a:p>
          <a:p>
            <a:endParaRPr lang="en-US" sz="3600" dirty="0" smtClean="0"/>
          </a:p>
          <a:p>
            <a:r>
              <a:rPr lang="en-US" sz="3600" dirty="0" smtClean="0"/>
              <a:t>0)  Read Problem</a:t>
            </a:r>
          </a:p>
          <a:p>
            <a:r>
              <a:rPr lang="en-US" sz="3200" dirty="0"/>
              <a:t>Write a function called </a:t>
            </a:r>
            <a:r>
              <a:rPr lang="en-US" sz="3200" dirty="0" err="1"/>
              <a:t>count_pets</a:t>
            </a:r>
            <a:r>
              <a:rPr lang="en-US" sz="3200" dirty="0"/>
              <a:t> that consumes a list of strings of pet types owned and returns the number of each type of pet as a dictionary. Use the Dictionary Counting pattern. Call your function with the following list to test it</a:t>
            </a:r>
            <a:r>
              <a:rPr lang="en-US" sz="3200" dirty="0" smtClean="0"/>
              <a:t>.</a:t>
            </a:r>
          </a:p>
          <a:p>
            <a:endParaRPr lang="en-US" sz="3200" dirty="0" smtClean="0"/>
          </a:p>
          <a:p>
            <a:r>
              <a:rPr lang="da-DK" sz="3200" dirty="0"/>
              <a:t>["Dog", "cat", "Cat", "Snake", "mouse", "snake", "dog", "dog</a:t>
            </a:r>
            <a:r>
              <a:rPr lang="da-DK" sz="3200" dirty="0" smtClean="0"/>
              <a:t>"]</a:t>
            </a:r>
          </a:p>
          <a:p>
            <a:endParaRPr lang="da-DK" sz="3200" dirty="0" smtClean="0"/>
          </a:p>
        </p:txBody>
      </p:sp>
      <p:sp>
        <p:nvSpPr>
          <p:cNvPr id="2" name="TextBox 1"/>
          <p:cNvSpPr txBox="1"/>
          <p:nvPr/>
        </p:nvSpPr>
        <p:spPr>
          <a:xfrm>
            <a:off x="26923200" y="9988615"/>
            <a:ext cx="8746220" cy="6232336"/>
          </a:xfrm>
          <a:prstGeom prst="rect">
            <a:avLst/>
          </a:prstGeom>
          <a:noFill/>
        </p:spPr>
        <p:txBody>
          <a:bodyPr wrap="square" rtlCol="0">
            <a:spAutoFit/>
          </a:bodyPr>
          <a:lstStyle/>
          <a:p>
            <a:pPr lvl="0"/>
            <a:r>
              <a:rPr lang="en-US" sz="3200" dirty="0">
                <a:solidFill>
                  <a:prstClr val="black"/>
                </a:solidFill>
              </a:rPr>
              <a:t>Notice the list is written somewhat sloppy. The capitalization is inconsistent. Your function needs to be able to fix this so that "Dog" and "dog" go into the same dictionary entry.</a:t>
            </a:r>
          </a:p>
          <a:p>
            <a:pPr lvl="0"/>
            <a:r>
              <a:rPr lang="en-US" sz="3200" dirty="0">
                <a:solidFill>
                  <a:prstClr val="black"/>
                </a:solidFill>
              </a:rPr>
              <a:t>1) Interpret the Problem</a:t>
            </a:r>
          </a:p>
          <a:p>
            <a:pPr lvl="0"/>
            <a:r>
              <a:rPr lang="en-US" sz="3200" dirty="0">
                <a:solidFill>
                  <a:prstClr val="black"/>
                </a:solidFill>
              </a:rPr>
              <a:t>This problem requires us to write a function that uses the Dictionary Counting pattern to create a dictionary that maps pet type to number of pets of that type. The problem also says the words in the list can have inconsistent capitalization and our function has to treat two of the same word as one key in the dictionary.</a:t>
            </a:r>
          </a:p>
        </p:txBody>
      </p:sp>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83621" y="962650"/>
            <a:ext cx="3991556" cy="224676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762989631"/>
              </p:ext>
            </p:extLst>
          </p:nvPr>
        </p:nvGraphicFramePr>
        <p:xfrm>
          <a:off x="18535720" y="18349095"/>
          <a:ext cx="4274113" cy="4846320"/>
        </p:xfrm>
        <a:graphic>
          <a:graphicData uri="http://schemas.openxmlformats.org/drawingml/2006/table">
            <a:tbl>
              <a:tblPr firstRow="1" bandRow="1">
                <a:tableStyleId>{5C22544A-7EE6-4342-B048-85BDC9FD1C3A}</a:tableStyleId>
              </a:tblPr>
              <a:tblGrid>
                <a:gridCol w="2772859"/>
                <a:gridCol w="1501254"/>
              </a:tblGrid>
              <a:tr h="0">
                <a:tc>
                  <a:txBody>
                    <a:bodyPr/>
                    <a:lstStyle/>
                    <a:p>
                      <a:pPr algn="ctr"/>
                      <a:r>
                        <a:rPr lang="en-US" sz="3000" dirty="0" smtClean="0"/>
                        <a:t>Problem</a:t>
                      </a:r>
                      <a:endParaRPr lang="en-US" sz="3000" dirty="0"/>
                    </a:p>
                  </a:txBody>
                  <a:tcPr anchor="ctr">
                    <a:solidFill>
                      <a:srgbClr val="8E2344"/>
                    </a:solidFill>
                  </a:tcPr>
                </a:tc>
                <a:tc>
                  <a:txBody>
                    <a:bodyPr/>
                    <a:lstStyle/>
                    <a:p>
                      <a:pPr algn="ctr"/>
                      <a:r>
                        <a:rPr lang="en-US" sz="3000" dirty="0" smtClean="0"/>
                        <a:t>Percent Usage</a:t>
                      </a:r>
                      <a:endParaRPr lang="en-US" sz="3000" dirty="0"/>
                    </a:p>
                  </a:txBody>
                  <a:tcPr anchor="ctr">
                    <a:solidFill>
                      <a:srgbClr val="8E2344"/>
                    </a:solidFill>
                  </a:tcPr>
                </a:tc>
              </a:tr>
              <a:tr h="314814">
                <a:tc>
                  <a:txBody>
                    <a:bodyPr/>
                    <a:lstStyle/>
                    <a:p>
                      <a:pPr algn="ctr"/>
                      <a:r>
                        <a:rPr lang="en-US" sz="3000" dirty="0" smtClean="0"/>
                        <a:t>Cube</a:t>
                      </a:r>
                      <a:r>
                        <a:rPr lang="en-US" sz="3000" baseline="0" dirty="0" smtClean="0"/>
                        <a:t> Elements</a:t>
                      </a:r>
                      <a:endParaRPr lang="en-US" sz="3000" dirty="0"/>
                    </a:p>
                  </a:txBody>
                  <a:tcPr anchor="ctr"/>
                </a:tc>
                <a:tc>
                  <a:txBody>
                    <a:bodyPr/>
                    <a:lstStyle/>
                    <a:p>
                      <a:pPr algn="ctr"/>
                      <a:r>
                        <a:rPr lang="en-US" sz="3000" dirty="0" smtClean="0"/>
                        <a:t>29.4</a:t>
                      </a:r>
                      <a:endParaRPr lang="en-US" sz="3000" dirty="0"/>
                    </a:p>
                  </a:txBody>
                  <a:tcPr anchor="ctr"/>
                </a:tc>
              </a:tr>
              <a:tr h="314814">
                <a:tc>
                  <a:txBody>
                    <a:bodyPr/>
                    <a:lstStyle/>
                    <a:p>
                      <a:pPr algn="ctr"/>
                      <a:r>
                        <a:rPr lang="en-US" sz="3000" dirty="0" smtClean="0"/>
                        <a:t>Default Name</a:t>
                      </a:r>
                      <a:endParaRPr lang="en-US" sz="3000" dirty="0"/>
                    </a:p>
                  </a:txBody>
                  <a:tcPr anchor="ctr"/>
                </a:tc>
                <a:tc>
                  <a:txBody>
                    <a:bodyPr/>
                    <a:lstStyle/>
                    <a:p>
                      <a:pPr algn="ctr"/>
                      <a:r>
                        <a:rPr lang="en-US" sz="3000" dirty="0" smtClean="0"/>
                        <a:t>54.7</a:t>
                      </a:r>
                      <a:endParaRPr lang="en-US" sz="3000" dirty="0"/>
                    </a:p>
                  </a:txBody>
                  <a:tcPr anchor="ctr"/>
                </a:tc>
              </a:tr>
              <a:tr h="314814">
                <a:tc>
                  <a:txBody>
                    <a:bodyPr/>
                    <a:lstStyle/>
                    <a:p>
                      <a:pPr algn="ctr"/>
                      <a:r>
                        <a:rPr lang="en-US" sz="3000" dirty="0" smtClean="0"/>
                        <a:t>Word Frequency</a:t>
                      </a:r>
                      <a:endParaRPr lang="en-US" sz="3000" dirty="0"/>
                    </a:p>
                  </a:txBody>
                  <a:tcPr anchor="ctr"/>
                </a:tc>
                <a:tc>
                  <a:txBody>
                    <a:bodyPr/>
                    <a:lstStyle/>
                    <a:p>
                      <a:pPr algn="ctr"/>
                      <a:r>
                        <a:rPr lang="en-US" sz="3000" dirty="0" smtClean="0"/>
                        <a:t>59.0</a:t>
                      </a:r>
                      <a:endParaRPr lang="en-US" sz="3000" dirty="0"/>
                    </a:p>
                  </a:txBody>
                  <a:tcPr anchor="ctr"/>
                </a:tc>
              </a:tr>
              <a:tr h="314814">
                <a:tc>
                  <a:txBody>
                    <a:bodyPr/>
                    <a:lstStyle/>
                    <a:p>
                      <a:pPr algn="ctr"/>
                      <a:r>
                        <a:rPr lang="en-US" sz="3000" dirty="0" smtClean="0"/>
                        <a:t>Adding Up</a:t>
                      </a:r>
                      <a:endParaRPr lang="en-US" sz="3000" dirty="0"/>
                    </a:p>
                  </a:txBody>
                  <a:tcPr anchor="ctr"/>
                </a:tc>
                <a:tc>
                  <a:txBody>
                    <a:bodyPr/>
                    <a:lstStyle/>
                    <a:p>
                      <a:pPr algn="ctr"/>
                      <a:r>
                        <a:rPr lang="en-US" sz="3000" dirty="0" smtClean="0"/>
                        <a:t>33.3</a:t>
                      </a:r>
                      <a:endParaRPr lang="en-US" sz="3000" dirty="0"/>
                    </a:p>
                  </a:txBody>
                  <a:tcPr anchor="ctr"/>
                </a:tc>
              </a:tr>
              <a:tr h="314814">
                <a:tc>
                  <a:txBody>
                    <a:bodyPr/>
                    <a:lstStyle/>
                    <a:p>
                      <a:pPr algn="ctr"/>
                      <a:r>
                        <a:rPr lang="en-US" sz="3000" dirty="0" smtClean="0"/>
                        <a:t>Plus or Minus</a:t>
                      </a:r>
                      <a:endParaRPr lang="en-US" sz="3000" dirty="0"/>
                    </a:p>
                  </a:txBody>
                  <a:tcPr anchor="ctr"/>
                </a:tc>
                <a:tc>
                  <a:txBody>
                    <a:bodyPr/>
                    <a:lstStyle/>
                    <a:p>
                      <a:pPr algn="ctr"/>
                      <a:r>
                        <a:rPr lang="en-US" sz="3000" dirty="0" smtClean="0"/>
                        <a:t>60.1</a:t>
                      </a:r>
                      <a:endParaRPr lang="en-US" sz="3000" dirty="0"/>
                    </a:p>
                  </a:txBody>
                  <a:tcPr anchor="ctr"/>
                </a:tc>
              </a:tr>
              <a:tr h="314814">
                <a:tc>
                  <a:txBody>
                    <a:bodyPr/>
                    <a:lstStyle/>
                    <a:p>
                      <a:pPr algn="ctr"/>
                      <a:r>
                        <a:rPr lang="en-US" sz="3000" dirty="0" smtClean="0"/>
                        <a:t>Fix</a:t>
                      </a:r>
                      <a:r>
                        <a:rPr lang="en-US" sz="3000" baseline="0" dirty="0" smtClean="0"/>
                        <a:t> Names</a:t>
                      </a:r>
                      <a:endParaRPr lang="en-US" sz="3000" dirty="0"/>
                    </a:p>
                  </a:txBody>
                  <a:tcPr anchor="ctr"/>
                </a:tc>
                <a:tc>
                  <a:txBody>
                    <a:bodyPr/>
                    <a:lstStyle/>
                    <a:p>
                      <a:pPr algn="ctr"/>
                      <a:r>
                        <a:rPr lang="en-US" sz="3000" dirty="0" smtClean="0"/>
                        <a:t>60.5</a:t>
                      </a:r>
                      <a:endParaRPr lang="en-US" sz="3000" dirty="0"/>
                    </a:p>
                  </a:txBody>
                  <a:tcPr anchor="ctr"/>
                </a:tc>
              </a:tr>
              <a:tr h="314814">
                <a:tc>
                  <a:txBody>
                    <a:bodyPr/>
                    <a:lstStyle/>
                    <a:p>
                      <a:pPr algn="ctr"/>
                      <a:r>
                        <a:rPr lang="en-US" sz="3000" dirty="0" smtClean="0"/>
                        <a:t>File Size</a:t>
                      </a:r>
                      <a:endParaRPr lang="en-US" sz="3000" dirty="0"/>
                    </a:p>
                  </a:txBody>
                  <a:tcPr anchor="ctr"/>
                </a:tc>
                <a:tc>
                  <a:txBody>
                    <a:bodyPr/>
                    <a:lstStyle/>
                    <a:p>
                      <a:pPr algn="ctr"/>
                      <a:r>
                        <a:rPr lang="en-US" sz="3000" dirty="0" smtClean="0"/>
                        <a:t>41.2</a:t>
                      </a:r>
                      <a:endParaRPr lang="en-US" sz="3000" dirty="0"/>
                    </a:p>
                  </a:txBody>
                  <a:tcPr anchor="ctr"/>
                </a:tc>
              </a:tr>
            </a:tbl>
          </a:graphicData>
        </a:graphic>
      </p:graphicFrame>
      <p:sp>
        <p:nvSpPr>
          <p:cNvPr id="16" name="TextBox 15"/>
          <p:cNvSpPr txBox="1"/>
          <p:nvPr/>
        </p:nvSpPr>
        <p:spPr>
          <a:xfrm>
            <a:off x="1467101" y="9988615"/>
            <a:ext cx="5613084" cy="861774"/>
          </a:xfrm>
          <a:prstGeom prst="rect">
            <a:avLst/>
          </a:prstGeom>
          <a:noFill/>
        </p:spPr>
        <p:txBody>
          <a:bodyPr wrap="square" rtlCol="0">
            <a:spAutoFit/>
          </a:bodyPr>
          <a:lstStyle/>
          <a:p>
            <a:r>
              <a:rPr lang="en-US" sz="5000" u="sng" dirty="0" smtClean="0"/>
              <a:t>Methodology </a:t>
            </a:r>
            <a:endParaRPr lang="en-US" sz="5000" u="sng" dirty="0"/>
          </a:p>
        </p:txBody>
      </p:sp>
      <p:sp>
        <p:nvSpPr>
          <p:cNvPr id="11" name="TextBox 10"/>
          <p:cNvSpPr txBox="1"/>
          <p:nvPr/>
        </p:nvSpPr>
        <p:spPr>
          <a:xfrm>
            <a:off x="19245693" y="25328038"/>
            <a:ext cx="4792774" cy="4708981"/>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t>Focusing on the values for S18 students with no prior experience, we see those that used the WE actually took over twice the time and runs as those who didn’t. </a:t>
            </a:r>
          </a:p>
          <a:p>
            <a:pPr marL="457200" indent="-457200">
              <a:buFont typeface="Arial" panose="020B0604020202020204" pitchFamily="34" charset="0"/>
              <a:buChar char="•"/>
            </a:pPr>
            <a:r>
              <a:rPr lang="en-US" sz="3000" dirty="0" smtClean="0"/>
              <a:t>A Cohen’s D test gives a large effect size for both measures (p=0.8, p=1.1)</a:t>
            </a:r>
            <a:endParaRPr lang="en-US" sz="3000" dirty="0"/>
          </a:p>
        </p:txBody>
      </p:sp>
    </p:spTree>
    <p:extLst>
      <p:ext uri="{BB962C8B-B14F-4D97-AF65-F5344CB8AC3E}">
        <p14:creationId xmlns:p14="http://schemas.microsoft.com/office/powerpoint/2010/main" val="320490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659</TotalTime>
  <Words>718</Words>
  <Application>Microsoft Office PowerPoint</Application>
  <PresentationFormat>Custom</PresentationFormat>
  <Paragraphs>157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Friend</dc:creator>
  <cp:lastModifiedBy>Michael Friend</cp:lastModifiedBy>
  <cp:revision>55</cp:revision>
  <dcterms:created xsi:type="dcterms:W3CDTF">2018-04-20T17:44:36Z</dcterms:created>
  <dcterms:modified xsi:type="dcterms:W3CDTF">2018-04-23T03:55:01Z</dcterms:modified>
</cp:coreProperties>
</file>