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43891200" cy="3291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40" d="100"/>
          <a:sy n="40" d="100"/>
        </p:scale>
        <p:origin x="-1683" y="-198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B6663-6F6A-4F57-8E3E-4D091760F171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53C06E-0F4F-483C-AB11-317096AA5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9799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686861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1pPr>
    <a:lvl2pPr marL="1843430" algn="l" defTabSz="3686861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2pPr>
    <a:lvl3pPr marL="3686861" algn="l" defTabSz="3686861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3pPr>
    <a:lvl4pPr marL="5530291" algn="l" defTabSz="3686861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4pPr>
    <a:lvl5pPr marL="7373722" algn="l" defTabSz="3686861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5pPr>
    <a:lvl6pPr marL="9217152" algn="l" defTabSz="3686861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6pPr>
    <a:lvl7pPr marL="11060582" algn="l" defTabSz="3686861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7pPr>
    <a:lvl8pPr marL="12904013" algn="l" defTabSz="3686861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8pPr>
    <a:lvl9pPr marL="14747443" algn="l" defTabSz="3686861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5387342"/>
            <a:ext cx="37307520" cy="11460480"/>
          </a:xfrm>
        </p:spPr>
        <p:txBody>
          <a:bodyPr anchor="b"/>
          <a:lstStyle>
            <a:lvl1pPr algn="ctr"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7289782"/>
            <a:ext cx="32918400" cy="7947658"/>
          </a:xfrm>
        </p:spPr>
        <p:txBody>
          <a:bodyPr/>
          <a:lstStyle>
            <a:lvl1pPr marL="0" indent="0" algn="ctr">
              <a:buNone/>
              <a:defRPr sz="11520"/>
            </a:lvl1pPr>
            <a:lvl2pPr marL="2194560" indent="0" algn="ctr">
              <a:buNone/>
              <a:defRPr sz="9600"/>
            </a:lvl2pPr>
            <a:lvl3pPr marL="4389120" indent="0" algn="ctr">
              <a:buNone/>
              <a:defRPr sz="8640"/>
            </a:lvl3pPr>
            <a:lvl4pPr marL="6583680" indent="0" algn="ctr">
              <a:buNone/>
              <a:defRPr sz="7680"/>
            </a:lvl4pPr>
            <a:lvl5pPr marL="8778240" indent="0" algn="ctr">
              <a:buNone/>
              <a:defRPr sz="7680"/>
            </a:lvl5pPr>
            <a:lvl6pPr marL="10972800" indent="0" algn="ctr">
              <a:buNone/>
              <a:defRPr sz="7680"/>
            </a:lvl6pPr>
            <a:lvl7pPr marL="13167360" indent="0" algn="ctr">
              <a:buNone/>
              <a:defRPr sz="7680"/>
            </a:lvl7pPr>
            <a:lvl8pPr marL="15361920" indent="0" algn="ctr">
              <a:buNone/>
              <a:defRPr sz="7680"/>
            </a:lvl8pPr>
            <a:lvl9pPr marL="17556480" indent="0" algn="ctr">
              <a:buNone/>
              <a:defRPr sz="76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0A8B7-F282-42EC-951E-161288F79DA5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ABC39-2EA5-41A1-BC34-7841409AA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681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0A8B7-F282-42EC-951E-161288F79DA5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ABC39-2EA5-41A1-BC34-7841409AA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062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409642" y="1752600"/>
            <a:ext cx="9464040" cy="278968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7522" y="1752600"/>
            <a:ext cx="27843480" cy="2789682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0A8B7-F282-42EC-951E-161288F79DA5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ABC39-2EA5-41A1-BC34-7841409AA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088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0A8B7-F282-42EC-951E-161288F79DA5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ABC39-2EA5-41A1-BC34-7841409AA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360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4662" y="8206749"/>
            <a:ext cx="37856160" cy="13693138"/>
          </a:xfrm>
        </p:spPr>
        <p:txBody>
          <a:bodyPr anchor="b"/>
          <a:lstStyle>
            <a:lvl1pPr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4662" y="22029429"/>
            <a:ext cx="37856160" cy="7200898"/>
          </a:xfrm>
        </p:spPr>
        <p:txBody>
          <a:bodyPr/>
          <a:lstStyle>
            <a:lvl1pPr marL="0" indent="0">
              <a:buNone/>
              <a:defRPr sz="11520">
                <a:solidFill>
                  <a:schemeClr val="tx1"/>
                </a:solidFill>
              </a:defRPr>
            </a:lvl1pPr>
            <a:lvl2pPr marL="219456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864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0A8B7-F282-42EC-951E-161288F79DA5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ABC39-2EA5-41A1-BC34-7841409AA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17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75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2199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0A8B7-F282-42EC-951E-161288F79DA5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ABC39-2EA5-41A1-BC34-7841409AA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14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1752607"/>
            <a:ext cx="37856160" cy="6362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23242" y="8069582"/>
            <a:ext cx="18568032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23242" y="12024360"/>
            <a:ext cx="18568032" cy="176860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19922" y="8069582"/>
            <a:ext cx="18659477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19922" y="12024360"/>
            <a:ext cx="18659477" cy="176860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0A8B7-F282-42EC-951E-161288F79DA5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ABC39-2EA5-41A1-BC34-7841409AA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383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0A8B7-F282-42EC-951E-161288F79DA5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ABC39-2EA5-41A1-BC34-7841409AA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928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0A8B7-F282-42EC-951E-161288F79DA5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ABC39-2EA5-41A1-BC34-7841409AA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912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59477" y="4739647"/>
            <a:ext cx="22219920" cy="23393400"/>
          </a:xfrm>
        </p:spPr>
        <p:txBody>
          <a:bodyPr/>
          <a:lstStyle>
            <a:lvl1pPr>
              <a:defRPr sz="15360"/>
            </a:lvl1pPr>
            <a:lvl2pPr>
              <a:defRPr sz="13440"/>
            </a:lvl2pPr>
            <a:lvl3pPr>
              <a:defRPr sz="1152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0A8B7-F282-42EC-951E-161288F79DA5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ABC39-2EA5-41A1-BC34-7841409AA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408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659477" y="4739647"/>
            <a:ext cx="22219920" cy="23393400"/>
          </a:xfrm>
        </p:spPr>
        <p:txBody>
          <a:bodyPr anchor="t"/>
          <a:lstStyle>
            <a:lvl1pPr marL="0" indent="0">
              <a:buNone/>
              <a:defRPr sz="15360"/>
            </a:lvl1pPr>
            <a:lvl2pPr marL="2194560" indent="0">
              <a:buNone/>
              <a:defRPr sz="13440"/>
            </a:lvl2pPr>
            <a:lvl3pPr marL="4389120" indent="0">
              <a:buNone/>
              <a:defRPr sz="1152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0A8B7-F282-42EC-951E-161288F79DA5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ABC39-2EA5-41A1-BC34-7841409AA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26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0" y="8763000"/>
            <a:ext cx="3785616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F0A8B7-F282-42EC-951E-161288F79DA5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CABC39-2EA5-41A1-BC34-7841409AA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484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211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97280" indent="-1097280" algn="l" defTabSz="4389120" rtl="0" eaLnBrk="1" latinLnBrk="0" hangingPunct="1">
        <a:lnSpc>
          <a:spcPct val="90000"/>
        </a:lnSpc>
        <a:spcBef>
          <a:spcPts val="4800"/>
        </a:spcBef>
        <a:buFont typeface="Arial" panose="020B0604020202020204" pitchFamily="34" charset="0"/>
        <a:buChar char="•"/>
        <a:defRPr sz="13440" kern="1200">
          <a:solidFill>
            <a:schemeClr val="tx1"/>
          </a:solidFill>
          <a:latin typeface="+mn-lt"/>
          <a:ea typeface="+mn-ea"/>
          <a:cs typeface="+mn-cs"/>
        </a:defRPr>
      </a:lvl1pPr>
      <a:lvl2pPr marL="32918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1152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220E5D4F-743F-45D0-AFA7-111215743660}"/>
              </a:ext>
            </a:extLst>
          </p:cNvPr>
          <p:cNvSpPr txBox="1"/>
          <p:nvPr/>
        </p:nvSpPr>
        <p:spPr>
          <a:xfrm>
            <a:off x="1745723" y="4317145"/>
            <a:ext cx="11449050" cy="353943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0" dirty="0"/>
              <a:t>Problem</a:t>
            </a:r>
            <a:r>
              <a:rPr lang="en-US" sz="7200" dirty="0"/>
              <a:t> </a:t>
            </a:r>
          </a:p>
          <a:p>
            <a:pPr lvl="1"/>
            <a:r>
              <a:rPr lang="en-US" sz="4800" dirty="0"/>
              <a:t>	Enrollments in CS Classes 	are Increasing and Many 	Departments Can't keep Up [NAS]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5D8088D2-9A9E-420D-96CA-76F68CF80583}"/>
              </a:ext>
            </a:extLst>
          </p:cNvPr>
          <p:cNvSpPr txBox="1"/>
          <p:nvPr/>
        </p:nvSpPr>
        <p:spPr>
          <a:xfrm>
            <a:off x="4933950" y="962649"/>
            <a:ext cx="32346900" cy="2739211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0" dirty="0"/>
              <a:t>Supplementing Introductory Material With Worked Examples</a:t>
            </a:r>
          </a:p>
          <a:p>
            <a:pPr algn="ctr"/>
            <a:r>
              <a:rPr lang="en-US" sz="6600" dirty="0"/>
              <a:t>Michael Friend</a:t>
            </a:r>
            <a:endParaRPr lang="en-US" sz="6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F1DC245A-4543-4110-ACB5-B8CC821BF575}"/>
              </a:ext>
            </a:extLst>
          </p:cNvPr>
          <p:cNvSpPr txBox="1"/>
          <p:nvPr/>
        </p:nvSpPr>
        <p:spPr>
          <a:xfrm>
            <a:off x="14225587" y="4661830"/>
            <a:ext cx="11944881" cy="815607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7200" u="sng" dirty="0"/>
              <a:t>Hypothesis</a:t>
            </a:r>
            <a:r>
              <a:rPr lang="en-US" sz="7200" dirty="0"/>
              <a:t> </a:t>
            </a:r>
          </a:p>
          <a:p>
            <a:pPr algn="ctr"/>
            <a:r>
              <a:rPr lang="en-US" sz="4800" dirty="0"/>
              <a:t>Adding worked examples related to difficult problems will improve understanding of both the problem and the concept</a:t>
            </a:r>
          </a:p>
          <a:p>
            <a:pPr algn="ctr"/>
            <a:endParaRPr lang="en-US" sz="4400" dirty="0"/>
          </a:p>
          <a:p>
            <a:pPr algn="ctr"/>
            <a:r>
              <a:rPr lang="en-US" sz="7200" u="sng" dirty="0"/>
              <a:t>Research Questions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800" dirty="0"/>
              <a:t>Do WEs improve </a:t>
            </a:r>
            <a:r>
              <a:rPr lang="en-US" sz="4800" dirty="0" smtClean="0"/>
              <a:t>performance?</a:t>
            </a:r>
            <a:r>
              <a:rPr lang="en-US" sz="4800" dirty="0"/>
              <a:t>	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800" dirty="0"/>
              <a:t>Do students take advantage of </a:t>
            </a:r>
            <a:r>
              <a:rPr lang="en-US" sz="4800" dirty="0"/>
              <a:t>w</a:t>
            </a:r>
            <a:r>
              <a:rPr lang="en-US" sz="4800" dirty="0" smtClean="0"/>
              <a:t>orked examples?</a:t>
            </a:r>
            <a:endParaRPr lang="en-US" sz="48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800" dirty="0"/>
              <a:t>Do students find WEs </a:t>
            </a:r>
            <a:r>
              <a:rPr lang="en-US" sz="4800" dirty="0" smtClean="0"/>
              <a:t>helpful?</a:t>
            </a:r>
            <a:endParaRPr lang="en-US" sz="4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771BEF49-A5ED-4C7F-BE5F-1A7D07F00E97}"/>
              </a:ext>
            </a:extLst>
          </p:cNvPr>
          <p:cNvSpPr txBox="1"/>
          <p:nvPr/>
        </p:nvSpPr>
        <p:spPr>
          <a:xfrm>
            <a:off x="27201282" y="4505146"/>
            <a:ext cx="15754350" cy="6001643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7200" dirty="0"/>
              <a:t>Prior Work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000" dirty="0" err="1"/>
              <a:t>Subgoal</a:t>
            </a:r>
            <a:r>
              <a:rPr lang="en-US" sz="6000" dirty="0"/>
              <a:t> Labels 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endParaRPr lang="en-US" sz="6000" dirty="0"/>
          </a:p>
          <a:p>
            <a:r>
              <a:rPr lang="en-US" sz="7200" dirty="0"/>
              <a:t>Educational Theories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000" dirty="0"/>
              <a:t>Worked Examples[</a:t>
            </a:r>
            <a:r>
              <a:rPr lang="en-US" sz="6000" dirty="0" err="1"/>
              <a:t>Renkl</a:t>
            </a:r>
            <a:r>
              <a:rPr lang="en-US" sz="6000" dirty="0"/>
              <a:t>][</a:t>
            </a:r>
            <a:r>
              <a:rPr lang="en-US" sz="6000" dirty="0" err="1"/>
              <a:t>Sweller</a:t>
            </a:r>
            <a:r>
              <a:rPr lang="en-US" sz="6000" dirty="0"/>
              <a:t>]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000" dirty="0"/>
              <a:t>Example-Problem Pairs[</a:t>
            </a:r>
            <a:r>
              <a:rPr lang="en-US" sz="6000" dirty="0" err="1"/>
              <a:t>Skudder</a:t>
            </a:r>
            <a:r>
              <a:rPr lang="en-US" sz="6000" dirty="0"/>
              <a:t>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AC39512E-6E7F-4CD4-BC56-DBD3595A1B9B}"/>
              </a:ext>
            </a:extLst>
          </p:cNvPr>
          <p:cNvSpPr txBox="1"/>
          <p:nvPr/>
        </p:nvSpPr>
        <p:spPr>
          <a:xfrm>
            <a:off x="1857375" y="8854968"/>
            <a:ext cx="11049000" cy="85869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7200" dirty="0"/>
              <a:t>Context 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000" dirty="0"/>
              <a:t>	Intro Programming for non-Majors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000" dirty="0"/>
              <a:t> &lt;DEMOGRAPHIC DATA/CHARTS&gt;</a:t>
            </a:r>
          </a:p>
          <a:p>
            <a:pPr marL="1314450" lvl="1" indent="-857250">
              <a:buFont typeface="Arial" panose="020B0604020202020204" pitchFamily="34" charset="0"/>
              <a:buChar char="•"/>
            </a:pPr>
            <a:r>
              <a:rPr lang="en-US" sz="6000" dirty="0"/>
              <a:t>Class size</a:t>
            </a:r>
          </a:p>
          <a:p>
            <a:pPr marL="1314450" lvl="1" indent="-857250">
              <a:buFont typeface="Arial" panose="020B0604020202020204" pitchFamily="34" charset="0"/>
              <a:buChar char="•"/>
            </a:pPr>
            <a:r>
              <a:rPr lang="en-US" sz="6000" dirty="0"/>
              <a:t>Gender breakdown</a:t>
            </a:r>
          </a:p>
          <a:p>
            <a:pPr marL="1314450" lvl="1" indent="-857250">
              <a:buFont typeface="Arial" panose="020B0604020202020204" pitchFamily="34" charset="0"/>
              <a:buChar char="•"/>
            </a:pPr>
            <a:r>
              <a:rPr lang="en-US" sz="6000" dirty="0"/>
              <a:t>Prior Experience and/or programming comfort</a:t>
            </a:r>
            <a:endParaRPr lang="en-US" sz="7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FD61DD69-C85E-46BF-9A25-9A06D53D0A79}"/>
              </a:ext>
            </a:extLst>
          </p:cNvPr>
          <p:cNvSpPr txBox="1"/>
          <p:nvPr/>
        </p:nvSpPr>
        <p:spPr>
          <a:xfrm>
            <a:off x="28769733" y="11737895"/>
            <a:ext cx="11049000" cy="52629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7200" dirty="0"/>
              <a:t>Data Collection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/>
              <a:t>Qualitative Data collected via a survey on student opinion and usage of Worked Examples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/>
              <a:t>Quantitative Data collected via exercise completion rates and student interaction with </a:t>
            </a:r>
            <a:r>
              <a:rPr lang="en-US" sz="4400" dirty="0" err="1"/>
              <a:t>Blockpy</a:t>
            </a:r>
            <a:r>
              <a:rPr lang="en-US" sz="4400" dirty="0"/>
              <a:t> and Worked Example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3BDAEEC1-C345-4C79-A62B-FADFBFC0455A}"/>
              </a:ext>
            </a:extLst>
          </p:cNvPr>
          <p:cNvSpPr txBox="1"/>
          <p:nvPr/>
        </p:nvSpPr>
        <p:spPr>
          <a:xfrm>
            <a:off x="14673527" y="13148451"/>
            <a:ext cx="11049000" cy="52629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7200" dirty="0"/>
              <a:t>Methodology 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4400" dirty="0"/>
              <a:t>Used Fall 2017 section as baseline without Worked Examples 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4400" dirty="0"/>
              <a:t>Determine which programming exercises were “hard” for F17 students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4400" dirty="0"/>
              <a:t>Create Worked Example related to “hard” problems for S18 section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B95E43A4-FF9A-45CE-8FA8-5E0B1BE41117}"/>
              </a:ext>
            </a:extLst>
          </p:cNvPr>
          <p:cNvSpPr txBox="1"/>
          <p:nvPr/>
        </p:nvSpPr>
        <p:spPr>
          <a:xfrm>
            <a:off x="29276143" y="29140661"/>
            <a:ext cx="11327873" cy="22159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7200" dirty="0"/>
              <a:t>References </a:t>
            </a:r>
          </a:p>
          <a:p>
            <a:endParaRPr lang="en-US" sz="6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474D9FEF-145C-4507-BA19-613301017388}"/>
              </a:ext>
            </a:extLst>
          </p:cNvPr>
          <p:cNvSpPr txBox="1"/>
          <p:nvPr/>
        </p:nvSpPr>
        <p:spPr>
          <a:xfrm>
            <a:off x="18233122" y="20604898"/>
            <a:ext cx="10018186" cy="111722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7200" dirty="0"/>
              <a:t>Conclusions</a:t>
            </a:r>
          </a:p>
          <a:p>
            <a:r>
              <a:rPr lang="en-US" sz="4800" dirty="0"/>
              <a:t>	The Worked Example strategy we used seem to have little effect on the completion rate of hard problems. However, many students used them and found them helpful.</a:t>
            </a:r>
          </a:p>
          <a:p>
            <a:r>
              <a:rPr lang="en-US" sz="4800" dirty="0"/>
              <a:t>	Methods of selection “hard’ problems may have been flawed. All problems had high completion rates </a:t>
            </a:r>
          </a:p>
          <a:p>
            <a:r>
              <a:rPr lang="en-US" sz="7200" dirty="0"/>
              <a:t>Future work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dirty="0"/>
              <a:t>	Interactive Worked Examples 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dirty="0" err="1"/>
              <a:t>Subgoal</a:t>
            </a:r>
            <a:r>
              <a:rPr lang="en-US" sz="4800" dirty="0"/>
              <a:t> only Worked Examples 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dirty="0"/>
              <a:t>Alternative supplements material in large intro classes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487B536B-0C75-4D18-A6DA-07CEF9C4A1D1}"/>
              </a:ext>
            </a:extLst>
          </p:cNvPr>
          <p:cNvSpPr txBox="1"/>
          <p:nvPr/>
        </p:nvSpPr>
        <p:spPr>
          <a:xfrm>
            <a:off x="2145773" y="18522369"/>
            <a:ext cx="11049000" cy="128342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7200" dirty="0"/>
              <a:t>Results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5400" dirty="0"/>
              <a:t>The addition of Worked Examples provided little to no gain on completion of hard problems</a:t>
            </a:r>
          </a:p>
          <a:p>
            <a:r>
              <a:rPr lang="en-US" sz="5400" dirty="0"/>
              <a:t>		&lt;Picture of completion chart&gt;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5400" dirty="0"/>
              <a:t>Measured usage of WE varied widely by problem, with an average around 50</a:t>
            </a:r>
          </a:p>
          <a:p>
            <a:pPr lvl="1"/>
            <a:r>
              <a:rPr lang="en-US" sz="5400" dirty="0"/>
              <a:t>	&lt;Picture of usage chart&gt;</a:t>
            </a:r>
          </a:p>
          <a:p>
            <a:pPr marL="1143000" lvl="1" indent="-685800">
              <a:buFont typeface="Arial" panose="020B0604020202020204" pitchFamily="34" charset="0"/>
              <a:buChar char="•"/>
            </a:pPr>
            <a:r>
              <a:rPr lang="en-US" sz="5400" dirty="0"/>
              <a:t>50% of students claimed to read the Worked example at least most of the time </a:t>
            </a:r>
          </a:p>
          <a:p>
            <a:pPr lvl="2"/>
            <a:r>
              <a:rPr lang="en-US" sz="5400" dirty="0"/>
              <a:t>&lt;Survey read frequency&gt;</a:t>
            </a:r>
          </a:p>
          <a:p>
            <a:pPr marL="1600200" lvl="2" indent="-685800">
              <a:buFont typeface="Arial" panose="020B0604020202020204" pitchFamily="34" charset="0"/>
              <a:buChar char="•"/>
            </a:pPr>
            <a:r>
              <a:rPr lang="en-US" sz="5400" dirty="0"/>
              <a:t>57% of students found the Worked examples helpful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462652C4-E01F-4D77-BA6A-2650430629D1}"/>
              </a:ext>
            </a:extLst>
          </p:cNvPr>
          <p:cNvSpPr/>
          <p:nvPr/>
        </p:nvSpPr>
        <p:spPr>
          <a:xfrm>
            <a:off x="38252400" y="933240"/>
            <a:ext cx="4703232" cy="293772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VT Logo</a:t>
            </a:r>
          </a:p>
        </p:txBody>
      </p:sp>
    </p:spTree>
    <p:extLst>
      <p:ext uri="{BB962C8B-B14F-4D97-AF65-F5344CB8AC3E}">
        <p14:creationId xmlns:p14="http://schemas.microsoft.com/office/powerpoint/2010/main" val="32941489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347</TotalTime>
  <Words>133</Words>
  <Application>Microsoft Office PowerPoint</Application>
  <PresentationFormat>Custom</PresentationFormat>
  <Paragraphs>47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Friend, Michael</dc:creator>
  <cp:lastModifiedBy>Michael Friend</cp:lastModifiedBy>
  <cp:revision>26</cp:revision>
  <dcterms:created xsi:type="dcterms:W3CDTF">2018-04-18T23:00:00Z</dcterms:created>
  <dcterms:modified xsi:type="dcterms:W3CDTF">2018-04-19T16:37:37Z</dcterms:modified>
</cp:coreProperties>
</file>