
<file path=[Content_Types].xml><?xml version="1.0" encoding="utf-8"?>
<Types xmlns="http://schemas.openxmlformats.org/package/2006/content-types">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2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62" autoAdjust="0"/>
  </p:normalViewPr>
  <p:slideViewPr>
    <p:cSldViewPr snapToGrid="0">
      <p:cViewPr>
        <p:scale>
          <a:sx n="30" d="100"/>
          <a:sy n="30" d="100"/>
        </p:scale>
        <p:origin x="254"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B6663-6F6A-4F57-8E3E-4D091760F171}" type="datetimeFigureOut">
              <a:rPr lang="en-US" smtClean="0"/>
              <a:t>4/19/2018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3C06E-0F4F-483C-AB11-317096AA5640}" type="slidenum">
              <a:rPr lang="en-US" smtClean="0"/>
              <a:t>‹#›</a:t>
            </a:fld>
            <a:endParaRPr lang="en-US"/>
          </a:p>
        </p:txBody>
      </p:sp>
    </p:spTree>
    <p:extLst>
      <p:ext uri="{BB962C8B-B14F-4D97-AF65-F5344CB8AC3E}">
        <p14:creationId xmlns:p14="http://schemas.microsoft.com/office/powerpoint/2010/main" val="374397998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34368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54106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25108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424836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0A8B7-F282-42EC-951E-161288F79DA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41521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0A8B7-F282-42EC-951E-161288F79DA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16801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0A8B7-F282-42EC-951E-161288F79DA5}"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418138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0A8B7-F282-42EC-951E-161288F79DA5}"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151392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0A8B7-F282-42EC-951E-161288F79DA5}"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86291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FF0A8B7-F282-42EC-951E-161288F79DA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32914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FF0A8B7-F282-42EC-951E-161288F79DA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18692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FF0A8B7-F282-42EC-951E-161288F79DA5}" type="datetimeFigureOut">
              <a:rPr lang="en-US" smtClean="0"/>
              <a:t>4/19/2018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CABC39-2EA5-41A1-BC34-7841409AA89F}" type="slidenum">
              <a:rPr lang="en-US" smtClean="0"/>
              <a:t>‹#›</a:t>
            </a:fld>
            <a:endParaRPr lang="en-US"/>
          </a:p>
        </p:txBody>
      </p:sp>
    </p:spTree>
    <p:extLst>
      <p:ext uri="{BB962C8B-B14F-4D97-AF65-F5344CB8AC3E}">
        <p14:creationId xmlns:p14="http://schemas.microsoft.com/office/powerpoint/2010/main" val="1012484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tmp"/><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tmp"/><Relationship Id="rId5" Type="http://schemas.openxmlformats.org/officeDocument/2006/relationships/image" Target="../media/image2.tmp"/><Relationship Id="rId4" Type="http://schemas.openxmlformats.org/officeDocument/2006/relationships/image" Target="../media/image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0E5D4F-743F-45D0-AFA7-111215743660}"/>
              </a:ext>
            </a:extLst>
          </p:cNvPr>
          <p:cNvSpPr txBox="1"/>
          <p:nvPr/>
        </p:nvSpPr>
        <p:spPr>
          <a:xfrm>
            <a:off x="1590675" y="4082440"/>
            <a:ext cx="11449050" cy="4431983"/>
          </a:xfrm>
          <a:prstGeom prst="rect">
            <a:avLst/>
          </a:prstGeom>
          <a:noFill/>
          <a:ln>
            <a:solidFill>
              <a:schemeClr val="tx2"/>
            </a:solidFill>
          </a:ln>
        </p:spPr>
        <p:txBody>
          <a:bodyPr wrap="square" rtlCol="0">
            <a:spAutoFit/>
          </a:bodyPr>
          <a:lstStyle/>
          <a:p>
            <a:r>
              <a:rPr lang="en-US" sz="5000" dirty="0"/>
              <a:t>Problem</a:t>
            </a:r>
            <a:r>
              <a:rPr lang="en-US" sz="7200" dirty="0"/>
              <a:t> </a:t>
            </a:r>
            <a:endParaRPr lang="en-US" sz="3000" dirty="0"/>
          </a:p>
          <a:p>
            <a:r>
              <a:rPr lang="en-US" sz="3000" dirty="0"/>
              <a:t>Interest in computing is growing, leading to huge introductory computing class sizes [NAS]. Further, many assignments in these courses can be challenging for students, even when they only exercise a few concepts [RAINFAILL]. Worked Examples have shown promise as a scaffold to help students complete programming assignments. However, there have been limited classroom studies to evaluate the effectiveness of  </a:t>
            </a:r>
            <a:r>
              <a:rPr lang="en-US" sz="3000"/>
              <a:t>Worked Examples.</a:t>
            </a:r>
            <a:endParaRPr lang="en-US" sz="3000" dirty="0"/>
          </a:p>
        </p:txBody>
      </p:sp>
      <p:sp>
        <p:nvSpPr>
          <p:cNvPr id="7" name="TextBox 6">
            <a:extLst>
              <a:ext uri="{FF2B5EF4-FFF2-40B4-BE49-F238E27FC236}">
                <a16:creationId xmlns:a16="http://schemas.microsoft.com/office/drawing/2014/main" id="{5D8088D2-9A9E-420D-96CA-76F68CF80583}"/>
              </a:ext>
            </a:extLst>
          </p:cNvPr>
          <p:cNvSpPr txBox="1"/>
          <p:nvPr/>
        </p:nvSpPr>
        <p:spPr>
          <a:xfrm>
            <a:off x="4933950" y="962649"/>
            <a:ext cx="32346900" cy="2246769"/>
          </a:xfrm>
          <a:prstGeom prst="rect">
            <a:avLst/>
          </a:prstGeom>
          <a:noFill/>
          <a:ln>
            <a:solidFill>
              <a:schemeClr val="tx2"/>
            </a:solidFill>
          </a:ln>
        </p:spPr>
        <p:txBody>
          <a:bodyPr wrap="square" rtlCol="0">
            <a:spAutoFit/>
          </a:bodyPr>
          <a:lstStyle/>
          <a:p>
            <a:pPr algn="ctr"/>
            <a:r>
              <a:rPr lang="en-US" sz="8000" dirty="0"/>
              <a:t>Supplementing Introductory Experiences With Worked Examples</a:t>
            </a:r>
          </a:p>
          <a:p>
            <a:pPr algn="ctr"/>
            <a:r>
              <a:rPr lang="en-US" sz="6000" dirty="0"/>
              <a:t>Michael Friend under direction from Austin Cory Bart</a:t>
            </a:r>
            <a:endParaRPr lang="en-US" sz="5400" dirty="0"/>
          </a:p>
        </p:txBody>
      </p:sp>
      <p:sp>
        <p:nvSpPr>
          <p:cNvPr id="9" name="TextBox 8">
            <a:extLst>
              <a:ext uri="{FF2B5EF4-FFF2-40B4-BE49-F238E27FC236}">
                <a16:creationId xmlns:a16="http://schemas.microsoft.com/office/drawing/2014/main" id="{F1DC245A-4543-4110-ACB5-B8CC821BF575}"/>
              </a:ext>
            </a:extLst>
          </p:cNvPr>
          <p:cNvSpPr txBox="1"/>
          <p:nvPr/>
        </p:nvSpPr>
        <p:spPr>
          <a:xfrm>
            <a:off x="13884113" y="4072303"/>
            <a:ext cx="11944881" cy="4339650"/>
          </a:xfrm>
          <a:prstGeom prst="rect">
            <a:avLst/>
          </a:prstGeom>
          <a:noFill/>
          <a:ln>
            <a:solidFill>
              <a:schemeClr val="tx2"/>
            </a:solidFill>
          </a:ln>
        </p:spPr>
        <p:txBody>
          <a:bodyPr wrap="square" rtlCol="0">
            <a:spAutoFit/>
          </a:bodyPr>
          <a:lstStyle/>
          <a:p>
            <a:pPr algn="ctr"/>
            <a:r>
              <a:rPr lang="en-US" sz="5000" u="sng" dirty="0"/>
              <a:t>Hypothesis</a:t>
            </a:r>
            <a:r>
              <a:rPr lang="en-US" sz="7200" dirty="0"/>
              <a:t> </a:t>
            </a:r>
          </a:p>
          <a:p>
            <a:pPr algn="ctr"/>
            <a:r>
              <a:rPr lang="en-US" sz="3000" dirty="0"/>
              <a:t>Adding worked examples related to difficult problems will improve understanding of the problems and their ability to program</a:t>
            </a:r>
          </a:p>
          <a:p>
            <a:pPr algn="ctr"/>
            <a:r>
              <a:rPr lang="en-US" sz="5000" u="sng" dirty="0"/>
              <a:t>Research Questions </a:t>
            </a:r>
          </a:p>
          <a:p>
            <a:pPr marL="571500" indent="-571500">
              <a:buFont typeface="Arial" panose="020B0604020202020204" pitchFamily="34" charset="0"/>
              <a:buChar char="•"/>
            </a:pPr>
            <a:r>
              <a:rPr lang="en-US" sz="3000" dirty="0"/>
              <a:t>Do WEs improve performance?	</a:t>
            </a:r>
          </a:p>
          <a:p>
            <a:pPr marL="571500" indent="-571500">
              <a:buFont typeface="Arial" panose="020B0604020202020204" pitchFamily="34" charset="0"/>
              <a:buChar char="•"/>
            </a:pPr>
            <a:r>
              <a:rPr lang="en-US" sz="3000" dirty="0"/>
              <a:t>Do students take advantage of worked examples?</a:t>
            </a:r>
          </a:p>
          <a:p>
            <a:pPr marL="571500" indent="-571500">
              <a:buFont typeface="Arial" panose="020B0604020202020204" pitchFamily="34" charset="0"/>
              <a:buChar char="•"/>
            </a:pPr>
            <a:r>
              <a:rPr lang="en-US" sz="3000" dirty="0"/>
              <a:t>Do students find WEs helpful?</a:t>
            </a:r>
          </a:p>
        </p:txBody>
      </p:sp>
      <p:sp>
        <p:nvSpPr>
          <p:cNvPr id="10" name="TextBox 9">
            <a:extLst>
              <a:ext uri="{FF2B5EF4-FFF2-40B4-BE49-F238E27FC236}">
                <a16:creationId xmlns:a16="http://schemas.microsoft.com/office/drawing/2014/main" id="{771BEF49-A5ED-4C7F-BE5F-1A7D07F00E97}"/>
              </a:ext>
            </a:extLst>
          </p:cNvPr>
          <p:cNvSpPr txBox="1"/>
          <p:nvPr/>
        </p:nvSpPr>
        <p:spPr>
          <a:xfrm>
            <a:off x="26180883" y="4074771"/>
            <a:ext cx="15754350" cy="3477875"/>
          </a:xfrm>
          <a:prstGeom prst="rect">
            <a:avLst/>
          </a:prstGeom>
          <a:noFill/>
          <a:ln>
            <a:solidFill>
              <a:schemeClr val="tx2"/>
            </a:solidFill>
          </a:ln>
        </p:spPr>
        <p:txBody>
          <a:bodyPr wrap="square" rtlCol="0">
            <a:spAutoFit/>
          </a:bodyPr>
          <a:lstStyle/>
          <a:p>
            <a:r>
              <a:rPr lang="en-US" sz="5000" dirty="0"/>
              <a:t>Prior Work</a:t>
            </a:r>
          </a:p>
          <a:p>
            <a:pPr marL="857250" indent="-857250">
              <a:buFont typeface="Arial" panose="020B0604020202020204" pitchFamily="34" charset="0"/>
              <a:buChar char="•"/>
            </a:pPr>
            <a:r>
              <a:rPr lang="en-US" sz="3000" dirty="0" err="1"/>
              <a:t>Subgoal</a:t>
            </a:r>
            <a:r>
              <a:rPr lang="en-US" sz="3000" dirty="0"/>
              <a:t> Labels </a:t>
            </a:r>
          </a:p>
          <a:p>
            <a:endParaRPr lang="en-US" sz="3000" dirty="0"/>
          </a:p>
          <a:p>
            <a:r>
              <a:rPr lang="en-US" sz="5000" dirty="0"/>
              <a:t>Educational Theories</a:t>
            </a:r>
          </a:p>
          <a:p>
            <a:pPr marL="857250" indent="-857250">
              <a:buFont typeface="Arial" panose="020B0604020202020204" pitchFamily="34" charset="0"/>
              <a:buChar char="•"/>
            </a:pPr>
            <a:r>
              <a:rPr lang="en-US" sz="3000" dirty="0"/>
              <a:t>Worked Examples[</a:t>
            </a:r>
            <a:r>
              <a:rPr lang="en-US" sz="3000" dirty="0" err="1"/>
              <a:t>Renkl</a:t>
            </a:r>
            <a:r>
              <a:rPr lang="en-US" sz="3000" dirty="0"/>
              <a:t>][</a:t>
            </a:r>
            <a:r>
              <a:rPr lang="en-US" sz="3000" dirty="0" err="1"/>
              <a:t>Sweller</a:t>
            </a:r>
            <a:r>
              <a:rPr lang="en-US" sz="3000" dirty="0"/>
              <a:t>]</a:t>
            </a:r>
          </a:p>
          <a:p>
            <a:pPr marL="857250" indent="-857250">
              <a:buFont typeface="Arial" panose="020B0604020202020204" pitchFamily="34" charset="0"/>
              <a:buChar char="•"/>
            </a:pPr>
            <a:r>
              <a:rPr lang="en-US" sz="3000" dirty="0"/>
              <a:t>Example-Problem Pairs[</a:t>
            </a:r>
            <a:r>
              <a:rPr lang="en-US" sz="3000" dirty="0" err="1"/>
              <a:t>Skudder</a:t>
            </a:r>
            <a:r>
              <a:rPr lang="en-US" sz="3000" dirty="0"/>
              <a:t>]</a:t>
            </a:r>
          </a:p>
        </p:txBody>
      </p:sp>
      <p:sp>
        <p:nvSpPr>
          <p:cNvPr id="11" name="TextBox 10">
            <a:extLst>
              <a:ext uri="{FF2B5EF4-FFF2-40B4-BE49-F238E27FC236}">
                <a16:creationId xmlns:a16="http://schemas.microsoft.com/office/drawing/2014/main" id="{AC39512E-6E7F-4CD4-BC56-DBD3595A1B9B}"/>
              </a:ext>
            </a:extLst>
          </p:cNvPr>
          <p:cNvSpPr txBox="1"/>
          <p:nvPr/>
        </p:nvSpPr>
        <p:spPr>
          <a:xfrm>
            <a:off x="990747" y="8706125"/>
            <a:ext cx="10170883" cy="4571581"/>
          </a:xfrm>
          <a:prstGeom prst="rect">
            <a:avLst/>
          </a:prstGeom>
          <a:noFill/>
          <a:ln>
            <a:solidFill>
              <a:schemeClr val="tx1"/>
            </a:solidFill>
          </a:ln>
        </p:spPr>
        <p:txBody>
          <a:bodyPr wrap="square" rtlCol="0">
            <a:spAutoFit/>
          </a:bodyPr>
          <a:lstStyle/>
          <a:p>
            <a:r>
              <a:rPr lang="en-US" sz="5000" dirty="0"/>
              <a:t>Context</a:t>
            </a:r>
            <a:r>
              <a:rPr lang="en-US" sz="7200" dirty="0"/>
              <a:t> </a:t>
            </a:r>
          </a:p>
          <a:p>
            <a:pPr marL="457200" indent="-457200">
              <a:buFont typeface="Arial" panose="020B0604020202020204" pitchFamily="34" charset="0"/>
              <a:buChar char="•"/>
            </a:pPr>
            <a:r>
              <a:rPr lang="en-US" sz="3000" dirty="0"/>
              <a:t>Introduction to Programming in Python</a:t>
            </a:r>
          </a:p>
          <a:p>
            <a:pPr marL="457200" indent="-457200">
              <a:buFont typeface="Arial" panose="020B0604020202020204" pitchFamily="34" charset="0"/>
              <a:buChar char="•"/>
            </a:pPr>
            <a:r>
              <a:rPr lang="en-US" sz="3000" dirty="0"/>
              <a:t>Non-CS majors from mostly Engineering and Sciences</a:t>
            </a:r>
          </a:p>
          <a:p>
            <a:pPr marL="457200" indent="-457200">
              <a:buFont typeface="Arial" panose="020B0604020202020204" pitchFamily="34" charset="0"/>
              <a:buChar char="•"/>
            </a:pPr>
            <a:r>
              <a:rPr lang="en-US" sz="3000" dirty="0"/>
              <a:t>Students complete 188 programming assignments in and online programming environment </a:t>
            </a:r>
          </a:p>
          <a:p>
            <a:pPr marL="457200" indent="-457200">
              <a:buFont typeface="Arial" panose="020B0604020202020204" pitchFamily="34" charset="0"/>
              <a:buChar char="•"/>
            </a:pPr>
            <a:r>
              <a:rPr lang="en-US" sz="3000" dirty="0"/>
              <a:t>Keystroke level edits and environmental interactions are logged</a:t>
            </a:r>
          </a:p>
          <a:p>
            <a:endParaRPr lang="en-US" sz="3000" dirty="0"/>
          </a:p>
        </p:txBody>
      </p:sp>
      <p:sp>
        <p:nvSpPr>
          <p:cNvPr id="12" name="TextBox 11">
            <a:extLst>
              <a:ext uri="{FF2B5EF4-FFF2-40B4-BE49-F238E27FC236}">
                <a16:creationId xmlns:a16="http://schemas.microsoft.com/office/drawing/2014/main" id="{FD61DD69-C85E-46BF-9A25-9A06D53D0A79}"/>
              </a:ext>
            </a:extLst>
          </p:cNvPr>
          <p:cNvSpPr txBox="1"/>
          <p:nvPr/>
        </p:nvSpPr>
        <p:spPr>
          <a:xfrm>
            <a:off x="29796630" y="8851747"/>
            <a:ext cx="11049000" cy="3631763"/>
          </a:xfrm>
          <a:prstGeom prst="rect">
            <a:avLst/>
          </a:prstGeom>
          <a:noFill/>
          <a:ln>
            <a:solidFill>
              <a:schemeClr val="tx1"/>
            </a:solidFill>
          </a:ln>
        </p:spPr>
        <p:txBody>
          <a:bodyPr wrap="square" rtlCol="0">
            <a:spAutoFit/>
          </a:bodyPr>
          <a:lstStyle/>
          <a:p>
            <a:r>
              <a:rPr lang="en-US" sz="5000" dirty="0"/>
              <a:t>Data Collection</a:t>
            </a:r>
          </a:p>
          <a:p>
            <a:pPr marL="571500" indent="-571500">
              <a:buFont typeface="Arial" panose="020B0604020202020204" pitchFamily="34" charset="0"/>
              <a:buChar char="•"/>
            </a:pPr>
            <a:r>
              <a:rPr lang="en-US" sz="3000" dirty="0"/>
              <a:t>Qualitative Data collected via a survey on student opinion and usage of Worked Examples</a:t>
            </a:r>
          </a:p>
          <a:p>
            <a:pPr marL="571500" indent="-571500">
              <a:buFont typeface="Arial" panose="020B0604020202020204" pitchFamily="34" charset="0"/>
              <a:buChar char="•"/>
            </a:pPr>
            <a:r>
              <a:rPr lang="en-US" sz="3000" dirty="0"/>
              <a:t>Quantitative Data collected via exercise completion rates and student interaction with </a:t>
            </a:r>
            <a:r>
              <a:rPr lang="en-US" sz="3000" dirty="0" err="1"/>
              <a:t>Blockpy</a:t>
            </a:r>
            <a:r>
              <a:rPr lang="en-US" sz="3000" dirty="0"/>
              <a:t> and Worked Example </a:t>
            </a:r>
          </a:p>
          <a:p>
            <a:pPr marL="1028700" lvl="1" indent="-571500">
              <a:buFont typeface="Arial" panose="020B0604020202020204" pitchFamily="34" charset="0"/>
              <a:buChar char="•"/>
            </a:pPr>
            <a:r>
              <a:rPr lang="en-US" sz="3000" dirty="0"/>
              <a:t>Worked Examples page was instrumented to log student interaction</a:t>
            </a:r>
          </a:p>
        </p:txBody>
      </p:sp>
      <p:sp>
        <p:nvSpPr>
          <p:cNvPr id="13" name="TextBox 12">
            <a:extLst>
              <a:ext uri="{FF2B5EF4-FFF2-40B4-BE49-F238E27FC236}">
                <a16:creationId xmlns:a16="http://schemas.microsoft.com/office/drawing/2014/main" id="{3BDAEEC1-C345-4C79-A62B-FADFBFC0455A}"/>
              </a:ext>
            </a:extLst>
          </p:cNvPr>
          <p:cNvSpPr txBox="1"/>
          <p:nvPr/>
        </p:nvSpPr>
        <p:spPr>
          <a:xfrm>
            <a:off x="17269775" y="8851203"/>
            <a:ext cx="11944880" cy="3970318"/>
          </a:xfrm>
          <a:prstGeom prst="rect">
            <a:avLst/>
          </a:prstGeom>
          <a:noFill/>
          <a:ln>
            <a:solidFill>
              <a:schemeClr val="tx1"/>
            </a:solidFill>
          </a:ln>
        </p:spPr>
        <p:txBody>
          <a:bodyPr wrap="square" rtlCol="0">
            <a:spAutoFit/>
          </a:bodyPr>
          <a:lstStyle/>
          <a:p>
            <a:r>
              <a:rPr lang="en-US" sz="5000" dirty="0"/>
              <a:t>Methodology</a:t>
            </a:r>
            <a:r>
              <a:rPr lang="en-US" sz="7200" dirty="0"/>
              <a:t> </a:t>
            </a:r>
          </a:p>
          <a:p>
            <a:pPr marL="857250" indent="-857250">
              <a:buFont typeface="Arial" panose="020B0604020202020204" pitchFamily="34" charset="0"/>
              <a:buChar char="•"/>
            </a:pPr>
            <a:r>
              <a:rPr lang="en-US" sz="3000" dirty="0"/>
              <a:t>Manual inspection of prior student was used to determine “hard” problems</a:t>
            </a:r>
          </a:p>
          <a:p>
            <a:pPr marL="857250" indent="-857250">
              <a:buFont typeface="Arial" panose="020B0604020202020204" pitchFamily="34" charset="0"/>
              <a:buChar char="•"/>
            </a:pPr>
            <a:r>
              <a:rPr lang="en-US" sz="3000" dirty="0"/>
              <a:t>“Hard” problems were those that took most students more than 20 edits to complete</a:t>
            </a:r>
          </a:p>
          <a:p>
            <a:pPr marL="857250" indent="-857250">
              <a:buFont typeface="Arial" panose="020B0604020202020204" pitchFamily="34" charset="0"/>
              <a:buChar char="•"/>
            </a:pPr>
            <a:r>
              <a:rPr lang="en-US" sz="3000" dirty="0"/>
              <a:t>Worked examples were developed for “hard” problems to help students </a:t>
            </a:r>
          </a:p>
        </p:txBody>
      </p:sp>
      <p:sp>
        <p:nvSpPr>
          <p:cNvPr id="14" name="TextBox 13">
            <a:extLst>
              <a:ext uri="{FF2B5EF4-FFF2-40B4-BE49-F238E27FC236}">
                <a16:creationId xmlns:a16="http://schemas.microsoft.com/office/drawing/2014/main" id="{B95E43A4-FF9A-45CE-8FA8-5E0B1BE41117}"/>
              </a:ext>
            </a:extLst>
          </p:cNvPr>
          <p:cNvSpPr txBox="1"/>
          <p:nvPr/>
        </p:nvSpPr>
        <p:spPr>
          <a:xfrm>
            <a:off x="29276143" y="29140661"/>
            <a:ext cx="11327873" cy="2215991"/>
          </a:xfrm>
          <a:prstGeom prst="rect">
            <a:avLst/>
          </a:prstGeom>
          <a:noFill/>
          <a:ln>
            <a:solidFill>
              <a:schemeClr val="tx1"/>
            </a:solidFill>
          </a:ln>
        </p:spPr>
        <p:txBody>
          <a:bodyPr wrap="square" rtlCol="0">
            <a:spAutoFit/>
          </a:bodyPr>
          <a:lstStyle/>
          <a:p>
            <a:r>
              <a:rPr lang="en-US" sz="5000" dirty="0"/>
              <a:t>References</a:t>
            </a:r>
            <a:r>
              <a:rPr lang="en-US" sz="7200" dirty="0"/>
              <a:t> </a:t>
            </a:r>
          </a:p>
          <a:p>
            <a:r>
              <a:rPr lang="en-US" sz="6600" dirty="0"/>
              <a:t>TODO</a:t>
            </a:r>
          </a:p>
        </p:txBody>
      </p:sp>
      <p:sp>
        <p:nvSpPr>
          <p:cNvPr id="15" name="TextBox 14">
            <a:extLst>
              <a:ext uri="{FF2B5EF4-FFF2-40B4-BE49-F238E27FC236}">
                <a16:creationId xmlns:a16="http://schemas.microsoft.com/office/drawing/2014/main" id="{474D9FEF-145C-4507-BA19-613301017388}"/>
              </a:ext>
            </a:extLst>
          </p:cNvPr>
          <p:cNvSpPr txBox="1"/>
          <p:nvPr/>
        </p:nvSpPr>
        <p:spPr>
          <a:xfrm>
            <a:off x="30082063" y="21046137"/>
            <a:ext cx="10018186" cy="8094524"/>
          </a:xfrm>
          <a:prstGeom prst="rect">
            <a:avLst/>
          </a:prstGeom>
          <a:noFill/>
          <a:ln>
            <a:solidFill>
              <a:schemeClr val="tx1"/>
            </a:solidFill>
          </a:ln>
        </p:spPr>
        <p:txBody>
          <a:bodyPr wrap="square" rtlCol="0">
            <a:spAutoFit/>
          </a:bodyPr>
          <a:lstStyle/>
          <a:p>
            <a:r>
              <a:rPr lang="en-US" sz="5000" dirty="0"/>
              <a:t>Conclusions</a:t>
            </a:r>
          </a:p>
          <a:p>
            <a:r>
              <a:rPr lang="en-US" sz="3000" dirty="0"/>
              <a:t>	The Worked Example strategy we used seem to have little effect on the completion rate of hard problems. However, many students used them and found them helpful.</a:t>
            </a:r>
          </a:p>
          <a:p>
            <a:r>
              <a:rPr lang="en-US" sz="3000" dirty="0"/>
              <a:t>	Methods of selection “hard’ problems may have been flawed. All problems had high completion rates (80-90%) before introducing WEs.</a:t>
            </a:r>
          </a:p>
          <a:p>
            <a:r>
              <a:rPr lang="en-US" sz="3000" dirty="0"/>
              <a:t>	The correlation between WE use and increased number of runs may suggest our implementation had no quantitative benefit. It may also simply show that students are more likely to use the WE if they have been working on the problem for longer. More analysis of event log is required to support this.</a:t>
            </a:r>
          </a:p>
          <a:p>
            <a:r>
              <a:rPr lang="en-US" sz="5000" dirty="0"/>
              <a:t>Future work</a:t>
            </a:r>
          </a:p>
          <a:p>
            <a:pPr marL="685800" indent="-685800">
              <a:buFont typeface="Arial" panose="020B0604020202020204" pitchFamily="34" charset="0"/>
              <a:buChar char="•"/>
            </a:pPr>
            <a:r>
              <a:rPr lang="en-US" sz="3000" dirty="0"/>
              <a:t>Interactive Worked Examples </a:t>
            </a:r>
          </a:p>
          <a:p>
            <a:pPr marL="685800" indent="-685800">
              <a:buFont typeface="Arial" panose="020B0604020202020204" pitchFamily="34" charset="0"/>
              <a:buChar char="•"/>
            </a:pPr>
            <a:r>
              <a:rPr lang="en-US" sz="3000" dirty="0" err="1"/>
              <a:t>Subgoal</a:t>
            </a:r>
            <a:r>
              <a:rPr lang="en-US" sz="3000" dirty="0"/>
              <a:t> only Worked Examples </a:t>
            </a:r>
          </a:p>
          <a:p>
            <a:pPr marL="685800" indent="-685800">
              <a:buFont typeface="Arial" panose="020B0604020202020204" pitchFamily="34" charset="0"/>
              <a:buChar char="•"/>
            </a:pPr>
            <a:r>
              <a:rPr lang="en-US" sz="3000" dirty="0"/>
              <a:t>Alternative supplements material in large intro classes</a:t>
            </a:r>
          </a:p>
        </p:txBody>
      </p:sp>
      <p:sp>
        <p:nvSpPr>
          <p:cNvPr id="16" name="TextBox 15">
            <a:extLst>
              <a:ext uri="{FF2B5EF4-FFF2-40B4-BE49-F238E27FC236}">
                <a16:creationId xmlns:a16="http://schemas.microsoft.com/office/drawing/2014/main" id="{487B536B-0C75-4D18-A6DA-07CEF9C4A1D1}"/>
              </a:ext>
            </a:extLst>
          </p:cNvPr>
          <p:cNvSpPr txBox="1"/>
          <p:nvPr/>
        </p:nvSpPr>
        <p:spPr>
          <a:xfrm>
            <a:off x="670401" y="14492709"/>
            <a:ext cx="11049000" cy="861774"/>
          </a:xfrm>
          <a:prstGeom prst="rect">
            <a:avLst/>
          </a:prstGeom>
          <a:noFill/>
          <a:ln>
            <a:solidFill>
              <a:schemeClr val="tx1"/>
            </a:solidFill>
          </a:ln>
        </p:spPr>
        <p:txBody>
          <a:bodyPr wrap="square" rtlCol="0">
            <a:spAutoFit/>
          </a:bodyPr>
          <a:lstStyle/>
          <a:p>
            <a:r>
              <a:rPr lang="en-US" sz="5000" dirty="0"/>
              <a:t>Results</a:t>
            </a:r>
          </a:p>
        </p:txBody>
      </p:sp>
      <p:sp>
        <p:nvSpPr>
          <p:cNvPr id="2" name="Rectangle 1">
            <a:extLst>
              <a:ext uri="{FF2B5EF4-FFF2-40B4-BE49-F238E27FC236}">
                <a16:creationId xmlns:a16="http://schemas.microsoft.com/office/drawing/2014/main" id="{462652C4-E01F-4D77-BA6A-2650430629D1}"/>
              </a:ext>
            </a:extLst>
          </p:cNvPr>
          <p:cNvSpPr/>
          <p:nvPr/>
        </p:nvSpPr>
        <p:spPr>
          <a:xfrm>
            <a:off x="38252400" y="933240"/>
            <a:ext cx="4703232" cy="2937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VT Logo</a:t>
            </a:r>
          </a:p>
        </p:txBody>
      </p:sp>
      <p:graphicFrame>
        <p:nvGraphicFramePr>
          <p:cNvPr id="4" name="Table 3">
            <a:extLst>
              <a:ext uri="{FF2B5EF4-FFF2-40B4-BE49-F238E27FC236}">
                <a16:creationId xmlns:a16="http://schemas.microsoft.com/office/drawing/2014/main" id="{BC4C8F16-D2F7-48DF-B8B6-6D48E2FD47DE}"/>
              </a:ext>
            </a:extLst>
          </p:cNvPr>
          <p:cNvGraphicFramePr>
            <a:graphicFrameLocks noGrp="1"/>
          </p:cNvGraphicFramePr>
          <p:nvPr>
            <p:extLst>
              <p:ext uri="{D42A27DB-BD31-4B8C-83A1-F6EECF244321}">
                <p14:modId xmlns:p14="http://schemas.microsoft.com/office/powerpoint/2010/main" val="26491422"/>
              </p:ext>
            </p:extLst>
          </p:nvPr>
        </p:nvGraphicFramePr>
        <p:xfrm>
          <a:off x="11527180" y="9808793"/>
          <a:ext cx="5377045" cy="2702648"/>
        </p:xfrm>
        <a:graphic>
          <a:graphicData uri="http://schemas.openxmlformats.org/drawingml/2006/table">
            <a:tbl>
              <a:tblPr firstRow="1" bandRow="1">
                <a:tableStyleId>{5C22544A-7EE6-4342-B048-85BDC9FD1C3A}</a:tableStyleId>
              </a:tblPr>
              <a:tblGrid>
                <a:gridCol w="803154">
                  <a:extLst>
                    <a:ext uri="{9D8B030D-6E8A-4147-A177-3AD203B41FA5}">
                      <a16:colId xmlns:a16="http://schemas.microsoft.com/office/drawing/2014/main" val="1246494410"/>
                    </a:ext>
                  </a:extLst>
                </a:gridCol>
                <a:gridCol w="1837924">
                  <a:extLst>
                    <a:ext uri="{9D8B030D-6E8A-4147-A177-3AD203B41FA5}">
                      <a16:colId xmlns:a16="http://schemas.microsoft.com/office/drawing/2014/main" val="3707486989"/>
                    </a:ext>
                  </a:extLst>
                </a:gridCol>
                <a:gridCol w="1932816">
                  <a:extLst>
                    <a:ext uri="{9D8B030D-6E8A-4147-A177-3AD203B41FA5}">
                      <a16:colId xmlns:a16="http://schemas.microsoft.com/office/drawing/2014/main" val="2676852081"/>
                    </a:ext>
                  </a:extLst>
                </a:gridCol>
                <a:gridCol w="803151">
                  <a:extLst>
                    <a:ext uri="{9D8B030D-6E8A-4147-A177-3AD203B41FA5}">
                      <a16:colId xmlns:a16="http://schemas.microsoft.com/office/drawing/2014/main" val="3454277832"/>
                    </a:ext>
                  </a:extLst>
                </a:gridCol>
              </a:tblGrid>
              <a:tr h="755617">
                <a:tc>
                  <a:txBody>
                    <a:bodyPr/>
                    <a:lstStyle/>
                    <a:p>
                      <a:endParaRPr lang="en-US" sz="2400" dirty="0"/>
                    </a:p>
                  </a:txBody>
                  <a:tcPr anchor="ctr">
                    <a:solidFill>
                      <a:srgbClr val="8E2344"/>
                    </a:solidFill>
                  </a:tcPr>
                </a:tc>
                <a:tc>
                  <a:txBody>
                    <a:bodyPr/>
                    <a:lstStyle/>
                    <a:p>
                      <a:pPr algn="ctr"/>
                      <a:r>
                        <a:rPr lang="en-US" sz="2400" dirty="0"/>
                        <a:t>Prior Experience</a:t>
                      </a:r>
                    </a:p>
                  </a:txBody>
                  <a:tcPr anchor="ctr">
                    <a:solidFill>
                      <a:srgbClr val="8E2344"/>
                    </a:solidFill>
                  </a:tcPr>
                </a:tc>
                <a:tc>
                  <a:txBody>
                    <a:bodyPr/>
                    <a:lstStyle/>
                    <a:p>
                      <a:pPr algn="ctr"/>
                      <a:r>
                        <a:rPr lang="en-US" sz="2400" dirty="0"/>
                        <a:t>No Prior Experience</a:t>
                      </a:r>
                    </a:p>
                  </a:txBody>
                  <a:tcPr anchor="ctr">
                    <a:solidFill>
                      <a:srgbClr val="8E2344"/>
                    </a:solidFill>
                  </a:tcPr>
                </a:tc>
                <a:tc>
                  <a:txBody>
                    <a:bodyPr/>
                    <a:lstStyle/>
                    <a:p>
                      <a:pPr algn="ctr"/>
                      <a:r>
                        <a:rPr lang="en-US" sz="2400" dirty="0"/>
                        <a:t>Total</a:t>
                      </a:r>
                    </a:p>
                  </a:txBody>
                  <a:tcPr anchor="ctr">
                    <a:solidFill>
                      <a:srgbClr val="8E2344"/>
                    </a:solidFill>
                  </a:tcPr>
                </a:tc>
                <a:extLst>
                  <a:ext uri="{0D108BD9-81ED-4DB2-BD59-A6C34878D82A}">
                    <a16:rowId xmlns:a16="http://schemas.microsoft.com/office/drawing/2014/main" val="2084501009"/>
                  </a:ext>
                </a:extLst>
              </a:tr>
              <a:tr h="638503">
                <a:tc>
                  <a:txBody>
                    <a:bodyPr/>
                    <a:lstStyle/>
                    <a:p>
                      <a:pPr algn="ctr"/>
                      <a:r>
                        <a:rPr lang="en-US" sz="2400" dirty="0">
                          <a:solidFill>
                            <a:schemeClr val="bg1"/>
                          </a:solidFill>
                        </a:rPr>
                        <a:t>F17</a:t>
                      </a:r>
                    </a:p>
                  </a:txBody>
                  <a:tcPr anchor="ctr">
                    <a:solidFill>
                      <a:srgbClr val="8E2344"/>
                    </a:solidFill>
                  </a:tcPr>
                </a:tc>
                <a:tc>
                  <a:txBody>
                    <a:bodyPr/>
                    <a:lstStyle/>
                    <a:p>
                      <a:pPr algn="ctr"/>
                      <a:r>
                        <a:rPr lang="en-US" sz="3000" dirty="0"/>
                        <a:t>240</a:t>
                      </a:r>
                    </a:p>
                  </a:txBody>
                  <a:tcPr anchor="ctr"/>
                </a:tc>
                <a:tc>
                  <a:txBody>
                    <a:bodyPr/>
                    <a:lstStyle/>
                    <a:p>
                      <a:pPr algn="ctr"/>
                      <a:r>
                        <a:rPr lang="en-US" sz="3000" dirty="0"/>
                        <a:t>41</a:t>
                      </a:r>
                    </a:p>
                  </a:txBody>
                  <a:tcPr anchor="ctr"/>
                </a:tc>
                <a:tc>
                  <a:txBody>
                    <a:bodyPr/>
                    <a:lstStyle/>
                    <a:p>
                      <a:pPr algn="ctr"/>
                      <a:r>
                        <a:rPr lang="en-US" sz="3000" dirty="0"/>
                        <a:t>281</a:t>
                      </a:r>
                    </a:p>
                  </a:txBody>
                  <a:tcPr anchor="ctr"/>
                </a:tc>
                <a:extLst>
                  <a:ext uri="{0D108BD9-81ED-4DB2-BD59-A6C34878D82A}">
                    <a16:rowId xmlns:a16="http://schemas.microsoft.com/office/drawing/2014/main" val="2612314924"/>
                  </a:ext>
                </a:extLst>
              </a:tr>
              <a:tr h="638503">
                <a:tc>
                  <a:txBody>
                    <a:bodyPr/>
                    <a:lstStyle/>
                    <a:p>
                      <a:pPr algn="ctr"/>
                      <a:r>
                        <a:rPr lang="en-US" sz="2400" dirty="0">
                          <a:solidFill>
                            <a:schemeClr val="bg1"/>
                          </a:solidFill>
                        </a:rPr>
                        <a:t>S18</a:t>
                      </a:r>
                    </a:p>
                  </a:txBody>
                  <a:tcPr anchor="ctr">
                    <a:solidFill>
                      <a:srgbClr val="8E2344"/>
                    </a:solidFill>
                  </a:tcPr>
                </a:tc>
                <a:tc>
                  <a:txBody>
                    <a:bodyPr/>
                    <a:lstStyle/>
                    <a:p>
                      <a:pPr algn="ctr"/>
                      <a:r>
                        <a:rPr lang="en-US" sz="3000" dirty="0"/>
                        <a:t>197</a:t>
                      </a:r>
                    </a:p>
                  </a:txBody>
                  <a:tcPr anchor="ctr"/>
                </a:tc>
                <a:tc>
                  <a:txBody>
                    <a:bodyPr/>
                    <a:lstStyle/>
                    <a:p>
                      <a:pPr algn="ctr"/>
                      <a:r>
                        <a:rPr lang="en-US" sz="3000" dirty="0"/>
                        <a:t>43</a:t>
                      </a:r>
                    </a:p>
                  </a:txBody>
                  <a:tcPr anchor="ctr"/>
                </a:tc>
                <a:tc>
                  <a:txBody>
                    <a:bodyPr/>
                    <a:lstStyle/>
                    <a:p>
                      <a:pPr algn="ctr"/>
                      <a:r>
                        <a:rPr lang="en-US" sz="3000" dirty="0"/>
                        <a:t>240</a:t>
                      </a:r>
                    </a:p>
                  </a:txBody>
                  <a:tcPr anchor="ctr"/>
                </a:tc>
                <a:extLst>
                  <a:ext uri="{0D108BD9-81ED-4DB2-BD59-A6C34878D82A}">
                    <a16:rowId xmlns:a16="http://schemas.microsoft.com/office/drawing/2014/main" val="685837746"/>
                  </a:ext>
                </a:extLst>
              </a:tr>
              <a:tr h="602682">
                <a:tc>
                  <a:txBody>
                    <a:bodyPr/>
                    <a:lstStyle/>
                    <a:p>
                      <a:pPr algn="ctr"/>
                      <a:r>
                        <a:rPr lang="en-US" sz="2400" dirty="0">
                          <a:solidFill>
                            <a:schemeClr val="bg1"/>
                          </a:solidFill>
                        </a:rPr>
                        <a:t>Total</a:t>
                      </a:r>
                    </a:p>
                  </a:txBody>
                  <a:tcPr anchor="ctr">
                    <a:solidFill>
                      <a:srgbClr val="8E2344"/>
                    </a:solidFill>
                  </a:tcPr>
                </a:tc>
                <a:tc>
                  <a:txBody>
                    <a:bodyPr/>
                    <a:lstStyle/>
                    <a:p>
                      <a:pPr algn="ctr"/>
                      <a:r>
                        <a:rPr lang="en-US" sz="3000" dirty="0"/>
                        <a:t>437</a:t>
                      </a:r>
                    </a:p>
                  </a:txBody>
                  <a:tcPr anchor="ctr"/>
                </a:tc>
                <a:tc>
                  <a:txBody>
                    <a:bodyPr/>
                    <a:lstStyle/>
                    <a:p>
                      <a:pPr algn="ctr"/>
                      <a:r>
                        <a:rPr lang="en-US" sz="3000" dirty="0"/>
                        <a:t>84</a:t>
                      </a:r>
                    </a:p>
                  </a:txBody>
                  <a:tcPr anchor="ctr"/>
                </a:tc>
                <a:tc>
                  <a:txBody>
                    <a:bodyPr/>
                    <a:lstStyle/>
                    <a:p>
                      <a:endParaRPr lang="en-US" sz="3000" dirty="0"/>
                    </a:p>
                  </a:txBody>
                  <a:tcPr anchor="ctr"/>
                </a:tc>
                <a:extLst>
                  <a:ext uri="{0D108BD9-81ED-4DB2-BD59-A6C34878D82A}">
                    <a16:rowId xmlns:a16="http://schemas.microsoft.com/office/drawing/2014/main" val="2484121680"/>
                  </a:ext>
                </a:extLst>
              </a:tr>
            </a:tbl>
          </a:graphicData>
        </a:graphic>
      </p:graphicFrame>
      <p:graphicFrame>
        <p:nvGraphicFramePr>
          <p:cNvPr id="19" name="Object 18">
            <a:extLst>
              <a:ext uri="{FF2B5EF4-FFF2-40B4-BE49-F238E27FC236}">
                <a16:creationId xmlns:a16="http://schemas.microsoft.com/office/drawing/2014/main" id="{EE881DD3-55CC-439E-9E25-F44AD8AFB32E}"/>
              </a:ext>
            </a:extLst>
          </p:cNvPr>
          <p:cNvGraphicFramePr>
            <a:graphicFrameLocks noChangeAspect="1"/>
          </p:cNvGraphicFramePr>
          <p:nvPr>
            <p:extLst>
              <p:ext uri="{D42A27DB-BD31-4B8C-83A1-F6EECF244321}">
                <p14:modId xmlns:p14="http://schemas.microsoft.com/office/powerpoint/2010/main" val="3333703710"/>
              </p:ext>
            </p:extLst>
          </p:nvPr>
        </p:nvGraphicFramePr>
        <p:xfrm>
          <a:off x="7315200" y="6705600"/>
          <a:ext cx="29260800" cy="19507200"/>
        </p:xfrm>
        <a:graphic>
          <a:graphicData uri="http://schemas.openxmlformats.org/presentationml/2006/ole">
            <mc:AlternateContent xmlns:mc="http://schemas.openxmlformats.org/markup-compatibility/2006">
              <mc:Choice xmlns:v="urn:schemas-microsoft-com:vml" Requires="v">
                <p:oleObj spid="_x0000_s1046" name="FDF" r:id="rId3" imgW="0" imgH="0" progId="FoxitReader.FDFDoc">
                  <p:embed/>
                </p:oleObj>
              </mc:Choice>
              <mc:Fallback>
                <p:oleObj name="FDF" r:id="rId3" imgW="0" imgH="0" progId="FoxitReader.FDFDoc">
                  <p:embed/>
                  <p:pic>
                    <p:nvPicPr>
                      <p:cNvPr id="0" name=""/>
                      <p:cNvPicPr/>
                      <p:nvPr/>
                    </p:nvPicPr>
                    <p:blipFill/>
                    <p:spPr>
                      <a:xfrm>
                        <a:off x="7315200" y="6705600"/>
                        <a:ext cx="29260800" cy="19507200"/>
                      </a:xfrm>
                      <a:prstGeom prst="rect">
                        <a:avLst/>
                      </a:prstGeom>
                    </p:spPr>
                  </p:pic>
                </p:oleObj>
              </mc:Fallback>
            </mc:AlternateContent>
          </a:graphicData>
        </a:graphic>
      </p:graphicFrame>
      <p:pic>
        <p:nvPicPr>
          <p:cNvPr id="22" name="Picture 21">
            <a:extLst>
              <a:ext uri="{FF2B5EF4-FFF2-40B4-BE49-F238E27FC236}">
                <a16:creationId xmlns:a16="http://schemas.microsoft.com/office/drawing/2014/main" id="{9A959213-3A41-4840-BFC2-AE43D8E90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6971" y="13782611"/>
            <a:ext cx="7209659" cy="5324535"/>
          </a:xfrm>
          <a:prstGeom prst="rect">
            <a:avLst/>
          </a:prstGeom>
        </p:spPr>
      </p:pic>
      <p:pic>
        <p:nvPicPr>
          <p:cNvPr id="24" name="Picture 23">
            <a:extLst>
              <a:ext uri="{FF2B5EF4-FFF2-40B4-BE49-F238E27FC236}">
                <a16:creationId xmlns:a16="http://schemas.microsoft.com/office/drawing/2014/main" id="{F1216618-CF59-42BE-BE4B-DA00E879F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08650" y="13931851"/>
            <a:ext cx="8894032" cy="5026054"/>
          </a:xfrm>
          <a:prstGeom prst="rect">
            <a:avLst/>
          </a:prstGeom>
        </p:spPr>
      </p:pic>
      <p:pic>
        <p:nvPicPr>
          <p:cNvPr id="27" name="Picture 26">
            <a:extLst>
              <a:ext uri="{FF2B5EF4-FFF2-40B4-BE49-F238E27FC236}">
                <a16:creationId xmlns:a16="http://schemas.microsoft.com/office/drawing/2014/main" id="{97C19C54-47A4-4384-AE5D-0A0D2F87A8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19" y="21381199"/>
            <a:ext cx="6845369" cy="3720009"/>
          </a:xfrm>
          <a:prstGeom prst="rect">
            <a:avLst/>
          </a:prstGeom>
        </p:spPr>
      </p:pic>
      <p:sp>
        <p:nvSpPr>
          <p:cNvPr id="28" name="TextBox 27">
            <a:extLst>
              <a:ext uri="{FF2B5EF4-FFF2-40B4-BE49-F238E27FC236}">
                <a16:creationId xmlns:a16="http://schemas.microsoft.com/office/drawing/2014/main" id="{7C418816-CE3A-4CBA-8B98-E6674AC875B1}"/>
              </a:ext>
            </a:extLst>
          </p:cNvPr>
          <p:cNvSpPr txBox="1"/>
          <p:nvPr/>
        </p:nvSpPr>
        <p:spPr>
          <a:xfrm>
            <a:off x="1117496" y="20771402"/>
            <a:ext cx="5905500" cy="646331"/>
          </a:xfrm>
          <a:prstGeom prst="rect">
            <a:avLst/>
          </a:prstGeom>
          <a:noFill/>
        </p:spPr>
        <p:txBody>
          <a:bodyPr wrap="square" rtlCol="0">
            <a:spAutoFit/>
          </a:bodyPr>
          <a:lstStyle/>
          <a:p>
            <a:pPr algn="ctr"/>
            <a:r>
              <a:rPr lang="en-US" dirty="0"/>
              <a:t>The addition of Worked Examples provided little to no gain on completion of hard problems</a:t>
            </a:r>
          </a:p>
        </p:txBody>
      </p:sp>
      <p:pic>
        <p:nvPicPr>
          <p:cNvPr id="30" name="Picture 29">
            <a:extLst>
              <a:ext uri="{FF2B5EF4-FFF2-40B4-BE49-F238E27FC236}">
                <a16:creationId xmlns:a16="http://schemas.microsoft.com/office/drawing/2014/main" id="{6F1AED26-7926-43E7-B15C-0BBD1420A8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3532" y="21226952"/>
            <a:ext cx="3375054" cy="3949927"/>
          </a:xfrm>
          <a:prstGeom prst="rect">
            <a:avLst/>
          </a:prstGeom>
        </p:spPr>
      </p:pic>
      <p:sp>
        <p:nvSpPr>
          <p:cNvPr id="31" name="TextBox 30">
            <a:extLst>
              <a:ext uri="{FF2B5EF4-FFF2-40B4-BE49-F238E27FC236}">
                <a16:creationId xmlns:a16="http://schemas.microsoft.com/office/drawing/2014/main" id="{398CCCF6-E198-4B1C-B101-09E2ED674350}"/>
              </a:ext>
            </a:extLst>
          </p:cNvPr>
          <p:cNvSpPr txBox="1"/>
          <p:nvPr/>
        </p:nvSpPr>
        <p:spPr>
          <a:xfrm>
            <a:off x="7952099" y="20457869"/>
            <a:ext cx="3490610" cy="923330"/>
          </a:xfrm>
          <a:prstGeom prst="rect">
            <a:avLst/>
          </a:prstGeom>
          <a:noFill/>
        </p:spPr>
        <p:txBody>
          <a:bodyPr wrap="square" rtlCol="0">
            <a:spAutoFit/>
          </a:bodyPr>
          <a:lstStyle/>
          <a:p>
            <a:pPr algn="ctr"/>
            <a:r>
              <a:rPr lang="en-US" dirty="0"/>
              <a:t>Measured usage of WE varied widely by problem, with an average around 50</a:t>
            </a:r>
          </a:p>
        </p:txBody>
      </p:sp>
      <p:graphicFrame>
        <p:nvGraphicFramePr>
          <p:cNvPr id="33" name="Table 32">
            <a:extLst>
              <a:ext uri="{FF2B5EF4-FFF2-40B4-BE49-F238E27FC236}">
                <a16:creationId xmlns:a16="http://schemas.microsoft.com/office/drawing/2014/main" id="{994531D4-9CD1-44D7-9A25-AB676A34C0B9}"/>
              </a:ext>
            </a:extLst>
          </p:cNvPr>
          <p:cNvGraphicFramePr>
            <a:graphicFrameLocks noGrp="1"/>
          </p:cNvGraphicFramePr>
          <p:nvPr>
            <p:extLst>
              <p:ext uri="{D42A27DB-BD31-4B8C-83A1-F6EECF244321}">
                <p14:modId xmlns:p14="http://schemas.microsoft.com/office/powerpoint/2010/main" val="1679397783"/>
              </p:ext>
            </p:extLst>
          </p:nvPr>
        </p:nvGraphicFramePr>
        <p:xfrm>
          <a:off x="1466850" y="16528619"/>
          <a:ext cx="6155622" cy="3152625"/>
        </p:xfrm>
        <a:graphic>
          <a:graphicData uri="http://schemas.openxmlformats.org/drawingml/2006/table">
            <a:tbl>
              <a:tblPr firstRow="1" bandRow="1">
                <a:tableStyleId>{5C22544A-7EE6-4342-B048-85BDC9FD1C3A}</a:tableStyleId>
              </a:tblPr>
              <a:tblGrid>
                <a:gridCol w="1224100">
                  <a:extLst>
                    <a:ext uri="{9D8B030D-6E8A-4147-A177-3AD203B41FA5}">
                      <a16:colId xmlns:a16="http://schemas.microsoft.com/office/drawing/2014/main" val="1246494410"/>
                    </a:ext>
                  </a:extLst>
                </a:gridCol>
                <a:gridCol w="1799396">
                  <a:extLst>
                    <a:ext uri="{9D8B030D-6E8A-4147-A177-3AD203B41FA5}">
                      <a16:colId xmlns:a16="http://schemas.microsoft.com/office/drawing/2014/main" val="3707486989"/>
                    </a:ext>
                  </a:extLst>
                </a:gridCol>
                <a:gridCol w="2212681">
                  <a:extLst>
                    <a:ext uri="{9D8B030D-6E8A-4147-A177-3AD203B41FA5}">
                      <a16:colId xmlns:a16="http://schemas.microsoft.com/office/drawing/2014/main" val="2676852081"/>
                    </a:ext>
                  </a:extLst>
                </a:gridCol>
                <a:gridCol w="919445">
                  <a:extLst>
                    <a:ext uri="{9D8B030D-6E8A-4147-A177-3AD203B41FA5}">
                      <a16:colId xmlns:a16="http://schemas.microsoft.com/office/drawing/2014/main" val="3454277832"/>
                    </a:ext>
                  </a:extLst>
                </a:gridCol>
              </a:tblGrid>
              <a:tr h="904023">
                <a:tc>
                  <a:txBody>
                    <a:bodyPr/>
                    <a:lstStyle/>
                    <a:p>
                      <a:endParaRPr lang="en-US" sz="2400" dirty="0"/>
                    </a:p>
                  </a:txBody>
                  <a:tcPr anchor="ctr">
                    <a:solidFill>
                      <a:srgbClr val="8E2344"/>
                    </a:solidFill>
                  </a:tcPr>
                </a:tc>
                <a:tc>
                  <a:txBody>
                    <a:bodyPr/>
                    <a:lstStyle/>
                    <a:p>
                      <a:pPr algn="ctr"/>
                      <a:r>
                        <a:rPr lang="en-US" sz="2400" dirty="0"/>
                        <a:t>Prior Experience</a:t>
                      </a:r>
                    </a:p>
                  </a:txBody>
                  <a:tcPr anchor="ctr">
                    <a:solidFill>
                      <a:srgbClr val="8E2344"/>
                    </a:solidFill>
                  </a:tcPr>
                </a:tc>
                <a:tc>
                  <a:txBody>
                    <a:bodyPr/>
                    <a:lstStyle/>
                    <a:p>
                      <a:pPr algn="ctr"/>
                      <a:r>
                        <a:rPr lang="en-US" sz="2400" dirty="0"/>
                        <a:t>No Prior Experience</a:t>
                      </a:r>
                    </a:p>
                  </a:txBody>
                  <a:tcPr anchor="ctr">
                    <a:solidFill>
                      <a:srgbClr val="8E2344"/>
                    </a:solidFill>
                  </a:tcPr>
                </a:tc>
                <a:tc>
                  <a:txBody>
                    <a:bodyPr/>
                    <a:lstStyle/>
                    <a:p>
                      <a:pPr algn="ctr"/>
                      <a:r>
                        <a:rPr lang="en-US" sz="2400" dirty="0"/>
                        <a:t>Total</a:t>
                      </a:r>
                    </a:p>
                  </a:txBody>
                  <a:tcPr anchor="ctr">
                    <a:solidFill>
                      <a:srgbClr val="8E2344"/>
                    </a:solidFill>
                  </a:tcPr>
                </a:tc>
                <a:extLst>
                  <a:ext uri="{0D108BD9-81ED-4DB2-BD59-A6C34878D82A}">
                    <a16:rowId xmlns:a16="http://schemas.microsoft.com/office/drawing/2014/main" val="2084501009"/>
                  </a:ext>
                </a:extLst>
              </a:tr>
              <a:tr h="638503">
                <a:tc>
                  <a:txBody>
                    <a:bodyPr/>
                    <a:lstStyle/>
                    <a:p>
                      <a:pPr algn="ctr"/>
                      <a:r>
                        <a:rPr lang="en-US" sz="2400" dirty="0">
                          <a:solidFill>
                            <a:schemeClr val="bg1"/>
                          </a:solidFill>
                        </a:rPr>
                        <a:t>WE Helpful</a:t>
                      </a:r>
                    </a:p>
                  </a:txBody>
                  <a:tcPr anchor="ctr">
                    <a:solidFill>
                      <a:srgbClr val="8E2344"/>
                    </a:solidFill>
                  </a:tcPr>
                </a:tc>
                <a:tc>
                  <a:txBody>
                    <a:bodyPr/>
                    <a:lstStyle/>
                    <a:p>
                      <a:pPr algn="ctr"/>
                      <a:r>
                        <a:rPr lang="en-US" sz="3000" dirty="0"/>
                        <a:t>108</a:t>
                      </a:r>
                    </a:p>
                  </a:txBody>
                  <a:tcPr anchor="ctr"/>
                </a:tc>
                <a:tc>
                  <a:txBody>
                    <a:bodyPr/>
                    <a:lstStyle/>
                    <a:p>
                      <a:pPr algn="ctr"/>
                      <a:r>
                        <a:rPr lang="en-US" sz="3000" dirty="0"/>
                        <a:t>29</a:t>
                      </a:r>
                    </a:p>
                  </a:txBody>
                  <a:tcPr anchor="ctr"/>
                </a:tc>
                <a:tc>
                  <a:txBody>
                    <a:bodyPr/>
                    <a:lstStyle/>
                    <a:p>
                      <a:pPr algn="ctr"/>
                      <a:r>
                        <a:rPr lang="en-US" sz="3000" dirty="0"/>
                        <a:t>137</a:t>
                      </a:r>
                    </a:p>
                  </a:txBody>
                  <a:tcPr anchor="ctr"/>
                </a:tc>
                <a:extLst>
                  <a:ext uri="{0D108BD9-81ED-4DB2-BD59-A6C34878D82A}">
                    <a16:rowId xmlns:a16="http://schemas.microsoft.com/office/drawing/2014/main" val="2612314924"/>
                  </a:ext>
                </a:extLst>
              </a:tr>
              <a:tr h="638503">
                <a:tc>
                  <a:txBody>
                    <a:bodyPr/>
                    <a:lstStyle/>
                    <a:p>
                      <a:pPr algn="ctr"/>
                      <a:r>
                        <a:rPr lang="en-US" sz="2400" dirty="0">
                          <a:solidFill>
                            <a:schemeClr val="bg1"/>
                          </a:solidFill>
                        </a:rPr>
                        <a:t>WE Not Helpful</a:t>
                      </a:r>
                    </a:p>
                  </a:txBody>
                  <a:tcPr anchor="ctr">
                    <a:solidFill>
                      <a:srgbClr val="8E2344"/>
                    </a:solidFill>
                  </a:tcPr>
                </a:tc>
                <a:tc>
                  <a:txBody>
                    <a:bodyPr/>
                    <a:lstStyle/>
                    <a:p>
                      <a:pPr algn="ctr"/>
                      <a:r>
                        <a:rPr lang="en-US" sz="3000" dirty="0"/>
                        <a:t>66</a:t>
                      </a:r>
                    </a:p>
                  </a:txBody>
                  <a:tcPr anchor="ctr"/>
                </a:tc>
                <a:tc>
                  <a:txBody>
                    <a:bodyPr/>
                    <a:lstStyle/>
                    <a:p>
                      <a:pPr algn="ctr"/>
                      <a:r>
                        <a:rPr lang="en-US" sz="3000" dirty="0"/>
                        <a:t>12</a:t>
                      </a:r>
                    </a:p>
                  </a:txBody>
                  <a:tcPr anchor="ctr"/>
                </a:tc>
                <a:tc>
                  <a:txBody>
                    <a:bodyPr/>
                    <a:lstStyle/>
                    <a:p>
                      <a:pPr algn="ctr"/>
                      <a:r>
                        <a:rPr lang="en-US" sz="3000" dirty="0"/>
                        <a:t>78</a:t>
                      </a:r>
                    </a:p>
                  </a:txBody>
                  <a:tcPr anchor="ctr"/>
                </a:tc>
                <a:extLst>
                  <a:ext uri="{0D108BD9-81ED-4DB2-BD59-A6C34878D82A}">
                    <a16:rowId xmlns:a16="http://schemas.microsoft.com/office/drawing/2014/main" val="685837746"/>
                  </a:ext>
                </a:extLst>
              </a:tr>
              <a:tr h="602682">
                <a:tc>
                  <a:txBody>
                    <a:bodyPr/>
                    <a:lstStyle/>
                    <a:p>
                      <a:pPr algn="ctr"/>
                      <a:r>
                        <a:rPr lang="en-US" sz="2400" dirty="0">
                          <a:solidFill>
                            <a:schemeClr val="bg1"/>
                          </a:solidFill>
                        </a:rPr>
                        <a:t>Total</a:t>
                      </a:r>
                    </a:p>
                  </a:txBody>
                  <a:tcPr anchor="ctr">
                    <a:solidFill>
                      <a:srgbClr val="8E2344"/>
                    </a:solidFill>
                  </a:tcPr>
                </a:tc>
                <a:tc>
                  <a:txBody>
                    <a:bodyPr/>
                    <a:lstStyle/>
                    <a:p>
                      <a:pPr algn="ctr"/>
                      <a:r>
                        <a:rPr lang="en-US" sz="3000" dirty="0"/>
                        <a:t>174</a:t>
                      </a:r>
                    </a:p>
                  </a:txBody>
                  <a:tcPr anchor="ctr"/>
                </a:tc>
                <a:tc>
                  <a:txBody>
                    <a:bodyPr/>
                    <a:lstStyle/>
                    <a:p>
                      <a:pPr algn="ctr"/>
                      <a:r>
                        <a:rPr lang="en-US" sz="3000" dirty="0"/>
                        <a:t>41</a:t>
                      </a:r>
                    </a:p>
                  </a:txBody>
                  <a:tcPr anchor="ctr"/>
                </a:tc>
                <a:tc>
                  <a:txBody>
                    <a:bodyPr/>
                    <a:lstStyle/>
                    <a:p>
                      <a:endParaRPr lang="en-US" sz="3000" dirty="0"/>
                    </a:p>
                  </a:txBody>
                  <a:tcPr anchor="ctr"/>
                </a:tc>
                <a:extLst>
                  <a:ext uri="{0D108BD9-81ED-4DB2-BD59-A6C34878D82A}">
                    <a16:rowId xmlns:a16="http://schemas.microsoft.com/office/drawing/2014/main" val="2484121680"/>
                  </a:ext>
                </a:extLst>
              </a:tr>
            </a:tbl>
          </a:graphicData>
        </a:graphic>
      </p:graphicFrame>
      <p:sp>
        <p:nvSpPr>
          <p:cNvPr id="34" name="TextBox 33">
            <a:extLst>
              <a:ext uri="{FF2B5EF4-FFF2-40B4-BE49-F238E27FC236}">
                <a16:creationId xmlns:a16="http://schemas.microsoft.com/office/drawing/2014/main" id="{1282BA7C-71C7-40B2-BA53-9FBA7D3FB2B1}"/>
              </a:ext>
            </a:extLst>
          </p:cNvPr>
          <p:cNvSpPr txBox="1"/>
          <p:nvPr/>
        </p:nvSpPr>
        <p:spPr>
          <a:xfrm>
            <a:off x="1466850" y="15655597"/>
            <a:ext cx="6155622" cy="1015663"/>
          </a:xfrm>
          <a:prstGeom prst="rect">
            <a:avLst/>
          </a:prstGeom>
          <a:noFill/>
        </p:spPr>
        <p:txBody>
          <a:bodyPr wrap="square" rtlCol="0" anchor="ctr">
            <a:spAutoFit/>
          </a:bodyPr>
          <a:lstStyle/>
          <a:p>
            <a:pPr algn="ctr"/>
            <a:r>
              <a:rPr lang="en-US" sz="3000" dirty="0"/>
              <a:t>64% of students found the Worked examples helpful. </a:t>
            </a:r>
          </a:p>
        </p:txBody>
      </p:sp>
      <p:sp>
        <p:nvSpPr>
          <p:cNvPr id="35" name="Rectangle 34">
            <a:extLst>
              <a:ext uri="{FF2B5EF4-FFF2-40B4-BE49-F238E27FC236}">
                <a16:creationId xmlns:a16="http://schemas.microsoft.com/office/drawing/2014/main" id="{8AC9C610-38A4-43C2-A275-EF400C3DC3A3}"/>
              </a:ext>
            </a:extLst>
          </p:cNvPr>
          <p:cNvSpPr/>
          <p:nvPr/>
        </p:nvSpPr>
        <p:spPr>
          <a:xfrm>
            <a:off x="11816168" y="20096879"/>
            <a:ext cx="7213600" cy="5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Super Nice Visual For filtered WE Use X Prior </a:t>
            </a:r>
            <a:r>
              <a:rPr lang="en-US" sz="3600" dirty="0" err="1"/>
              <a:t>Exp</a:t>
            </a:r>
            <a:r>
              <a:rPr lang="en-US" sz="3600" dirty="0"/>
              <a:t> vs Runs</a:t>
            </a:r>
          </a:p>
        </p:txBody>
      </p:sp>
      <p:sp>
        <p:nvSpPr>
          <p:cNvPr id="37" name="TextBox 36">
            <a:extLst>
              <a:ext uri="{FF2B5EF4-FFF2-40B4-BE49-F238E27FC236}">
                <a16:creationId xmlns:a16="http://schemas.microsoft.com/office/drawing/2014/main" id="{29CE260E-A26D-4023-A209-60CB3A8EA37F}"/>
              </a:ext>
            </a:extLst>
          </p:cNvPr>
          <p:cNvSpPr txBox="1"/>
          <p:nvPr/>
        </p:nvSpPr>
        <p:spPr>
          <a:xfrm>
            <a:off x="11721695" y="18541091"/>
            <a:ext cx="7209659" cy="1477328"/>
          </a:xfrm>
          <a:prstGeom prst="rect">
            <a:avLst/>
          </a:prstGeom>
          <a:noFill/>
        </p:spPr>
        <p:txBody>
          <a:bodyPr wrap="square" rtlCol="0">
            <a:spAutoFit/>
          </a:bodyPr>
          <a:lstStyle/>
          <a:p>
            <a:pPr algn="ctr"/>
            <a:r>
              <a:rPr lang="en-US" sz="3000" dirty="0"/>
              <a:t>Students who used Wes actually completed the problem in more runs/time than those that didn’t</a:t>
            </a:r>
          </a:p>
        </p:txBody>
      </p:sp>
      <p:sp>
        <p:nvSpPr>
          <p:cNvPr id="38" name="TextBox 37">
            <a:extLst>
              <a:ext uri="{FF2B5EF4-FFF2-40B4-BE49-F238E27FC236}">
                <a16:creationId xmlns:a16="http://schemas.microsoft.com/office/drawing/2014/main" id="{9FEFC9BD-B0DF-4D2E-8E43-0CA5197F3AC6}"/>
              </a:ext>
            </a:extLst>
          </p:cNvPr>
          <p:cNvSpPr txBox="1"/>
          <p:nvPr/>
        </p:nvSpPr>
        <p:spPr>
          <a:xfrm>
            <a:off x="22586971" y="13277706"/>
            <a:ext cx="16215711" cy="553998"/>
          </a:xfrm>
          <a:prstGeom prst="rect">
            <a:avLst/>
          </a:prstGeom>
          <a:noFill/>
        </p:spPr>
        <p:txBody>
          <a:bodyPr wrap="square" rtlCol="0">
            <a:spAutoFit/>
          </a:bodyPr>
          <a:lstStyle/>
          <a:p>
            <a:pPr algn="ctr"/>
            <a:r>
              <a:rPr lang="en-US" sz="3000" dirty="0"/>
              <a:t>Sample Worked Example</a:t>
            </a:r>
          </a:p>
        </p:txBody>
      </p:sp>
    </p:spTree>
    <p:extLst>
      <p:ext uri="{BB962C8B-B14F-4D97-AF65-F5344CB8AC3E}">
        <p14:creationId xmlns:p14="http://schemas.microsoft.com/office/powerpoint/2010/main" val="3294148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1022</TotalTime>
  <Words>357</Words>
  <Application>Microsoft Office PowerPoint</Application>
  <PresentationFormat>Custom</PresentationFormat>
  <Paragraphs>75</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Foxit FDF Document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Friend, Michael</dc:creator>
  <cp:lastModifiedBy>Friend, Michael</cp:lastModifiedBy>
  <cp:revision>62</cp:revision>
  <dcterms:created xsi:type="dcterms:W3CDTF">2018-04-18T23:00:00Z</dcterms:created>
  <dcterms:modified xsi:type="dcterms:W3CDTF">2018-04-20T07:36:57Z</dcterms:modified>
</cp:coreProperties>
</file>