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2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283" autoAdjust="0"/>
    <p:restoredTop sz="94605" autoAdjust="0"/>
  </p:normalViewPr>
  <p:slideViewPr>
    <p:cSldViewPr snapToGrid="0">
      <p:cViewPr>
        <p:scale>
          <a:sx n="30" d="100"/>
          <a:sy n="30" d="100"/>
        </p:scale>
        <p:origin x="31" y="-25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BFAA3-F819-45C3-88C6-762A2CB61316}" type="datetimeFigureOut">
              <a:rPr lang="en-US" smtClean="0"/>
              <a:t>4/22/2018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6E9A2-51C1-484E-9D6C-8035F42F5988}" type="slidenum">
              <a:rPr lang="en-US" smtClean="0"/>
              <a:t>‹#›</a:t>
            </a:fld>
            <a:endParaRPr lang="en-US"/>
          </a:p>
        </p:txBody>
      </p:sp>
    </p:spTree>
    <p:extLst>
      <p:ext uri="{BB962C8B-B14F-4D97-AF65-F5344CB8AC3E}">
        <p14:creationId xmlns:p14="http://schemas.microsoft.com/office/powerpoint/2010/main" val="2506897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96E9A2-51C1-484E-9D6C-8035F42F5988}" type="slidenum">
              <a:rPr lang="en-US" smtClean="0"/>
              <a:t>1</a:t>
            </a:fld>
            <a:endParaRPr lang="en-US"/>
          </a:p>
        </p:txBody>
      </p:sp>
    </p:spTree>
    <p:extLst>
      <p:ext uri="{BB962C8B-B14F-4D97-AF65-F5344CB8AC3E}">
        <p14:creationId xmlns:p14="http://schemas.microsoft.com/office/powerpoint/2010/main" val="361480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247C1A-AFD6-4C99-B8A3-BBCBE95880A9}"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353784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47C1A-AFD6-4C99-B8A3-BBCBE95880A9}"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140190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47C1A-AFD6-4C99-B8A3-BBCBE95880A9}"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224450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47C1A-AFD6-4C99-B8A3-BBCBE95880A9}"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315464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47C1A-AFD6-4C99-B8A3-BBCBE95880A9}"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1124983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247C1A-AFD6-4C99-B8A3-BBCBE95880A9}"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239499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247C1A-AFD6-4C99-B8A3-BBCBE95880A9}" type="datetimeFigureOut">
              <a:rPr lang="en-US" smtClean="0"/>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32318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247C1A-AFD6-4C99-B8A3-BBCBE95880A9}" type="datetimeFigureOut">
              <a:rPr lang="en-US" smtClean="0"/>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176781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47C1A-AFD6-4C99-B8A3-BBCBE95880A9}" type="datetimeFigureOut">
              <a:rPr lang="en-US" smtClean="0"/>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1177346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1247C1A-AFD6-4C99-B8A3-BBCBE95880A9}"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57218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1247C1A-AFD6-4C99-B8A3-BBCBE95880A9}"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12B4B-52A1-4CEC-ACD3-F72832E76A53}" type="slidenum">
              <a:rPr lang="en-US" smtClean="0"/>
              <a:t>‹#›</a:t>
            </a:fld>
            <a:endParaRPr lang="en-US"/>
          </a:p>
        </p:txBody>
      </p:sp>
    </p:spTree>
    <p:extLst>
      <p:ext uri="{BB962C8B-B14F-4D97-AF65-F5344CB8AC3E}">
        <p14:creationId xmlns:p14="http://schemas.microsoft.com/office/powerpoint/2010/main" val="39308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247C1A-AFD6-4C99-B8A3-BBCBE95880A9}" type="datetimeFigureOut">
              <a:rPr lang="en-US" smtClean="0"/>
              <a:t>4/22/2018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9612B4B-52A1-4CEC-ACD3-F72832E76A53}" type="slidenum">
              <a:rPr lang="en-US" smtClean="0"/>
              <a:t>‹#›</a:t>
            </a:fld>
            <a:endParaRPr lang="en-US"/>
          </a:p>
        </p:txBody>
      </p:sp>
    </p:spTree>
    <p:extLst>
      <p:ext uri="{BB962C8B-B14F-4D97-AF65-F5344CB8AC3E}">
        <p14:creationId xmlns:p14="http://schemas.microsoft.com/office/powerpoint/2010/main" val="1587240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FF2B5EF4-FFF2-40B4-BE49-F238E27FC236}">
                <a16:creationId xmlns:a16="http://schemas.microsoft.com/office/drawing/2014/main" xmlns="" id="{E51E88F7-F65B-470C-87CB-D43E19950A9A}"/>
              </a:ext>
            </a:extLst>
          </p:cNvPr>
          <p:cNvSpPr/>
          <p:nvPr/>
        </p:nvSpPr>
        <p:spPr>
          <a:xfrm>
            <a:off x="36178322" y="9234424"/>
            <a:ext cx="7008916" cy="6986527"/>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5" name="Rectangle 104">
            <a:extLst>
              <a:ext uri="{FF2B5EF4-FFF2-40B4-BE49-F238E27FC236}">
                <a16:creationId xmlns:a16="http://schemas.microsoft.com/office/drawing/2014/main" xmlns="" id="{2E2BA1EF-B6C2-431A-92F4-0886DB4B80C1}"/>
              </a:ext>
            </a:extLst>
          </p:cNvPr>
          <p:cNvSpPr/>
          <p:nvPr/>
        </p:nvSpPr>
        <p:spPr>
          <a:xfrm>
            <a:off x="23494571" y="3952754"/>
            <a:ext cx="7209659" cy="4864458"/>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Rectangle 105">
            <a:extLst>
              <a:ext uri="{FF2B5EF4-FFF2-40B4-BE49-F238E27FC236}">
                <a16:creationId xmlns:a16="http://schemas.microsoft.com/office/drawing/2014/main" xmlns="" id="{1C78FB0C-4742-487A-A5CE-D41534C72408}"/>
              </a:ext>
            </a:extLst>
          </p:cNvPr>
          <p:cNvSpPr/>
          <p:nvPr/>
        </p:nvSpPr>
        <p:spPr>
          <a:xfrm>
            <a:off x="13211768" y="3923566"/>
            <a:ext cx="9987186" cy="4893646"/>
          </a:xfrm>
          <a:prstGeom prst="rect">
            <a:avLst/>
          </a:prstGeom>
          <a:solidFill>
            <a:srgbClr val="92D050"/>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Rectangle 106">
            <a:extLst>
              <a:ext uri="{FF2B5EF4-FFF2-40B4-BE49-F238E27FC236}">
                <a16:creationId xmlns:a16="http://schemas.microsoft.com/office/drawing/2014/main" xmlns="" id="{AAC209A6-BCC5-4773-ABFB-6ECBD44BCA8D}"/>
              </a:ext>
            </a:extLst>
          </p:cNvPr>
          <p:cNvSpPr/>
          <p:nvPr/>
        </p:nvSpPr>
        <p:spPr>
          <a:xfrm>
            <a:off x="12437542" y="9189126"/>
            <a:ext cx="23242346" cy="7031825"/>
          </a:xfrm>
          <a:prstGeom prst="rect">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fd</a:t>
            </a: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ectangle 107">
            <a:extLst>
              <a:ext uri="{FF2B5EF4-FFF2-40B4-BE49-F238E27FC236}">
                <a16:creationId xmlns:a16="http://schemas.microsoft.com/office/drawing/2014/main" xmlns="" id="{B3DF5761-9DC0-4F21-95BE-C6B53773E6E7}"/>
              </a:ext>
            </a:extLst>
          </p:cNvPr>
          <p:cNvSpPr/>
          <p:nvPr/>
        </p:nvSpPr>
        <p:spPr>
          <a:xfrm>
            <a:off x="1301938" y="9189126"/>
            <a:ext cx="10637171" cy="7094728"/>
          </a:xfrm>
          <a:prstGeom prst="rect">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xmlns="" id="{BBB59D62-EC52-41A7-9D3D-648045BC0B01}"/>
              </a:ext>
            </a:extLst>
          </p:cNvPr>
          <p:cNvSpPr txBox="1"/>
          <p:nvPr/>
        </p:nvSpPr>
        <p:spPr>
          <a:xfrm>
            <a:off x="1467102" y="3923568"/>
            <a:ext cx="11449050" cy="4893647"/>
          </a:xfrm>
          <a:prstGeom prst="rect">
            <a:avLst/>
          </a:prstGeom>
          <a:solidFill>
            <a:schemeClr val="accent4">
              <a:lumMod val="60000"/>
              <a:lumOff val="40000"/>
            </a:schemeClr>
          </a:solid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none" strike="noStrike" kern="0" cap="none" spc="0" normalizeH="0" baseline="0" noProof="0" dirty="0">
                <a:ln>
                  <a:noFill/>
                </a:ln>
                <a:solidFill>
                  <a:prstClr val="black"/>
                </a:solidFill>
                <a:effectLst/>
                <a:uLnTx/>
                <a:uFillTx/>
              </a:rPr>
              <a:t>Problem</a:t>
            </a:r>
            <a:r>
              <a:rPr kumimoji="0" lang="en-US" sz="7200" b="0" i="0" u="none" strike="noStrike" kern="0" cap="none" spc="0" normalizeH="0" baseline="0" noProof="0" dirty="0">
                <a:ln>
                  <a:noFill/>
                </a:ln>
                <a:solidFill>
                  <a:prstClr val="black"/>
                </a:solidFill>
                <a:effectLst/>
                <a:uLnTx/>
                <a:uFillTx/>
              </a:rPr>
              <a:t> </a:t>
            </a:r>
            <a:endParaRPr kumimoji="0" lang="en-US" sz="3000" b="0" i="0" u="none" strike="noStrike" kern="0" cap="none" spc="0" normalizeH="0" baseline="0" noProof="0" dirty="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Interest in computing is growing, leading to huge introductory computing class sizes [NAS]. </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Further, many assignments in these courses can be challenging for students, even when they only exercise a few concepts [RAINFAILL]. </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Worked Examples have shown promise as a scaffold to help students complete programming assignments</a:t>
            </a:r>
            <a:r>
              <a:rPr kumimoji="0" lang="en-US" sz="3000" b="0" i="0" u="none" strike="noStrike" kern="0" cap="none" spc="0" normalizeH="0" baseline="0" noProof="0" dirty="0" smtClean="0">
                <a:ln>
                  <a:noFill/>
                </a:ln>
                <a:solidFill>
                  <a:prstClr val="black"/>
                </a:solidFill>
                <a:effectLst/>
                <a:uLnTx/>
                <a:uFillTx/>
              </a:rPr>
              <a:t>.</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smtClean="0">
                <a:ln>
                  <a:noFill/>
                </a:ln>
                <a:solidFill>
                  <a:prstClr val="black"/>
                </a:solidFill>
                <a:effectLst/>
                <a:uLnTx/>
                <a:uFillTx/>
              </a:rPr>
              <a:t> </a:t>
            </a:r>
            <a:r>
              <a:rPr kumimoji="0" lang="en-US" sz="3000" b="0" i="0" u="none" strike="noStrike" kern="0" cap="none" spc="0" normalizeH="0" baseline="0" noProof="0" dirty="0">
                <a:ln>
                  <a:noFill/>
                </a:ln>
                <a:solidFill>
                  <a:prstClr val="black"/>
                </a:solidFill>
                <a:effectLst/>
                <a:uLnTx/>
                <a:uFillTx/>
              </a:rPr>
              <a:t>However, there have been limited classroom studies to evaluate the effectiveness of  Worked Examples.</a:t>
            </a:r>
          </a:p>
        </p:txBody>
      </p:sp>
      <p:sp>
        <p:nvSpPr>
          <p:cNvPr id="110" name="TextBox 109">
            <a:extLst>
              <a:ext uri="{FF2B5EF4-FFF2-40B4-BE49-F238E27FC236}">
                <a16:creationId xmlns:a16="http://schemas.microsoft.com/office/drawing/2014/main" xmlns="" id="{71592788-53EC-4EEF-AA5A-CE75DA837C00}"/>
              </a:ext>
            </a:extLst>
          </p:cNvPr>
          <p:cNvSpPr txBox="1"/>
          <p:nvPr/>
        </p:nvSpPr>
        <p:spPr>
          <a:xfrm>
            <a:off x="5416550" y="962649"/>
            <a:ext cx="32346900" cy="2246769"/>
          </a:xfrm>
          <a:prstGeom prst="rect">
            <a:avLst/>
          </a:prstGeom>
          <a:noFill/>
          <a:ln>
            <a:solidFill>
              <a:srgbClr val="44546A"/>
            </a:solid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8000" b="0" i="0" u="none" strike="noStrike" kern="0" cap="none" spc="0" normalizeH="0" baseline="0" noProof="0" dirty="0">
                <a:ln>
                  <a:noFill/>
                </a:ln>
                <a:solidFill>
                  <a:prstClr val="black"/>
                </a:solidFill>
                <a:effectLst/>
                <a:uLnTx/>
                <a:uFillTx/>
              </a:rPr>
              <a:t>Supplementing Introductory Experiences With Worked Examples</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6000" b="0" i="0" u="none" strike="noStrike" kern="0" cap="none" spc="0" normalizeH="0" baseline="0" noProof="0" dirty="0">
                <a:ln>
                  <a:noFill/>
                </a:ln>
                <a:solidFill>
                  <a:prstClr val="black"/>
                </a:solidFill>
                <a:effectLst/>
                <a:uLnTx/>
                <a:uFillTx/>
              </a:rPr>
              <a:t>Michael Friend under direction from Austin Cory Bart</a:t>
            </a:r>
            <a:endParaRPr kumimoji="0" lang="en-US" sz="5400" b="0" i="0" u="none" strike="noStrike" kern="0" cap="none" spc="0" normalizeH="0" baseline="0" noProof="0" dirty="0">
              <a:ln>
                <a:noFill/>
              </a:ln>
              <a:solidFill>
                <a:prstClr val="black"/>
              </a:solidFill>
              <a:effectLst/>
              <a:uLnTx/>
              <a:uFillTx/>
            </a:endParaRPr>
          </a:p>
        </p:txBody>
      </p:sp>
      <p:sp>
        <p:nvSpPr>
          <p:cNvPr id="111" name="TextBox 110">
            <a:extLst>
              <a:ext uri="{FF2B5EF4-FFF2-40B4-BE49-F238E27FC236}">
                <a16:creationId xmlns:a16="http://schemas.microsoft.com/office/drawing/2014/main" xmlns="" id="{EF11A923-CF9B-4045-8A10-E4093ED6558D}"/>
              </a:ext>
            </a:extLst>
          </p:cNvPr>
          <p:cNvSpPr txBox="1"/>
          <p:nvPr/>
        </p:nvSpPr>
        <p:spPr>
          <a:xfrm>
            <a:off x="13211768" y="3923566"/>
            <a:ext cx="9987186" cy="4739759"/>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Hypothesis</a:t>
            </a:r>
            <a:r>
              <a:rPr kumimoji="0" lang="en-US" sz="7200" b="0" i="0" u="none" strike="noStrike" kern="0" cap="none" spc="0" normalizeH="0" baseline="0" noProof="0" dirty="0">
                <a:ln>
                  <a:noFill/>
                </a:ln>
                <a:solidFill>
                  <a:prstClr val="black"/>
                </a:solidFill>
                <a:effectLst/>
                <a:uLnTx/>
                <a:uFillTx/>
              </a:rPr>
              <a:t> </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Adding worked examples related to difficult problems will improve understanding of the problems and their ability to program</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5000" b="0" i="0" u="sng" strike="noStrike" kern="0" cap="none" spc="0" normalizeH="0" baseline="0" noProof="0" dirty="0">
                <a:ln>
                  <a:noFill/>
                </a:ln>
                <a:solidFill>
                  <a:prstClr val="black"/>
                </a:solidFill>
                <a:effectLst/>
                <a:uLnTx/>
                <a:uFillTx/>
              </a:rPr>
              <a:t>Research Questions </a:t>
            </a:r>
          </a:p>
          <a:p>
            <a:pPr marL="571500" marR="0" lvl="0"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Do WEs improve performance?	</a:t>
            </a:r>
          </a:p>
          <a:p>
            <a:pPr marL="571500" marR="0" lvl="0"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Do students take advantage of worked examples?</a:t>
            </a:r>
          </a:p>
          <a:p>
            <a:pPr marL="571500" marR="0" lvl="0"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Do students find WEs helpful?</a:t>
            </a:r>
          </a:p>
        </p:txBody>
      </p:sp>
      <p:sp>
        <p:nvSpPr>
          <p:cNvPr id="112" name="TextBox 111">
            <a:extLst>
              <a:ext uri="{FF2B5EF4-FFF2-40B4-BE49-F238E27FC236}">
                <a16:creationId xmlns:a16="http://schemas.microsoft.com/office/drawing/2014/main" xmlns="" id="{43A9AF3C-287E-4781-983F-09E0D213D149}"/>
              </a:ext>
            </a:extLst>
          </p:cNvPr>
          <p:cNvSpPr txBox="1"/>
          <p:nvPr/>
        </p:nvSpPr>
        <p:spPr>
          <a:xfrm>
            <a:off x="23494569" y="3923566"/>
            <a:ext cx="7209659" cy="4862870"/>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none" strike="noStrike" kern="0" cap="none" spc="0" normalizeH="0" baseline="0" noProof="0" dirty="0">
                <a:ln>
                  <a:noFill/>
                </a:ln>
                <a:solidFill>
                  <a:prstClr val="black"/>
                </a:solidFill>
                <a:effectLst/>
                <a:uLnTx/>
                <a:uFillTx/>
              </a:rPr>
              <a:t>Prior Work</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Prior work suggests providing WEs with clear </a:t>
            </a:r>
            <a:r>
              <a:rPr kumimoji="0" lang="en-US" sz="3000" b="0" i="0" u="none" strike="noStrike" kern="0" cap="none" spc="0" normalizeH="0" baseline="0" noProof="0" dirty="0" err="1">
                <a:ln>
                  <a:noFill/>
                </a:ln>
                <a:solidFill>
                  <a:prstClr val="black"/>
                </a:solidFill>
                <a:effectLst/>
                <a:uLnTx/>
                <a:uFillTx/>
              </a:rPr>
              <a:t>subgoal</a:t>
            </a:r>
            <a:r>
              <a:rPr kumimoji="0" lang="en-US" sz="3000" b="0" i="0" u="none" strike="noStrike" kern="0" cap="none" spc="0" normalizeH="0" baseline="0" noProof="0" dirty="0">
                <a:ln>
                  <a:noFill/>
                </a:ln>
                <a:solidFill>
                  <a:prstClr val="black"/>
                </a:solidFill>
                <a:effectLst/>
                <a:uLnTx/>
                <a:uFillTx/>
              </a:rPr>
              <a:t> labels help students deconstruct problems. [Morrison]</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none" strike="noStrike" kern="0" cap="none" spc="0" normalizeH="0" baseline="0" noProof="0" dirty="0">
                <a:ln>
                  <a:noFill/>
                </a:ln>
                <a:solidFill>
                  <a:prstClr val="black"/>
                </a:solidFill>
                <a:effectLst/>
                <a:uLnTx/>
                <a:uFillTx/>
              </a:rPr>
              <a:t>Educational Theories</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Worked Examples[</a:t>
            </a:r>
            <a:r>
              <a:rPr kumimoji="0" lang="en-US" sz="3000" b="0" i="0" u="none" strike="noStrike" kern="0" cap="none" spc="0" normalizeH="0" baseline="0" noProof="0" dirty="0" err="1">
                <a:ln>
                  <a:noFill/>
                </a:ln>
                <a:solidFill>
                  <a:prstClr val="black"/>
                </a:solidFill>
                <a:effectLst/>
                <a:uLnTx/>
                <a:uFillTx/>
              </a:rPr>
              <a:t>Renkl</a:t>
            </a:r>
            <a:r>
              <a:rPr kumimoji="0" lang="en-US" sz="3000" b="0" i="0" u="none" strike="noStrike" kern="0" cap="none" spc="0" normalizeH="0" baseline="0" noProof="0" dirty="0">
                <a:ln>
                  <a:noFill/>
                </a:ln>
                <a:solidFill>
                  <a:prstClr val="black"/>
                </a:solidFill>
                <a:effectLst/>
                <a:uLnTx/>
                <a:uFillTx/>
              </a:rPr>
              <a:t>][</a:t>
            </a:r>
            <a:r>
              <a:rPr kumimoji="0" lang="en-US" sz="3000" b="0" i="0" u="none" strike="noStrike" kern="0" cap="none" spc="0" normalizeH="0" baseline="0" noProof="0" dirty="0" err="1">
                <a:ln>
                  <a:noFill/>
                </a:ln>
                <a:solidFill>
                  <a:prstClr val="black"/>
                </a:solidFill>
                <a:effectLst/>
                <a:uLnTx/>
                <a:uFillTx/>
              </a:rPr>
              <a:t>Sweller</a:t>
            </a:r>
            <a:r>
              <a:rPr kumimoji="0" lang="en-US" sz="3000" b="0" i="0" u="none" strike="noStrike" kern="0" cap="none" spc="0" normalizeH="0" baseline="0" noProof="0" dirty="0">
                <a:ln>
                  <a:noFill/>
                </a:ln>
                <a:solidFill>
                  <a:prstClr val="black"/>
                </a:solidFill>
                <a:effectLst/>
                <a:uLnTx/>
                <a:uFillTx/>
              </a:rPr>
              <a:t>]</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Example-Problem Pairs[</a:t>
            </a:r>
            <a:r>
              <a:rPr kumimoji="0" lang="en-US" sz="3000" b="0" i="0" u="none" strike="noStrike" kern="0" cap="none" spc="0" normalizeH="0" baseline="0" noProof="0" dirty="0" err="1">
                <a:ln>
                  <a:noFill/>
                </a:ln>
                <a:solidFill>
                  <a:prstClr val="black"/>
                </a:solidFill>
                <a:effectLst/>
                <a:uLnTx/>
                <a:uFillTx/>
              </a:rPr>
              <a:t>Skudder</a:t>
            </a:r>
            <a:r>
              <a:rPr kumimoji="0" lang="en-US" sz="3000" b="0" i="0" u="none" strike="noStrike" kern="0" cap="none" spc="0" normalizeH="0" baseline="0" noProof="0" dirty="0">
                <a:ln>
                  <a:noFill/>
                </a:ln>
                <a:solidFill>
                  <a:prstClr val="black"/>
                </a:solidFill>
                <a:effectLst/>
                <a:uLnTx/>
                <a:uFillTx/>
              </a:rPr>
              <a:t>]</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err="1">
                <a:ln>
                  <a:noFill/>
                </a:ln>
                <a:solidFill>
                  <a:prstClr val="black"/>
                </a:solidFill>
                <a:effectLst/>
                <a:uLnTx/>
                <a:uFillTx/>
              </a:rPr>
              <a:t>Subgoal</a:t>
            </a:r>
            <a:r>
              <a:rPr kumimoji="0" lang="en-US" sz="3000" b="0" i="0" u="none" strike="noStrike" kern="0" cap="none" spc="0" normalizeH="0" baseline="0" noProof="0" dirty="0">
                <a:ln>
                  <a:noFill/>
                </a:ln>
                <a:solidFill>
                  <a:prstClr val="black"/>
                </a:solidFill>
                <a:effectLst/>
                <a:uLnTx/>
                <a:uFillTx/>
              </a:rPr>
              <a:t> Learning [Morrison]</a:t>
            </a:r>
          </a:p>
        </p:txBody>
      </p:sp>
      <p:sp>
        <p:nvSpPr>
          <p:cNvPr id="113" name="TextBox 112">
            <a:extLst>
              <a:ext uri="{FF2B5EF4-FFF2-40B4-BE49-F238E27FC236}">
                <a16:creationId xmlns:a16="http://schemas.microsoft.com/office/drawing/2014/main" xmlns="" id="{73A58624-21DC-4C8A-8C16-907CF167DF95}"/>
              </a:ext>
            </a:extLst>
          </p:cNvPr>
          <p:cNvSpPr txBox="1"/>
          <p:nvPr/>
        </p:nvSpPr>
        <p:spPr>
          <a:xfrm>
            <a:off x="1467102" y="9180381"/>
            <a:ext cx="6694260" cy="6740307"/>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none" strike="noStrike" kern="0" cap="none" spc="0" normalizeH="0" baseline="0" noProof="0" dirty="0">
                <a:ln>
                  <a:noFill/>
                </a:ln>
                <a:solidFill>
                  <a:prstClr val="black"/>
                </a:solidFill>
                <a:effectLst/>
                <a:uLnTx/>
                <a:uFillTx/>
              </a:rPr>
              <a:t>Context</a:t>
            </a:r>
            <a:r>
              <a:rPr kumimoji="0" lang="en-US" sz="7200" b="0" i="0" u="none" strike="noStrike" kern="0" cap="none" spc="0" normalizeH="0" baseline="0" noProof="0" dirty="0">
                <a:ln>
                  <a:noFill/>
                </a:ln>
                <a:solidFill>
                  <a:prstClr val="black"/>
                </a:solidFill>
                <a:effectLst/>
                <a:uLnTx/>
                <a:uFillTx/>
              </a:rPr>
              <a:t> </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Introduction to Programming in Python</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Non-CS majors from mostly Engineering and Sciences</a:t>
            </a: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Students complete 188 programming assignments in and online programming environment </a:t>
            </a:r>
            <a:endParaRPr kumimoji="0" lang="en-US" sz="3000" b="0" i="0" u="none" strike="noStrike" kern="0" cap="none" spc="0" normalizeH="0" baseline="0" noProof="0" dirty="0" smtClean="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smtClean="0">
                <a:ln>
                  <a:noFill/>
                </a:ln>
                <a:solidFill>
                  <a:prstClr val="black"/>
                </a:solidFill>
                <a:effectLst/>
                <a:uLnTx/>
                <a:uFillTx/>
              </a:rPr>
              <a:t>Students had infinite tries over two weeks</a:t>
            </a:r>
            <a:r>
              <a:rPr kumimoji="0" lang="en-US" sz="3000" b="0" i="0" u="none" strike="noStrike" kern="0" cap="none" spc="0" normalizeH="0" noProof="0" dirty="0" smtClean="0">
                <a:ln>
                  <a:noFill/>
                </a:ln>
                <a:solidFill>
                  <a:prstClr val="black"/>
                </a:solidFill>
                <a:effectLst/>
                <a:uLnTx/>
                <a:uFillTx/>
              </a:rPr>
              <a:t> for each assignment </a:t>
            </a:r>
            <a:endParaRPr kumimoji="0" lang="en-US" sz="3000" b="0" i="0" u="none" strike="noStrike" kern="0" cap="none" spc="0" normalizeH="0" baseline="0" noProof="0" dirty="0">
              <a:ln>
                <a:noFill/>
              </a:ln>
              <a:solidFill>
                <a:prstClr val="black"/>
              </a:solidFill>
              <a:effectLst/>
              <a:uLnTx/>
              <a:uFillTx/>
            </a:endParaRPr>
          </a:p>
          <a:p>
            <a:pPr marL="457200" marR="0" lvl="0" indent="-4572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Keystroke level edits and environmental interactions are logged</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dirty="0">
              <a:ln>
                <a:noFill/>
              </a:ln>
              <a:solidFill>
                <a:prstClr val="black"/>
              </a:solidFill>
              <a:effectLst/>
              <a:uLnTx/>
              <a:uFillTx/>
            </a:endParaRPr>
          </a:p>
        </p:txBody>
      </p:sp>
      <p:sp>
        <p:nvSpPr>
          <p:cNvPr id="114" name="TextBox 113">
            <a:extLst>
              <a:ext uri="{FF2B5EF4-FFF2-40B4-BE49-F238E27FC236}">
                <a16:creationId xmlns:a16="http://schemas.microsoft.com/office/drawing/2014/main" xmlns="" id="{DC4258F0-9668-4C68-9BC5-DAF12E2BB118}"/>
              </a:ext>
            </a:extLst>
          </p:cNvPr>
          <p:cNvSpPr txBox="1"/>
          <p:nvPr/>
        </p:nvSpPr>
        <p:spPr>
          <a:xfrm>
            <a:off x="36372614" y="9417001"/>
            <a:ext cx="6814624" cy="5478423"/>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none" strike="noStrike" kern="0" cap="none" spc="0" normalizeH="0" baseline="0" noProof="0" dirty="0">
                <a:ln>
                  <a:noFill/>
                </a:ln>
                <a:solidFill>
                  <a:prstClr val="black"/>
                </a:solidFill>
                <a:effectLst/>
                <a:uLnTx/>
                <a:uFillTx/>
              </a:rPr>
              <a:t>Data Collection</a:t>
            </a:r>
          </a:p>
          <a:p>
            <a:pPr marL="571500" marR="0" lvl="0"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Qualitative Data collected via a survey on student opinion and usage of Worked Examples</a:t>
            </a:r>
          </a:p>
          <a:p>
            <a:pPr marL="571500" marR="0" lvl="0"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Quantitative Data collected via exercise completion rates and student interaction with </a:t>
            </a:r>
            <a:r>
              <a:rPr kumimoji="0" lang="en-US" sz="3000" b="0" i="0" u="none" strike="noStrike" kern="0" cap="none" spc="0" normalizeH="0" baseline="0" noProof="0" dirty="0" err="1">
                <a:ln>
                  <a:noFill/>
                </a:ln>
                <a:solidFill>
                  <a:prstClr val="black"/>
                </a:solidFill>
                <a:effectLst/>
                <a:uLnTx/>
                <a:uFillTx/>
              </a:rPr>
              <a:t>Blockpy</a:t>
            </a:r>
            <a:r>
              <a:rPr kumimoji="0" lang="en-US" sz="3000" b="0" i="0" u="none" strike="noStrike" kern="0" cap="none" spc="0" normalizeH="0" baseline="0" noProof="0" dirty="0">
                <a:ln>
                  <a:noFill/>
                </a:ln>
                <a:solidFill>
                  <a:prstClr val="black"/>
                </a:solidFill>
                <a:effectLst/>
                <a:uLnTx/>
                <a:uFillTx/>
              </a:rPr>
              <a:t> and Worked Example </a:t>
            </a:r>
          </a:p>
          <a:p>
            <a:pPr marL="1028700" marR="0" lvl="1" indent="-5715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Worked Examples page was instrumented to log student interaction</a:t>
            </a:r>
          </a:p>
        </p:txBody>
      </p:sp>
      <p:sp>
        <p:nvSpPr>
          <p:cNvPr id="115" name="TextBox 114">
            <a:extLst>
              <a:ext uri="{FF2B5EF4-FFF2-40B4-BE49-F238E27FC236}">
                <a16:creationId xmlns:a16="http://schemas.microsoft.com/office/drawing/2014/main" xmlns="" id="{21D9E8B7-F208-45FD-AE05-E5324B2CE627}"/>
              </a:ext>
            </a:extLst>
          </p:cNvPr>
          <p:cNvSpPr txBox="1"/>
          <p:nvPr/>
        </p:nvSpPr>
        <p:spPr>
          <a:xfrm>
            <a:off x="12437543" y="9350530"/>
            <a:ext cx="7841490" cy="5355312"/>
          </a:xfrm>
          <a:prstGeom prst="rect">
            <a:avLst/>
          </a:prstGeom>
          <a:noFill/>
          <a:ln>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none" strike="noStrike" kern="0" cap="none" spc="0" normalizeH="0" baseline="0" noProof="0" dirty="0">
                <a:ln>
                  <a:noFill/>
                </a:ln>
                <a:solidFill>
                  <a:prstClr val="black"/>
                </a:solidFill>
                <a:effectLst/>
                <a:uLnTx/>
                <a:uFillTx/>
              </a:rPr>
              <a:t>Methodology</a:t>
            </a:r>
            <a:r>
              <a:rPr kumimoji="0" lang="en-US" sz="7200" b="0" i="0" u="none" strike="noStrike" kern="0" cap="none" spc="0" normalizeH="0" baseline="0" noProof="0" dirty="0">
                <a:ln>
                  <a:noFill/>
                </a:ln>
                <a:solidFill>
                  <a:prstClr val="black"/>
                </a:solidFill>
                <a:effectLst/>
                <a:uLnTx/>
                <a:uFillTx/>
              </a:rPr>
              <a:t> </a:t>
            </a:r>
          </a:p>
          <a:p>
            <a:pPr marL="857250" marR="0" lvl="0" indent="-8572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Manual inspection of prior student was used to determine “hard” problems</a:t>
            </a:r>
          </a:p>
          <a:p>
            <a:pPr marL="857250" marR="0" lvl="0" indent="-8572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“Hard” problems were those that took most students more than 20 edits to complete</a:t>
            </a:r>
          </a:p>
          <a:p>
            <a:pPr marL="857250" marR="0" lvl="0" indent="-8572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Worked examples were developed </a:t>
            </a:r>
            <a:r>
              <a:rPr kumimoji="0" lang="en-US" sz="3000" b="0" i="0" u="none" strike="noStrike" kern="0" cap="none" spc="0" normalizeH="0" baseline="0" noProof="0" dirty="0" smtClean="0">
                <a:ln>
                  <a:noFill/>
                </a:ln>
                <a:solidFill>
                  <a:prstClr val="black"/>
                </a:solidFill>
                <a:effectLst/>
                <a:uLnTx/>
                <a:uFillTx/>
              </a:rPr>
              <a:t>for the 8 hardest </a:t>
            </a:r>
            <a:r>
              <a:rPr kumimoji="0" lang="en-US" sz="3000" b="0" i="0" u="none" strike="noStrike" kern="0" cap="none" spc="0" normalizeH="0" baseline="0" noProof="0" dirty="0">
                <a:ln>
                  <a:noFill/>
                </a:ln>
                <a:solidFill>
                  <a:prstClr val="black"/>
                </a:solidFill>
                <a:effectLst/>
                <a:uLnTx/>
                <a:uFillTx/>
              </a:rPr>
              <a:t>problems to help students </a:t>
            </a:r>
            <a:endParaRPr kumimoji="0" lang="en-US" sz="3000" b="0" i="0" u="none" strike="noStrike" kern="0" cap="none" spc="0" normalizeH="0" baseline="0" noProof="0" dirty="0" smtClean="0">
              <a:ln>
                <a:noFill/>
              </a:ln>
              <a:solidFill>
                <a:prstClr val="black"/>
              </a:solidFill>
              <a:effectLst/>
              <a:uLnTx/>
              <a:uFillTx/>
            </a:endParaRPr>
          </a:p>
          <a:p>
            <a:pPr marL="857250" marR="0" lvl="0" indent="-8572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0" dirty="0" smtClean="0">
                <a:solidFill>
                  <a:prstClr val="black"/>
                </a:solidFill>
              </a:rPr>
              <a:t>On targeted problems, links were provided to relevant worked example</a:t>
            </a:r>
            <a:endParaRPr kumimoji="0" lang="en-US" sz="3000" b="0" i="0" u="none" strike="noStrike" kern="0" cap="none" spc="0" normalizeH="0" baseline="0" noProof="0" dirty="0" smtClean="0">
              <a:ln>
                <a:noFill/>
              </a:ln>
              <a:solidFill>
                <a:prstClr val="black"/>
              </a:solidFill>
              <a:effectLst/>
              <a:uLnTx/>
              <a:uFillTx/>
            </a:endParaRPr>
          </a:p>
        </p:txBody>
      </p:sp>
      <p:sp>
        <p:nvSpPr>
          <p:cNvPr id="116" name="TextBox 115">
            <a:extLst>
              <a:ext uri="{FF2B5EF4-FFF2-40B4-BE49-F238E27FC236}">
                <a16:creationId xmlns:a16="http://schemas.microsoft.com/office/drawing/2014/main" xmlns="" id="{8627D187-FAAE-4FF1-B9A8-F7755A06D48D}"/>
              </a:ext>
            </a:extLst>
          </p:cNvPr>
          <p:cNvSpPr txBox="1"/>
          <p:nvPr/>
        </p:nvSpPr>
        <p:spPr>
          <a:xfrm>
            <a:off x="29758743" y="29140661"/>
            <a:ext cx="11327873" cy="2215991"/>
          </a:xfrm>
          <a:prstGeom prst="rect">
            <a:avLst/>
          </a:prstGeom>
          <a:noFill/>
          <a:ln>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none" strike="noStrike" kern="0" cap="none" spc="0" normalizeH="0" baseline="0" noProof="0" dirty="0">
                <a:ln>
                  <a:noFill/>
                </a:ln>
                <a:solidFill>
                  <a:prstClr val="black"/>
                </a:solidFill>
                <a:effectLst/>
                <a:uLnTx/>
                <a:uFillTx/>
              </a:rPr>
              <a:t>References</a:t>
            </a:r>
            <a:r>
              <a:rPr kumimoji="0" lang="en-US" sz="7200" b="0" i="0" u="none" strike="noStrike" kern="0" cap="none" spc="0" normalizeH="0" baseline="0" noProof="0" dirty="0">
                <a:ln>
                  <a:noFill/>
                </a:ln>
                <a:solidFill>
                  <a:prstClr val="black"/>
                </a:solidFill>
                <a:effectLst/>
                <a:uLnTx/>
                <a:uFillTx/>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6600" b="0" i="0" u="none" strike="noStrike" kern="0" cap="none" spc="0" normalizeH="0" baseline="0" noProof="0" dirty="0">
                <a:ln>
                  <a:noFill/>
                </a:ln>
                <a:solidFill>
                  <a:prstClr val="black"/>
                </a:solidFill>
                <a:effectLst/>
                <a:uLnTx/>
                <a:uFillTx/>
              </a:rPr>
              <a:t>TODO</a:t>
            </a:r>
          </a:p>
        </p:txBody>
      </p:sp>
      <p:sp>
        <p:nvSpPr>
          <p:cNvPr id="117" name="TextBox 116">
            <a:extLst>
              <a:ext uri="{FF2B5EF4-FFF2-40B4-BE49-F238E27FC236}">
                <a16:creationId xmlns:a16="http://schemas.microsoft.com/office/drawing/2014/main" xmlns="" id="{67554E3C-1588-4343-AE5D-2C4088772181}"/>
              </a:ext>
            </a:extLst>
          </p:cNvPr>
          <p:cNvSpPr txBox="1"/>
          <p:nvPr/>
        </p:nvSpPr>
        <p:spPr>
          <a:xfrm>
            <a:off x="32573631" y="18599264"/>
            <a:ext cx="10018186" cy="8094524"/>
          </a:xfrm>
          <a:prstGeom prst="rect">
            <a:avLst/>
          </a:prstGeom>
          <a:noFill/>
          <a:ln>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none" strike="noStrike" kern="0" cap="none" spc="0" normalizeH="0" baseline="0" noProof="0" dirty="0">
                <a:ln>
                  <a:noFill/>
                </a:ln>
                <a:solidFill>
                  <a:prstClr val="black"/>
                </a:solidFill>
                <a:effectLst/>
                <a:uLnTx/>
                <a:uFillTx/>
              </a:rPr>
              <a:t>Conclusions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	The Worked Example strategy we </a:t>
            </a:r>
            <a:r>
              <a:rPr kumimoji="0" lang="en-US" sz="3000" b="0" i="0" u="none" strike="noStrike" kern="0" cap="none" spc="0" normalizeH="0" baseline="0" noProof="0" dirty="0" smtClean="0">
                <a:ln>
                  <a:noFill/>
                </a:ln>
                <a:solidFill>
                  <a:prstClr val="black"/>
                </a:solidFill>
                <a:effectLst/>
                <a:uLnTx/>
                <a:uFillTx/>
              </a:rPr>
              <a:t>had minimal</a:t>
            </a:r>
            <a:r>
              <a:rPr kumimoji="0" lang="en-US" sz="3000" b="0" i="0" u="none" strike="noStrike" kern="0" cap="none" spc="0" normalizeH="0" noProof="0" dirty="0" smtClean="0">
                <a:ln>
                  <a:noFill/>
                </a:ln>
                <a:solidFill>
                  <a:prstClr val="black"/>
                </a:solidFill>
                <a:effectLst/>
                <a:uLnTx/>
                <a:uFillTx/>
              </a:rPr>
              <a:t> </a:t>
            </a:r>
            <a:r>
              <a:rPr kumimoji="0" lang="en-US" sz="3000" b="0" i="0" u="none" strike="noStrike" kern="0" cap="none" spc="0" normalizeH="0" baseline="0" noProof="0" dirty="0" smtClean="0">
                <a:ln>
                  <a:noFill/>
                </a:ln>
                <a:solidFill>
                  <a:prstClr val="black"/>
                </a:solidFill>
                <a:effectLst/>
                <a:uLnTx/>
                <a:uFillTx/>
              </a:rPr>
              <a:t>effect </a:t>
            </a:r>
            <a:r>
              <a:rPr kumimoji="0" lang="en-US" sz="3000" b="0" i="0" u="none" strike="noStrike" kern="0" cap="none" spc="0" normalizeH="0" baseline="0" noProof="0" dirty="0">
                <a:ln>
                  <a:noFill/>
                </a:ln>
                <a:solidFill>
                  <a:prstClr val="black"/>
                </a:solidFill>
                <a:effectLst/>
                <a:uLnTx/>
                <a:uFillTx/>
              </a:rPr>
              <a:t>on the completion rate of </a:t>
            </a:r>
            <a:r>
              <a:rPr kumimoji="0" lang="en-US" sz="3000" b="0" i="0" u="none" strike="noStrike" kern="0" cap="none" spc="0" normalizeH="0" baseline="0" noProof="0" dirty="0" smtClean="0">
                <a:ln>
                  <a:noFill/>
                </a:ln>
                <a:solidFill>
                  <a:prstClr val="black"/>
                </a:solidFill>
                <a:effectLst/>
                <a:uLnTx/>
                <a:uFillTx/>
              </a:rPr>
              <a:t>problems.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smtClean="0">
                <a:ln>
                  <a:noFill/>
                </a:ln>
                <a:solidFill>
                  <a:prstClr val="black"/>
                </a:solidFill>
                <a:effectLst/>
                <a:uLnTx/>
                <a:uFillTx/>
              </a:rPr>
              <a:t> </a:t>
            </a:r>
            <a:r>
              <a:rPr kumimoji="0" lang="en-US" sz="3000" b="0" i="0" u="none" strike="noStrike" kern="0" cap="none" spc="0" normalizeH="0" baseline="0" noProof="0" dirty="0">
                <a:ln>
                  <a:noFill/>
                </a:ln>
                <a:solidFill>
                  <a:prstClr val="black"/>
                </a:solidFill>
                <a:effectLst/>
                <a:uLnTx/>
                <a:uFillTx/>
              </a:rPr>
              <a:t>However, many students used them and found them helpful.</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	Methods of selection “hard’ problems may have been flawed. All problems had high completion rates (80-90%) before introducing WEs.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	The correlation between WE use and increased number of runs may suggest our implementation had no quantitative benefit. It may also simply show that students are more likely to use the WE if they have been working on the problem for longer. More analysis of event log is required to support this.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none" strike="noStrike" kern="0" cap="none" spc="0" normalizeH="0" baseline="0" noProof="0" dirty="0">
                <a:ln>
                  <a:noFill/>
                </a:ln>
                <a:solidFill>
                  <a:prstClr val="black"/>
                </a:solidFill>
                <a:effectLst/>
                <a:uLnTx/>
                <a:uFillTx/>
              </a:rPr>
              <a:t>Future work</a:t>
            </a:r>
          </a:p>
          <a:p>
            <a:pPr marL="685800" marR="0" lvl="0" indent="-6858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Interactive Worked Examples </a:t>
            </a:r>
          </a:p>
          <a:p>
            <a:pPr marL="685800" marR="0" lvl="0" indent="-6858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err="1">
                <a:ln>
                  <a:noFill/>
                </a:ln>
                <a:solidFill>
                  <a:prstClr val="black"/>
                </a:solidFill>
                <a:effectLst/>
                <a:uLnTx/>
                <a:uFillTx/>
              </a:rPr>
              <a:t>Subgoal</a:t>
            </a:r>
            <a:r>
              <a:rPr kumimoji="0" lang="en-US" sz="3000" b="0" i="0" u="none" strike="noStrike" kern="0" cap="none" spc="0" normalizeH="0" baseline="0" noProof="0" dirty="0">
                <a:ln>
                  <a:noFill/>
                </a:ln>
                <a:solidFill>
                  <a:prstClr val="black"/>
                </a:solidFill>
                <a:effectLst/>
                <a:uLnTx/>
                <a:uFillTx/>
              </a:rPr>
              <a:t> only Worked Examples </a:t>
            </a:r>
          </a:p>
          <a:p>
            <a:pPr marL="685800" marR="0" lvl="0" indent="-68580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rPr>
              <a:t>Alternative supplements material in large intro classes</a:t>
            </a:r>
          </a:p>
        </p:txBody>
      </p:sp>
      <p:sp>
        <p:nvSpPr>
          <p:cNvPr id="118" name="TextBox 117">
            <a:extLst>
              <a:ext uri="{FF2B5EF4-FFF2-40B4-BE49-F238E27FC236}">
                <a16:creationId xmlns:a16="http://schemas.microsoft.com/office/drawing/2014/main" xmlns="" id="{639AF7D8-0BFC-4E1B-B1C5-8A026516C1F6}"/>
              </a:ext>
            </a:extLst>
          </p:cNvPr>
          <p:cNvSpPr txBox="1"/>
          <p:nvPr/>
        </p:nvSpPr>
        <p:spPr>
          <a:xfrm>
            <a:off x="1257196" y="16731412"/>
            <a:ext cx="11049000" cy="861774"/>
          </a:xfrm>
          <a:prstGeom prst="rect">
            <a:avLst/>
          </a:prstGeom>
          <a:noFill/>
          <a:ln>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5000" b="0" i="0" u="none" strike="noStrike" kern="0" cap="none" spc="0" normalizeH="0" baseline="0" noProof="0" dirty="0">
                <a:ln>
                  <a:noFill/>
                </a:ln>
                <a:solidFill>
                  <a:prstClr val="black"/>
                </a:solidFill>
                <a:effectLst/>
                <a:uLnTx/>
                <a:uFillTx/>
              </a:rPr>
              <a:t>Results</a:t>
            </a:r>
          </a:p>
        </p:txBody>
      </p:sp>
      <p:sp>
        <p:nvSpPr>
          <p:cNvPr id="119" name="Rectangle 118">
            <a:extLst>
              <a:ext uri="{FF2B5EF4-FFF2-40B4-BE49-F238E27FC236}">
                <a16:creationId xmlns:a16="http://schemas.microsoft.com/office/drawing/2014/main" xmlns="" id="{CA0774C0-07A2-44D6-AE01-341DE8DCE919}"/>
              </a:ext>
            </a:extLst>
          </p:cNvPr>
          <p:cNvSpPr/>
          <p:nvPr/>
        </p:nvSpPr>
        <p:spPr>
          <a:xfrm>
            <a:off x="38231233" y="353695"/>
            <a:ext cx="4703232" cy="2937720"/>
          </a:xfrm>
          <a:prstGeom prst="rect">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4800" b="0" i="0" u="none" strike="noStrike" kern="0" cap="none" spc="0" normalizeH="0" baseline="0" noProof="0" dirty="0">
                <a:ln>
                  <a:noFill/>
                </a:ln>
                <a:solidFill>
                  <a:prstClr val="white"/>
                </a:solidFill>
                <a:effectLst/>
                <a:uLnTx/>
                <a:uFillTx/>
                <a:latin typeface="Calibri" panose="020F0502020204030204"/>
                <a:ea typeface="+mn-ea"/>
                <a:cs typeface="+mn-cs"/>
              </a:rPr>
              <a:t>VT Logo</a:t>
            </a:r>
          </a:p>
        </p:txBody>
      </p:sp>
      <p:graphicFrame>
        <p:nvGraphicFramePr>
          <p:cNvPr id="120" name="Table 119">
            <a:extLst>
              <a:ext uri="{FF2B5EF4-FFF2-40B4-BE49-F238E27FC236}">
                <a16:creationId xmlns:a16="http://schemas.microsoft.com/office/drawing/2014/main" xmlns="" id="{89F88399-0D19-4BB7-BCCD-49A8AA6C633C}"/>
              </a:ext>
            </a:extLst>
          </p:cNvPr>
          <p:cNvGraphicFramePr>
            <a:graphicFrameLocks noGrp="1"/>
          </p:cNvGraphicFramePr>
          <p:nvPr>
            <p:extLst>
              <p:ext uri="{D42A27DB-BD31-4B8C-83A1-F6EECF244321}">
                <p14:modId xmlns:p14="http://schemas.microsoft.com/office/powerpoint/2010/main" val="762071447"/>
              </p:ext>
            </p:extLst>
          </p:nvPr>
        </p:nvGraphicFramePr>
        <p:xfrm>
          <a:off x="7263515" y="9572743"/>
          <a:ext cx="4550935" cy="2046067"/>
        </p:xfrm>
        <a:graphic>
          <a:graphicData uri="http://schemas.openxmlformats.org/drawingml/2006/table">
            <a:tbl>
              <a:tblPr firstRow="1" bandRow="1"/>
              <a:tblGrid>
                <a:gridCol w="679760">
                  <a:extLst>
                    <a:ext uri="{9D8B030D-6E8A-4147-A177-3AD203B41FA5}">
                      <a16:colId xmlns:a16="http://schemas.microsoft.com/office/drawing/2014/main" xmlns="" val="1246494410"/>
                    </a:ext>
                  </a:extLst>
                </a:gridCol>
                <a:gridCol w="1555552">
                  <a:extLst>
                    <a:ext uri="{9D8B030D-6E8A-4147-A177-3AD203B41FA5}">
                      <a16:colId xmlns:a16="http://schemas.microsoft.com/office/drawing/2014/main" xmlns="" val="3707486989"/>
                    </a:ext>
                  </a:extLst>
                </a:gridCol>
                <a:gridCol w="1635865">
                  <a:extLst>
                    <a:ext uri="{9D8B030D-6E8A-4147-A177-3AD203B41FA5}">
                      <a16:colId xmlns:a16="http://schemas.microsoft.com/office/drawing/2014/main" xmlns="" val="2676852081"/>
                    </a:ext>
                  </a:extLst>
                </a:gridCol>
                <a:gridCol w="679758">
                  <a:extLst>
                    <a:ext uri="{9D8B030D-6E8A-4147-A177-3AD203B41FA5}">
                      <a16:colId xmlns:a16="http://schemas.microsoft.com/office/drawing/2014/main" xmlns="" val="3454277832"/>
                    </a:ext>
                  </a:extLst>
                </a:gridCol>
              </a:tblGrid>
              <a:tr h="651022">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endParaRPr lang="en-US" sz="18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1800" dirty="0"/>
                        <a:t>Prior Experience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1800" dirty="0"/>
                        <a:t>No Prior Experience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1800" dirty="0"/>
                        <a:t>Total</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extLst>
                  <a:ext uri="{0D108BD9-81ED-4DB2-BD59-A6C34878D82A}">
                    <a16:rowId xmlns:a16="http://schemas.microsoft.com/office/drawing/2014/main" xmlns="" val="2084501009"/>
                  </a:ext>
                </a:extLst>
              </a:tr>
              <a:tr h="465015">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1800" dirty="0">
                          <a:solidFill>
                            <a:schemeClr val="bg1"/>
                          </a:solidFill>
                        </a:rPr>
                        <a:t>F17</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240</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41</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281</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xmlns="" val="2612314924"/>
                  </a:ext>
                </a:extLst>
              </a:tr>
              <a:tr h="465015">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1800" dirty="0">
                          <a:solidFill>
                            <a:schemeClr val="bg1"/>
                          </a:solidFill>
                        </a:rPr>
                        <a:t>S18</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197</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43</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240</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xmlns="" val="685837746"/>
                  </a:ext>
                </a:extLst>
              </a:tr>
              <a:tr h="465015">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1800" dirty="0">
                          <a:solidFill>
                            <a:schemeClr val="bg1"/>
                          </a:solidFill>
                        </a:rPr>
                        <a:t>Total</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437</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t>84</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endParaRPr lang="en-US" sz="2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xmlns="" val="2484121680"/>
                  </a:ext>
                </a:extLst>
              </a:tr>
            </a:tbl>
          </a:graphicData>
        </a:graphic>
      </p:graphicFrame>
      <p:pic>
        <p:nvPicPr>
          <p:cNvPr id="123" name="Picture 122">
            <a:extLst>
              <a:ext uri="{FF2B5EF4-FFF2-40B4-BE49-F238E27FC236}">
                <a16:creationId xmlns:a16="http://schemas.microsoft.com/office/drawing/2014/main" xmlns="" id="{067A03A5-035D-4368-84FE-0BB483B23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253" y="23256323"/>
            <a:ext cx="6845369" cy="3720009"/>
          </a:xfrm>
          <a:prstGeom prst="rect">
            <a:avLst/>
          </a:prstGeom>
        </p:spPr>
      </p:pic>
      <p:sp>
        <p:nvSpPr>
          <p:cNvPr id="124" name="TextBox 123">
            <a:extLst>
              <a:ext uri="{FF2B5EF4-FFF2-40B4-BE49-F238E27FC236}">
                <a16:creationId xmlns:a16="http://schemas.microsoft.com/office/drawing/2014/main" xmlns="" id="{2D80E53B-7989-4195-BE0F-A62B442B49F5}"/>
              </a:ext>
            </a:extLst>
          </p:cNvPr>
          <p:cNvSpPr txBox="1"/>
          <p:nvPr/>
        </p:nvSpPr>
        <p:spPr>
          <a:xfrm>
            <a:off x="2112330" y="22646526"/>
            <a:ext cx="5905500" cy="646331"/>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The addition of Worked Examples provided little to no gain on completion of hard problems</a:t>
            </a:r>
          </a:p>
        </p:txBody>
      </p:sp>
      <p:pic>
        <p:nvPicPr>
          <p:cNvPr id="125" name="Picture 124">
            <a:extLst>
              <a:ext uri="{FF2B5EF4-FFF2-40B4-BE49-F238E27FC236}">
                <a16:creationId xmlns:a16="http://schemas.microsoft.com/office/drawing/2014/main" xmlns="" id="{72184C8D-25D2-4012-99BD-67A9AF4DA4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8366" y="23102076"/>
            <a:ext cx="3375054" cy="3949927"/>
          </a:xfrm>
          <a:prstGeom prst="rect">
            <a:avLst/>
          </a:prstGeom>
        </p:spPr>
      </p:pic>
      <p:sp>
        <p:nvSpPr>
          <p:cNvPr id="126" name="TextBox 125">
            <a:extLst>
              <a:ext uri="{FF2B5EF4-FFF2-40B4-BE49-F238E27FC236}">
                <a16:creationId xmlns:a16="http://schemas.microsoft.com/office/drawing/2014/main" xmlns="" id="{E563EFCB-9297-4A86-8A36-9A9336C7F492}"/>
              </a:ext>
            </a:extLst>
          </p:cNvPr>
          <p:cNvSpPr txBox="1"/>
          <p:nvPr/>
        </p:nvSpPr>
        <p:spPr>
          <a:xfrm>
            <a:off x="8946933" y="22332993"/>
            <a:ext cx="3490610" cy="92333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Measured usage of WE varied widely by problem, with an average around 50</a:t>
            </a:r>
          </a:p>
        </p:txBody>
      </p:sp>
      <p:graphicFrame>
        <p:nvGraphicFramePr>
          <p:cNvPr id="127" name="Table 126">
            <a:extLst>
              <a:ext uri="{FF2B5EF4-FFF2-40B4-BE49-F238E27FC236}">
                <a16:creationId xmlns:a16="http://schemas.microsoft.com/office/drawing/2014/main" xmlns="" id="{462D805C-5ABE-43C8-98EC-9D043D0DA052}"/>
              </a:ext>
            </a:extLst>
          </p:cNvPr>
          <p:cNvGraphicFramePr>
            <a:graphicFrameLocks noGrp="1"/>
          </p:cNvGraphicFramePr>
          <p:nvPr>
            <p:extLst>
              <p:ext uri="{D42A27DB-BD31-4B8C-83A1-F6EECF244321}">
                <p14:modId xmlns:p14="http://schemas.microsoft.com/office/powerpoint/2010/main" val="3852000626"/>
              </p:ext>
            </p:extLst>
          </p:nvPr>
        </p:nvGraphicFramePr>
        <p:xfrm>
          <a:off x="2461684" y="18403743"/>
          <a:ext cx="6155622" cy="3152625"/>
        </p:xfrm>
        <a:graphic>
          <a:graphicData uri="http://schemas.openxmlformats.org/drawingml/2006/table">
            <a:tbl>
              <a:tblPr firstRow="1" bandRow="1"/>
              <a:tblGrid>
                <a:gridCol w="1224100">
                  <a:extLst>
                    <a:ext uri="{9D8B030D-6E8A-4147-A177-3AD203B41FA5}">
                      <a16:colId xmlns:a16="http://schemas.microsoft.com/office/drawing/2014/main" xmlns="" val="1246494410"/>
                    </a:ext>
                  </a:extLst>
                </a:gridCol>
                <a:gridCol w="1799396">
                  <a:extLst>
                    <a:ext uri="{9D8B030D-6E8A-4147-A177-3AD203B41FA5}">
                      <a16:colId xmlns:a16="http://schemas.microsoft.com/office/drawing/2014/main" xmlns="" val="3707486989"/>
                    </a:ext>
                  </a:extLst>
                </a:gridCol>
                <a:gridCol w="2212681">
                  <a:extLst>
                    <a:ext uri="{9D8B030D-6E8A-4147-A177-3AD203B41FA5}">
                      <a16:colId xmlns:a16="http://schemas.microsoft.com/office/drawing/2014/main" xmlns="" val="2676852081"/>
                    </a:ext>
                  </a:extLst>
                </a:gridCol>
                <a:gridCol w="919445">
                  <a:extLst>
                    <a:ext uri="{9D8B030D-6E8A-4147-A177-3AD203B41FA5}">
                      <a16:colId xmlns:a16="http://schemas.microsoft.com/office/drawing/2014/main" xmlns="" val="3454277832"/>
                    </a:ext>
                  </a:extLst>
                </a:gridCol>
              </a:tblGrid>
              <a:tr h="904023">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endParaRPr lang="en-US" sz="2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2400" dirty="0"/>
                        <a:t>Prior Experience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2400" dirty="0"/>
                        <a:t>No Prior Experience</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b="1" kern="1200">
                          <a:solidFill>
                            <a:schemeClr val="lt1"/>
                          </a:solidFill>
                          <a:latin typeface="Calibri" panose="020F0502020204030204"/>
                        </a:defRPr>
                      </a:lvl1pPr>
                      <a:lvl2pPr marL="2194560" algn="l" defTabSz="4389120" rtl="0" eaLnBrk="1" latinLnBrk="0" hangingPunct="1">
                        <a:defRPr sz="8640" b="1" kern="1200">
                          <a:solidFill>
                            <a:schemeClr val="lt1"/>
                          </a:solidFill>
                          <a:latin typeface="Calibri" panose="020F0502020204030204"/>
                        </a:defRPr>
                      </a:lvl2pPr>
                      <a:lvl3pPr marL="4389120" algn="l" defTabSz="4389120" rtl="0" eaLnBrk="1" latinLnBrk="0" hangingPunct="1">
                        <a:defRPr sz="8640" b="1" kern="1200">
                          <a:solidFill>
                            <a:schemeClr val="lt1"/>
                          </a:solidFill>
                          <a:latin typeface="Calibri" panose="020F0502020204030204"/>
                        </a:defRPr>
                      </a:lvl3pPr>
                      <a:lvl4pPr marL="6583680" algn="l" defTabSz="4389120" rtl="0" eaLnBrk="1" latinLnBrk="0" hangingPunct="1">
                        <a:defRPr sz="8640" b="1" kern="1200">
                          <a:solidFill>
                            <a:schemeClr val="lt1"/>
                          </a:solidFill>
                          <a:latin typeface="Calibri" panose="020F0502020204030204"/>
                        </a:defRPr>
                      </a:lvl4pPr>
                      <a:lvl5pPr marL="8778240" algn="l" defTabSz="4389120" rtl="0" eaLnBrk="1" latinLnBrk="0" hangingPunct="1">
                        <a:defRPr sz="8640" b="1" kern="1200">
                          <a:solidFill>
                            <a:schemeClr val="lt1"/>
                          </a:solidFill>
                          <a:latin typeface="Calibri" panose="020F0502020204030204"/>
                        </a:defRPr>
                      </a:lvl5pPr>
                      <a:lvl6pPr marL="10972800" algn="l" defTabSz="4389120" rtl="0" eaLnBrk="1" latinLnBrk="0" hangingPunct="1">
                        <a:defRPr sz="8640" b="1" kern="1200">
                          <a:solidFill>
                            <a:schemeClr val="lt1"/>
                          </a:solidFill>
                          <a:latin typeface="Calibri" panose="020F0502020204030204"/>
                        </a:defRPr>
                      </a:lvl6pPr>
                      <a:lvl7pPr marL="13167360" algn="l" defTabSz="4389120" rtl="0" eaLnBrk="1" latinLnBrk="0" hangingPunct="1">
                        <a:defRPr sz="8640" b="1" kern="1200">
                          <a:solidFill>
                            <a:schemeClr val="lt1"/>
                          </a:solidFill>
                          <a:latin typeface="Calibri" panose="020F0502020204030204"/>
                        </a:defRPr>
                      </a:lvl7pPr>
                      <a:lvl8pPr marL="15361920" algn="l" defTabSz="4389120" rtl="0" eaLnBrk="1" latinLnBrk="0" hangingPunct="1">
                        <a:defRPr sz="8640" b="1" kern="1200">
                          <a:solidFill>
                            <a:schemeClr val="lt1"/>
                          </a:solidFill>
                          <a:latin typeface="Calibri" panose="020F0502020204030204"/>
                        </a:defRPr>
                      </a:lvl8pPr>
                      <a:lvl9pPr marL="17556480" algn="l" defTabSz="4389120" rtl="0" eaLnBrk="1" latinLnBrk="0" hangingPunct="1">
                        <a:defRPr sz="8640" b="1" kern="1200">
                          <a:solidFill>
                            <a:schemeClr val="lt1"/>
                          </a:solidFill>
                          <a:latin typeface="Calibri" panose="020F0502020204030204"/>
                        </a:defRPr>
                      </a:lvl9pPr>
                    </a:lstStyle>
                    <a:p>
                      <a:pPr algn="ctr"/>
                      <a:r>
                        <a:rPr lang="en-US" sz="2400" dirty="0"/>
                        <a:t>Total</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E2344"/>
                    </a:solidFill>
                  </a:tcPr>
                </a:tc>
                <a:extLst>
                  <a:ext uri="{0D108BD9-81ED-4DB2-BD59-A6C34878D82A}">
                    <a16:rowId xmlns:a16="http://schemas.microsoft.com/office/drawing/2014/main" xmlns="" val="2084501009"/>
                  </a:ext>
                </a:extLst>
              </a:tr>
              <a:tr h="638503">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solidFill>
                            <a:schemeClr val="bg1"/>
                          </a:solidFill>
                        </a:rPr>
                        <a:t>WE Helpful</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108</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29</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137</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xmlns="" val="2612314924"/>
                  </a:ext>
                </a:extLst>
              </a:tr>
              <a:tr h="638503">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solidFill>
                            <a:schemeClr val="bg1"/>
                          </a:solidFill>
                        </a:rPr>
                        <a:t>WE Not Helpful</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66</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12</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78</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xmlns="" val="685837746"/>
                  </a:ext>
                </a:extLst>
              </a:tr>
              <a:tr h="602682">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2400" dirty="0">
                          <a:solidFill>
                            <a:schemeClr val="bg1"/>
                          </a:solidFill>
                        </a:rPr>
                        <a:t>Total</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E2344"/>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174</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pPr algn="ctr"/>
                      <a:r>
                        <a:rPr lang="en-US" sz="3000" dirty="0"/>
                        <a:t>41</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4389120" rtl="0" eaLnBrk="1" latinLnBrk="0" hangingPunct="1">
                        <a:defRPr sz="8640" kern="1200">
                          <a:solidFill>
                            <a:schemeClr val="dk1"/>
                          </a:solidFill>
                          <a:latin typeface="Calibri" panose="020F0502020204030204"/>
                        </a:defRPr>
                      </a:lvl1pPr>
                      <a:lvl2pPr marL="2194560" algn="l" defTabSz="4389120" rtl="0" eaLnBrk="1" latinLnBrk="0" hangingPunct="1">
                        <a:defRPr sz="8640" kern="1200">
                          <a:solidFill>
                            <a:schemeClr val="dk1"/>
                          </a:solidFill>
                          <a:latin typeface="Calibri" panose="020F0502020204030204"/>
                        </a:defRPr>
                      </a:lvl2pPr>
                      <a:lvl3pPr marL="4389120" algn="l" defTabSz="4389120" rtl="0" eaLnBrk="1" latinLnBrk="0" hangingPunct="1">
                        <a:defRPr sz="8640" kern="1200">
                          <a:solidFill>
                            <a:schemeClr val="dk1"/>
                          </a:solidFill>
                          <a:latin typeface="Calibri" panose="020F0502020204030204"/>
                        </a:defRPr>
                      </a:lvl3pPr>
                      <a:lvl4pPr marL="6583680" algn="l" defTabSz="4389120" rtl="0" eaLnBrk="1" latinLnBrk="0" hangingPunct="1">
                        <a:defRPr sz="8640" kern="1200">
                          <a:solidFill>
                            <a:schemeClr val="dk1"/>
                          </a:solidFill>
                          <a:latin typeface="Calibri" panose="020F0502020204030204"/>
                        </a:defRPr>
                      </a:lvl4pPr>
                      <a:lvl5pPr marL="8778240" algn="l" defTabSz="4389120" rtl="0" eaLnBrk="1" latinLnBrk="0" hangingPunct="1">
                        <a:defRPr sz="8640" kern="1200">
                          <a:solidFill>
                            <a:schemeClr val="dk1"/>
                          </a:solidFill>
                          <a:latin typeface="Calibri" panose="020F0502020204030204"/>
                        </a:defRPr>
                      </a:lvl5pPr>
                      <a:lvl6pPr marL="10972800" algn="l" defTabSz="4389120" rtl="0" eaLnBrk="1" latinLnBrk="0" hangingPunct="1">
                        <a:defRPr sz="8640" kern="1200">
                          <a:solidFill>
                            <a:schemeClr val="dk1"/>
                          </a:solidFill>
                          <a:latin typeface="Calibri" panose="020F0502020204030204"/>
                        </a:defRPr>
                      </a:lvl6pPr>
                      <a:lvl7pPr marL="13167360" algn="l" defTabSz="4389120" rtl="0" eaLnBrk="1" latinLnBrk="0" hangingPunct="1">
                        <a:defRPr sz="8640" kern="1200">
                          <a:solidFill>
                            <a:schemeClr val="dk1"/>
                          </a:solidFill>
                          <a:latin typeface="Calibri" panose="020F0502020204030204"/>
                        </a:defRPr>
                      </a:lvl7pPr>
                      <a:lvl8pPr marL="15361920" algn="l" defTabSz="4389120" rtl="0" eaLnBrk="1" latinLnBrk="0" hangingPunct="1">
                        <a:defRPr sz="8640" kern="1200">
                          <a:solidFill>
                            <a:schemeClr val="dk1"/>
                          </a:solidFill>
                          <a:latin typeface="Calibri" panose="020F0502020204030204"/>
                        </a:defRPr>
                      </a:lvl8pPr>
                      <a:lvl9pPr marL="17556480" algn="l" defTabSz="4389120" rtl="0" eaLnBrk="1" latinLnBrk="0" hangingPunct="1">
                        <a:defRPr sz="8640" kern="1200">
                          <a:solidFill>
                            <a:schemeClr val="dk1"/>
                          </a:solidFill>
                          <a:latin typeface="Calibri" panose="020F0502020204030204"/>
                        </a:defRPr>
                      </a:lvl9pPr>
                    </a:lstStyle>
                    <a:p>
                      <a:endParaRPr lang="en-US" sz="30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xmlns="" val="2484121680"/>
                  </a:ext>
                </a:extLst>
              </a:tr>
            </a:tbl>
          </a:graphicData>
        </a:graphic>
      </p:graphicFrame>
      <p:sp>
        <p:nvSpPr>
          <p:cNvPr id="128" name="TextBox 127">
            <a:extLst>
              <a:ext uri="{FF2B5EF4-FFF2-40B4-BE49-F238E27FC236}">
                <a16:creationId xmlns:a16="http://schemas.microsoft.com/office/drawing/2014/main" xmlns="" id="{85F38658-0C68-4DC8-8297-A8AFC8BA361A}"/>
              </a:ext>
            </a:extLst>
          </p:cNvPr>
          <p:cNvSpPr txBox="1"/>
          <p:nvPr/>
        </p:nvSpPr>
        <p:spPr>
          <a:xfrm>
            <a:off x="2461684" y="17530721"/>
            <a:ext cx="6155622" cy="1015663"/>
          </a:xfrm>
          <a:prstGeom prst="rect">
            <a:avLst/>
          </a:prstGeom>
          <a:noFill/>
        </p:spPr>
        <p:txBody>
          <a:bodyPr wrap="square" rtlCol="0" anchor="ctr">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64% of students found the Worked examples helpful. </a:t>
            </a:r>
          </a:p>
        </p:txBody>
      </p:sp>
      <p:sp>
        <p:nvSpPr>
          <p:cNvPr id="130" name="TextBox 129">
            <a:extLst>
              <a:ext uri="{FF2B5EF4-FFF2-40B4-BE49-F238E27FC236}">
                <a16:creationId xmlns:a16="http://schemas.microsoft.com/office/drawing/2014/main" xmlns="" id="{DED9FAEB-E367-485E-A7FB-96A6CB500B67}"/>
              </a:ext>
            </a:extLst>
          </p:cNvPr>
          <p:cNvSpPr txBox="1"/>
          <p:nvPr/>
        </p:nvSpPr>
        <p:spPr>
          <a:xfrm>
            <a:off x="12716529" y="20416215"/>
            <a:ext cx="7209659" cy="147732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rPr>
              <a:t>Students who used </a:t>
            </a:r>
            <a:r>
              <a:rPr kumimoji="0" lang="en-US" sz="3000" b="0" i="0" u="none" strike="noStrike" kern="0" cap="none" spc="0" normalizeH="0" baseline="0" noProof="0" dirty="0" smtClean="0">
                <a:ln>
                  <a:noFill/>
                </a:ln>
                <a:solidFill>
                  <a:prstClr val="black"/>
                </a:solidFill>
                <a:effectLst/>
                <a:uLnTx/>
                <a:uFillTx/>
              </a:rPr>
              <a:t>WEs </a:t>
            </a:r>
            <a:r>
              <a:rPr kumimoji="0" lang="en-US" sz="3000" b="0" i="0" u="none" strike="noStrike" kern="0" cap="none" spc="0" normalizeH="0" baseline="0" noProof="0" dirty="0">
                <a:ln>
                  <a:noFill/>
                </a:ln>
                <a:solidFill>
                  <a:prstClr val="black"/>
                </a:solidFill>
                <a:effectLst/>
                <a:uLnTx/>
                <a:uFillTx/>
              </a:rPr>
              <a:t>actually completed the problem in more runs/time than those that didn’t</a:t>
            </a:r>
          </a:p>
        </p:txBody>
      </p:sp>
      <p:graphicFrame>
        <p:nvGraphicFramePr>
          <p:cNvPr id="4" name="Table 3"/>
          <p:cNvGraphicFramePr>
            <a:graphicFrameLocks noGrp="1"/>
          </p:cNvGraphicFramePr>
          <p:nvPr>
            <p:extLst>
              <p:ext uri="{D42A27DB-BD31-4B8C-83A1-F6EECF244321}">
                <p14:modId xmlns:p14="http://schemas.microsoft.com/office/powerpoint/2010/main" val="3038976250"/>
              </p:ext>
            </p:extLst>
          </p:nvPr>
        </p:nvGraphicFramePr>
        <p:xfrm>
          <a:off x="13211768" y="22075810"/>
          <a:ext cx="13078688" cy="5320558"/>
        </p:xfrm>
        <a:graphic>
          <a:graphicData uri="http://schemas.openxmlformats.org/drawingml/2006/table">
            <a:tbl>
              <a:tblPr firstRow="1" bandRow="1">
                <a:tableStyleId>{5C22544A-7EE6-4342-B048-85BDC9FD1C3A}</a:tableStyleId>
              </a:tblPr>
              <a:tblGrid>
                <a:gridCol w="1868384"/>
                <a:gridCol w="1868384"/>
                <a:gridCol w="1868384"/>
                <a:gridCol w="1868384"/>
                <a:gridCol w="1868384"/>
                <a:gridCol w="1868384"/>
                <a:gridCol w="1868384"/>
              </a:tblGrid>
              <a:tr h="2028718">
                <a:tc>
                  <a:txBody>
                    <a:bodyPr/>
                    <a:lstStyle/>
                    <a:p>
                      <a:pPr algn="ctr"/>
                      <a:r>
                        <a:rPr lang="en-US" sz="3000" dirty="0" smtClean="0">
                          <a:solidFill>
                            <a:schemeClr val="bg1"/>
                          </a:solidFill>
                        </a:rPr>
                        <a:t>Section</a:t>
                      </a:r>
                      <a:endParaRPr lang="en-US" sz="3000" dirty="0">
                        <a:solidFill>
                          <a:schemeClr val="bg1"/>
                        </a:solidFill>
                      </a:endParaRPr>
                    </a:p>
                  </a:txBody>
                  <a:tcPr anchor="ctr">
                    <a:solidFill>
                      <a:srgbClr val="8E2344"/>
                    </a:solidFill>
                  </a:tcPr>
                </a:tc>
                <a:tc>
                  <a:txBody>
                    <a:bodyPr/>
                    <a:lstStyle/>
                    <a:p>
                      <a:pPr algn="ctr"/>
                      <a:r>
                        <a:rPr lang="en-US" sz="3000" dirty="0" smtClean="0"/>
                        <a:t>Used</a:t>
                      </a:r>
                      <a:r>
                        <a:rPr lang="en-US" sz="3000" baseline="0" dirty="0" smtClean="0"/>
                        <a:t> WE</a:t>
                      </a:r>
                      <a:endParaRPr lang="en-US" sz="3000" dirty="0"/>
                    </a:p>
                  </a:txBody>
                  <a:tcPr anchor="ctr">
                    <a:solidFill>
                      <a:srgbClr val="8E2344"/>
                    </a:solidFill>
                  </a:tcPr>
                </a:tc>
                <a:tc>
                  <a:txBody>
                    <a:bodyPr/>
                    <a:lstStyle/>
                    <a:p>
                      <a:pPr algn="ctr"/>
                      <a:r>
                        <a:rPr lang="en-US" sz="3000" dirty="0" smtClean="0"/>
                        <a:t>Prior Experience</a:t>
                      </a:r>
                      <a:endParaRPr lang="en-US" sz="3000" dirty="0"/>
                    </a:p>
                  </a:txBody>
                  <a:tcPr anchor="ctr">
                    <a:solidFill>
                      <a:srgbClr val="8E2344"/>
                    </a:solidFill>
                  </a:tcPr>
                </a:tc>
                <a:tc>
                  <a:txBody>
                    <a:bodyPr/>
                    <a:lstStyle/>
                    <a:p>
                      <a:pPr algn="ctr"/>
                      <a:r>
                        <a:rPr lang="en-US" sz="3000" dirty="0" smtClean="0"/>
                        <a:t>Average</a:t>
                      </a:r>
                      <a:r>
                        <a:rPr lang="en-US" sz="3000" baseline="0" dirty="0" smtClean="0"/>
                        <a:t> # Runs</a:t>
                      </a:r>
                      <a:endParaRPr lang="en-US" sz="3000" dirty="0"/>
                    </a:p>
                  </a:txBody>
                  <a:tcPr anchor="ctr">
                    <a:solidFill>
                      <a:srgbClr val="8E2344"/>
                    </a:solidFill>
                  </a:tcPr>
                </a:tc>
                <a:tc>
                  <a:txBody>
                    <a:bodyPr/>
                    <a:lstStyle/>
                    <a:p>
                      <a:pPr algn="ctr"/>
                      <a:r>
                        <a:rPr lang="en-US" sz="3000" dirty="0" smtClean="0"/>
                        <a:t>Runs Standard</a:t>
                      </a:r>
                      <a:r>
                        <a:rPr lang="en-US" sz="3000" baseline="0" dirty="0" smtClean="0"/>
                        <a:t> Deviation</a:t>
                      </a:r>
                      <a:endParaRPr lang="en-US" sz="3000" dirty="0"/>
                    </a:p>
                  </a:txBody>
                  <a:tcPr anchor="ctr">
                    <a:solidFill>
                      <a:srgbClr val="8E2344"/>
                    </a:solidFill>
                  </a:tcPr>
                </a:tc>
                <a:tc>
                  <a:txBody>
                    <a:bodyPr/>
                    <a:lstStyle/>
                    <a:p>
                      <a:pPr algn="ctr"/>
                      <a:r>
                        <a:rPr lang="en-US" sz="3000" dirty="0" smtClean="0"/>
                        <a:t>Average Time on Task</a:t>
                      </a:r>
                      <a:r>
                        <a:rPr lang="en-US" sz="3000" baseline="0" dirty="0" smtClean="0"/>
                        <a:t> (sec.)</a:t>
                      </a:r>
                      <a:endParaRPr lang="en-US" sz="3000" dirty="0"/>
                    </a:p>
                  </a:txBody>
                  <a:tcPr anchor="ctr">
                    <a:solidFill>
                      <a:srgbClr val="8E2344"/>
                    </a:solidFill>
                  </a:tcPr>
                </a:tc>
                <a:tc>
                  <a:txBody>
                    <a:bodyPr/>
                    <a:lstStyle/>
                    <a:p>
                      <a:pPr algn="ctr"/>
                      <a:r>
                        <a:rPr lang="en-US" sz="3000" baseline="0" dirty="0" smtClean="0"/>
                        <a:t>Standard Deviation</a:t>
                      </a:r>
                      <a:endParaRPr lang="en-US" sz="3000" dirty="0"/>
                    </a:p>
                  </a:txBody>
                  <a:tcPr anchor="ctr">
                    <a:solidFill>
                      <a:srgbClr val="8E2344"/>
                    </a:solidFill>
                  </a:tcPr>
                </a:tc>
              </a:tr>
              <a:tr h="427976">
                <a:tc rowSpan="2">
                  <a:txBody>
                    <a:bodyPr/>
                    <a:lstStyle/>
                    <a:p>
                      <a:pPr algn="ctr"/>
                      <a:r>
                        <a:rPr lang="en-US" sz="3000" dirty="0" smtClean="0">
                          <a:solidFill>
                            <a:schemeClr val="bg1"/>
                          </a:solidFill>
                        </a:rPr>
                        <a:t>F17</a:t>
                      </a:r>
                      <a:endParaRPr lang="en-US" sz="3000" dirty="0">
                        <a:solidFill>
                          <a:schemeClr val="bg1"/>
                        </a:solidFill>
                      </a:endParaRPr>
                    </a:p>
                  </a:txBody>
                  <a:tcPr anchor="ctr">
                    <a:solidFill>
                      <a:srgbClr val="8E2344"/>
                    </a:solidFill>
                  </a:tcPr>
                </a:tc>
                <a:tc rowSpan="2">
                  <a:txBody>
                    <a:bodyPr/>
                    <a:lstStyle/>
                    <a:p>
                      <a:pPr algn="ctr"/>
                      <a:r>
                        <a:rPr lang="en-US" sz="3000" dirty="0" smtClean="0"/>
                        <a:t>False</a:t>
                      </a:r>
                      <a:endParaRPr lang="en-US" sz="3000" dirty="0"/>
                    </a:p>
                  </a:txBody>
                  <a:tcPr anchor="ctr"/>
                </a:tc>
                <a:tc>
                  <a:txBody>
                    <a:bodyPr/>
                    <a:lstStyle/>
                    <a:p>
                      <a:pPr algn="ctr"/>
                      <a:r>
                        <a:rPr lang="en-US" sz="3000" dirty="0" smtClean="0"/>
                        <a:t>False</a:t>
                      </a:r>
                      <a:endParaRPr lang="en-US" sz="3000" dirty="0"/>
                    </a:p>
                  </a:txBody>
                  <a:tcPr anchor="ctr"/>
                </a:tc>
                <a:tc>
                  <a:txBody>
                    <a:bodyPr/>
                    <a:lstStyle/>
                    <a:p>
                      <a:pPr algn="ctr"/>
                      <a:r>
                        <a:rPr lang="en-US" sz="3000" dirty="0" smtClean="0"/>
                        <a:t>19.5</a:t>
                      </a:r>
                      <a:endParaRPr lang="en-US" sz="3000" dirty="0"/>
                    </a:p>
                  </a:txBody>
                  <a:tcPr anchor="ctr"/>
                </a:tc>
                <a:tc>
                  <a:txBody>
                    <a:bodyPr/>
                    <a:lstStyle/>
                    <a:p>
                      <a:pPr algn="ctr"/>
                      <a:r>
                        <a:rPr lang="en-US" sz="3000" dirty="0" smtClean="0"/>
                        <a:t>23.3</a:t>
                      </a:r>
                      <a:endParaRPr lang="en-US" sz="3000" dirty="0"/>
                    </a:p>
                  </a:txBody>
                  <a:tcPr anchor="ctr"/>
                </a:tc>
                <a:tc>
                  <a:txBody>
                    <a:bodyPr/>
                    <a:lstStyle/>
                    <a:p>
                      <a:pPr algn="ctr"/>
                      <a:r>
                        <a:rPr lang="en-US" sz="3000" dirty="0" smtClean="0"/>
                        <a:t>574</a:t>
                      </a:r>
                      <a:endParaRPr lang="en-US" sz="3000" dirty="0"/>
                    </a:p>
                  </a:txBody>
                  <a:tcPr anchor="ctr"/>
                </a:tc>
                <a:tc>
                  <a:txBody>
                    <a:bodyPr/>
                    <a:lstStyle/>
                    <a:p>
                      <a:pPr algn="ctr"/>
                      <a:r>
                        <a:rPr lang="en-US" sz="3000" dirty="0" smtClean="0"/>
                        <a:t>478</a:t>
                      </a:r>
                      <a:endParaRPr lang="en-US" sz="3000" dirty="0"/>
                    </a:p>
                  </a:txBody>
                  <a:tcPr anchor="ctr"/>
                </a:tc>
              </a:tr>
              <a:tr h="427976">
                <a:tc vMerge="1">
                  <a:txBody>
                    <a:bodyPr/>
                    <a:lstStyle/>
                    <a:p>
                      <a:pPr algn="ctr"/>
                      <a:endParaRPr lang="en-US" dirty="0"/>
                    </a:p>
                  </a:txBody>
                  <a:tcPr/>
                </a:tc>
                <a:tc vMerge="1">
                  <a:txBody>
                    <a:bodyPr/>
                    <a:lstStyle/>
                    <a:p>
                      <a:pPr algn="ctr"/>
                      <a:endParaRPr lang="en-US" dirty="0"/>
                    </a:p>
                  </a:txBody>
                  <a:tcPr/>
                </a:tc>
                <a:tc>
                  <a:txBody>
                    <a:bodyPr/>
                    <a:lstStyle/>
                    <a:p>
                      <a:pPr algn="ctr"/>
                      <a:r>
                        <a:rPr lang="en-US" sz="3000" dirty="0" smtClean="0"/>
                        <a:t>True</a:t>
                      </a:r>
                      <a:endParaRPr lang="en-US" sz="3000" dirty="0"/>
                    </a:p>
                  </a:txBody>
                  <a:tcPr anchor="ctr"/>
                </a:tc>
                <a:tc>
                  <a:txBody>
                    <a:bodyPr/>
                    <a:lstStyle/>
                    <a:p>
                      <a:pPr algn="ctr"/>
                      <a:r>
                        <a:rPr lang="en-US" sz="3000" dirty="0" smtClean="0"/>
                        <a:t>13.8</a:t>
                      </a:r>
                      <a:endParaRPr lang="en-US" sz="3000" dirty="0"/>
                    </a:p>
                  </a:txBody>
                  <a:tcPr anchor="ctr"/>
                </a:tc>
                <a:tc>
                  <a:txBody>
                    <a:bodyPr/>
                    <a:lstStyle/>
                    <a:p>
                      <a:pPr algn="ctr"/>
                      <a:r>
                        <a:rPr lang="en-US" sz="3000" dirty="0" smtClean="0"/>
                        <a:t>20.1</a:t>
                      </a:r>
                      <a:endParaRPr lang="en-US" sz="3000" dirty="0"/>
                    </a:p>
                  </a:txBody>
                  <a:tcPr anchor="ctr"/>
                </a:tc>
                <a:tc>
                  <a:txBody>
                    <a:bodyPr/>
                    <a:lstStyle/>
                    <a:p>
                      <a:pPr algn="ctr"/>
                      <a:r>
                        <a:rPr lang="en-US" sz="3000" dirty="0" smtClean="0"/>
                        <a:t>415</a:t>
                      </a:r>
                      <a:endParaRPr lang="en-US" sz="3000" dirty="0"/>
                    </a:p>
                  </a:txBody>
                  <a:tcPr anchor="ctr"/>
                </a:tc>
                <a:tc>
                  <a:txBody>
                    <a:bodyPr/>
                    <a:lstStyle/>
                    <a:p>
                      <a:pPr algn="ctr"/>
                      <a:r>
                        <a:rPr lang="en-US" sz="3000" dirty="0" smtClean="0"/>
                        <a:t>393</a:t>
                      </a:r>
                      <a:endParaRPr lang="en-US" sz="3000" dirty="0"/>
                    </a:p>
                  </a:txBody>
                  <a:tcPr anchor="ctr"/>
                </a:tc>
              </a:tr>
              <a:tr h="427976">
                <a:tc rowSpan="4">
                  <a:txBody>
                    <a:bodyPr/>
                    <a:lstStyle/>
                    <a:p>
                      <a:pPr algn="ctr"/>
                      <a:r>
                        <a:rPr lang="en-US" sz="3000" dirty="0" smtClean="0">
                          <a:solidFill>
                            <a:schemeClr val="bg1"/>
                          </a:solidFill>
                        </a:rPr>
                        <a:t>S18</a:t>
                      </a:r>
                      <a:endParaRPr lang="en-US" sz="3000" dirty="0">
                        <a:solidFill>
                          <a:schemeClr val="bg1"/>
                        </a:solidFill>
                      </a:endParaRPr>
                    </a:p>
                  </a:txBody>
                  <a:tcPr anchor="ctr">
                    <a:solidFill>
                      <a:srgbClr val="8E2344"/>
                    </a:solidFill>
                  </a:tcPr>
                </a:tc>
                <a:tc rowSpan="2">
                  <a:txBody>
                    <a:bodyPr/>
                    <a:lstStyle/>
                    <a:p>
                      <a:pPr algn="ctr"/>
                      <a:r>
                        <a:rPr lang="en-US" sz="3000" dirty="0" smtClean="0"/>
                        <a:t>False</a:t>
                      </a:r>
                      <a:endParaRPr lang="en-US" sz="3000" dirty="0"/>
                    </a:p>
                  </a:txBody>
                  <a:tcPr anchor="ctr"/>
                </a:tc>
                <a:tc>
                  <a:txBody>
                    <a:bodyPr/>
                    <a:lstStyle/>
                    <a:p>
                      <a:pPr algn="ctr"/>
                      <a:r>
                        <a:rPr lang="en-US" sz="3000" dirty="0" smtClean="0"/>
                        <a:t>False </a:t>
                      </a:r>
                      <a:endParaRPr lang="en-US" sz="3000" dirty="0"/>
                    </a:p>
                  </a:txBody>
                  <a:tcPr anchor="ctr"/>
                </a:tc>
                <a:tc>
                  <a:txBody>
                    <a:bodyPr/>
                    <a:lstStyle/>
                    <a:p>
                      <a:pPr algn="ctr"/>
                      <a:r>
                        <a:rPr lang="en-US" sz="3000" dirty="0" smtClean="0"/>
                        <a:t>7.3</a:t>
                      </a:r>
                      <a:endParaRPr lang="en-US" sz="3000" dirty="0"/>
                    </a:p>
                  </a:txBody>
                  <a:tcPr anchor="ctr"/>
                </a:tc>
                <a:tc>
                  <a:txBody>
                    <a:bodyPr/>
                    <a:lstStyle/>
                    <a:p>
                      <a:pPr algn="ctr"/>
                      <a:r>
                        <a:rPr lang="en-US" sz="3000" dirty="0" smtClean="0"/>
                        <a:t>7.8</a:t>
                      </a:r>
                      <a:endParaRPr lang="en-US" sz="3000" dirty="0"/>
                    </a:p>
                  </a:txBody>
                  <a:tcPr anchor="ctr"/>
                </a:tc>
                <a:tc>
                  <a:txBody>
                    <a:bodyPr/>
                    <a:lstStyle/>
                    <a:p>
                      <a:pPr algn="ctr"/>
                      <a:r>
                        <a:rPr lang="en-US" sz="3000" dirty="0" smtClean="0"/>
                        <a:t>311</a:t>
                      </a:r>
                      <a:endParaRPr lang="en-US" sz="3000" dirty="0"/>
                    </a:p>
                  </a:txBody>
                  <a:tcPr anchor="ctr"/>
                </a:tc>
                <a:tc>
                  <a:txBody>
                    <a:bodyPr/>
                    <a:lstStyle/>
                    <a:p>
                      <a:pPr algn="ctr"/>
                      <a:r>
                        <a:rPr lang="en-US" sz="3000" dirty="0" smtClean="0"/>
                        <a:t>191</a:t>
                      </a:r>
                      <a:endParaRPr lang="en-US" sz="3000" dirty="0"/>
                    </a:p>
                  </a:txBody>
                  <a:tcPr anchor="ctr"/>
                </a:tc>
              </a:tr>
              <a:tr h="427976">
                <a:tc vMerge="1">
                  <a:txBody>
                    <a:bodyPr/>
                    <a:lstStyle/>
                    <a:p>
                      <a:pPr algn="ctr"/>
                      <a:endParaRPr lang="en-US" dirty="0"/>
                    </a:p>
                  </a:txBody>
                  <a:tcPr anchor="ctr"/>
                </a:tc>
                <a:tc vMerge="1">
                  <a:txBody>
                    <a:bodyPr/>
                    <a:lstStyle/>
                    <a:p>
                      <a:pPr algn="ctr"/>
                      <a:endParaRPr lang="en-US" dirty="0"/>
                    </a:p>
                  </a:txBody>
                  <a:tcPr anchor="ctr"/>
                </a:tc>
                <a:tc>
                  <a:txBody>
                    <a:bodyPr/>
                    <a:lstStyle/>
                    <a:p>
                      <a:pPr algn="ctr"/>
                      <a:r>
                        <a:rPr lang="en-US" sz="3000" dirty="0" smtClean="0"/>
                        <a:t>True</a:t>
                      </a:r>
                      <a:endParaRPr lang="en-US" sz="3000" dirty="0"/>
                    </a:p>
                  </a:txBody>
                  <a:tcPr anchor="ctr"/>
                </a:tc>
                <a:tc>
                  <a:txBody>
                    <a:bodyPr/>
                    <a:lstStyle/>
                    <a:p>
                      <a:pPr algn="ctr"/>
                      <a:r>
                        <a:rPr lang="en-US" sz="3000" dirty="0" smtClean="0"/>
                        <a:t>6.6</a:t>
                      </a:r>
                      <a:endParaRPr lang="en-US" sz="3000" dirty="0"/>
                    </a:p>
                  </a:txBody>
                  <a:tcPr anchor="ctr"/>
                </a:tc>
                <a:tc>
                  <a:txBody>
                    <a:bodyPr/>
                    <a:lstStyle/>
                    <a:p>
                      <a:pPr algn="ctr"/>
                      <a:r>
                        <a:rPr lang="en-US" sz="3000" dirty="0" smtClean="0"/>
                        <a:t>8.3</a:t>
                      </a:r>
                      <a:endParaRPr lang="en-US" sz="3000" dirty="0"/>
                    </a:p>
                  </a:txBody>
                  <a:tcPr anchor="ctr"/>
                </a:tc>
                <a:tc>
                  <a:txBody>
                    <a:bodyPr/>
                    <a:lstStyle/>
                    <a:p>
                      <a:pPr algn="ctr"/>
                      <a:r>
                        <a:rPr lang="en-US" sz="3000" dirty="0" smtClean="0"/>
                        <a:t>274</a:t>
                      </a:r>
                      <a:endParaRPr lang="en-US" sz="3000" dirty="0"/>
                    </a:p>
                  </a:txBody>
                  <a:tcPr anchor="ctr"/>
                </a:tc>
                <a:tc>
                  <a:txBody>
                    <a:bodyPr/>
                    <a:lstStyle/>
                    <a:p>
                      <a:pPr algn="ctr"/>
                      <a:r>
                        <a:rPr lang="en-US" sz="3000" dirty="0" smtClean="0"/>
                        <a:t>238</a:t>
                      </a:r>
                      <a:endParaRPr lang="en-US" sz="3000" dirty="0"/>
                    </a:p>
                  </a:txBody>
                  <a:tcPr anchor="ctr"/>
                </a:tc>
              </a:tr>
              <a:tr h="427976">
                <a:tc vMerge="1">
                  <a:txBody>
                    <a:bodyPr/>
                    <a:lstStyle/>
                    <a:p>
                      <a:pPr algn="ctr"/>
                      <a:endParaRPr lang="en-US" dirty="0"/>
                    </a:p>
                  </a:txBody>
                  <a:tcPr anchor="ctr"/>
                </a:tc>
                <a:tc rowSpan="2">
                  <a:txBody>
                    <a:bodyPr/>
                    <a:lstStyle/>
                    <a:p>
                      <a:pPr algn="ctr"/>
                      <a:r>
                        <a:rPr lang="en-US" sz="3000" dirty="0" smtClean="0"/>
                        <a:t>True</a:t>
                      </a:r>
                      <a:endParaRPr lang="en-US" sz="3000" dirty="0"/>
                    </a:p>
                  </a:txBody>
                  <a:tcPr anchor="ctr"/>
                </a:tc>
                <a:tc>
                  <a:txBody>
                    <a:bodyPr/>
                    <a:lstStyle/>
                    <a:p>
                      <a:pPr algn="ctr"/>
                      <a:r>
                        <a:rPr lang="en-US" sz="3000" dirty="0" smtClean="0"/>
                        <a:t>False</a:t>
                      </a:r>
                      <a:endParaRPr lang="en-US" sz="3000" dirty="0"/>
                    </a:p>
                  </a:txBody>
                  <a:tcPr anchor="ctr"/>
                </a:tc>
                <a:tc>
                  <a:txBody>
                    <a:bodyPr/>
                    <a:lstStyle/>
                    <a:p>
                      <a:pPr algn="ctr"/>
                      <a:r>
                        <a:rPr lang="en-US" sz="3000" dirty="0" smtClean="0"/>
                        <a:t>19.1</a:t>
                      </a:r>
                      <a:endParaRPr lang="en-US" sz="3000" dirty="0"/>
                    </a:p>
                  </a:txBody>
                  <a:tcPr anchor="ctr"/>
                </a:tc>
                <a:tc>
                  <a:txBody>
                    <a:bodyPr/>
                    <a:lstStyle/>
                    <a:p>
                      <a:pPr algn="ctr"/>
                      <a:r>
                        <a:rPr lang="en-US" sz="3000" dirty="0" smtClean="0"/>
                        <a:t>18.0</a:t>
                      </a:r>
                      <a:endParaRPr lang="en-US" sz="3000" dirty="0"/>
                    </a:p>
                  </a:txBody>
                  <a:tcPr anchor="ctr"/>
                </a:tc>
                <a:tc>
                  <a:txBody>
                    <a:bodyPr/>
                    <a:lstStyle/>
                    <a:p>
                      <a:pPr algn="ctr"/>
                      <a:r>
                        <a:rPr lang="en-US" sz="3000" dirty="0" smtClean="0"/>
                        <a:t>727</a:t>
                      </a:r>
                      <a:endParaRPr lang="en-US" sz="3000" dirty="0"/>
                    </a:p>
                  </a:txBody>
                  <a:tcPr anchor="ctr"/>
                </a:tc>
                <a:tc>
                  <a:txBody>
                    <a:bodyPr/>
                    <a:lstStyle/>
                    <a:p>
                      <a:pPr algn="ctr"/>
                      <a:r>
                        <a:rPr lang="en-US" sz="3000" dirty="0" smtClean="0"/>
                        <a:t>476</a:t>
                      </a:r>
                      <a:endParaRPr lang="en-US" sz="3000" dirty="0"/>
                    </a:p>
                  </a:txBody>
                  <a:tcPr anchor="ctr"/>
                </a:tc>
              </a:tr>
              <a:tr h="427976">
                <a:tc vMerge="1">
                  <a:txBody>
                    <a:bodyPr/>
                    <a:lstStyle/>
                    <a:p>
                      <a:pPr algn="ctr"/>
                      <a:endParaRPr lang="en-US" dirty="0"/>
                    </a:p>
                  </a:txBody>
                  <a:tcPr anchor="ctr"/>
                </a:tc>
                <a:tc vMerge="1">
                  <a:txBody>
                    <a:bodyPr/>
                    <a:lstStyle/>
                    <a:p>
                      <a:pPr algn="ctr"/>
                      <a:endParaRPr lang="en-US" dirty="0"/>
                    </a:p>
                  </a:txBody>
                  <a:tcPr anchor="ctr"/>
                </a:tc>
                <a:tc>
                  <a:txBody>
                    <a:bodyPr/>
                    <a:lstStyle/>
                    <a:p>
                      <a:pPr algn="ctr"/>
                      <a:r>
                        <a:rPr lang="en-US" sz="3000" dirty="0" smtClean="0"/>
                        <a:t>True</a:t>
                      </a:r>
                      <a:endParaRPr lang="en-US" sz="3000" dirty="0"/>
                    </a:p>
                  </a:txBody>
                  <a:tcPr anchor="ctr"/>
                </a:tc>
                <a:tc>
                  <a:txBody>
                    <a:bodyPr/>
                    <a:lstStyle/>
                    <a:p>
                      <a:pPr algn="ctr"/>
                      <a:r>
                        <a:rPr lang="en-US" sz="3000" dirty="0" smtClean="0"/>
                        <a:t>17.4</a:t>
                      </a:r>
                      <a:endParaRPr lang="en-US" sz="3000" dirty="0"/>
                    </a:p>
                  </a:txBody>
                  <a:tcPr anchor="ctr"/>
                </a:tc>
                <a:tc>
                  <a:txBody>
                    <a:bodyPr/>
                    <a:lstStyle/>
                    <a:p>
                      <a:pPr algn="ctr"/>
                      <a:r>
                        <a:rPr lang="en-US" sz="3000" dirty="0" smtClean="0"/>
                        <a:t>19.5</a:t>
                      </a:r>
                      <a:endParaRPr lang="en-US" sz="3000" dirty="0"/>
                    </a:p>
                  </a:txBody>
                  <a:tcPr anchor="ctr"/>
                </a:tc>
                <a:tc>
                  <a:txBody>
                    <a:bodyPr/>
                    <a:lstStyle/>
                    <a:p>
                      <a:pPr algn="ctr"/>
                      <a:r>
                        <a:rPr lang="en-US" sz="3000" dirty="0" smtClean="0"/>
                        <a:t>707</a:t>
                      </a:r>
                      <a:endParaRPr lang="en-US" sz="3000" dirty="0"/>
                    </a:p>
                  </a:txBody>
                  <a:tcPr anchor="ctr"/>
                </a:tc>
                <a:tc>
                  <a:txBody>
                    <a:bodyPr/>
                    <a:lstStyle/>
                    <a:p>
                      <a:pPr algn="ctr"/>
                      <a:r>
                        <a:rPr lang="en-US" sz="3000" dirty="0" smtClean="0"/>
                        <a:t>501</a:t>
                      </a:r>
                      <a:endParaRPr lang="en-US" sz="3000" dirty="0"/>
                    </a:p>
                  </a:txBody>
                  <a:tcPr anchor="ctr"/>
                </a:tc>
              </a:tr>
            </a:tbl>
          </a:graphicData>
        </a:graphic>
      </p:graphicFrame>
      <p:sp>
        <p:nvSpPr>
          <p:cNvPr id="5" name="TextBox 4"/>
          <p:cNvSpPr txBox="1"/>
          <p:nvPr/>
        </p:nvSpPr>
        <p:spPr>
          <a:xfrm>
            <a:off x="20905159" y="9180381"/>
            <a:ext cx="7057193" cy="6894195"/>
          </a:xfrm>
          <a:prstGeom prst="rect">
            <a:avLst/>
          </a:prstGeom>
          <a:noFill/>
        </p:spPr>
        <p:txBody>
          <a:bodyPr wrap="square" rtlCol="0">
            <a:spAutoFit/>
          </a:bodyPr>
          <a:lstStyle/>
          <a:p>
            <a:r>
              <a:rPr lang="en-US" sz="5000" dirty="0" smtClean="0"/>
              <a:t>Sample WE Text</a:t>
            </a:r>
            <a:endParaRPr lang="en-US" sz="3000" dirty="0" smtClean="0"/>
          </a:p>
          <a:p>
            <a:r>
              <a:rPr lang="en-US" sz="3600" dirty="0" smtClean="0"/>
              <a:t>Worked Example: Pet Count </a:t>
            </a:r>
          </a:p>
          <a:p>
            <a:r>
              <a:rPr lang="en-US" sz="3600" dirty="0" smtClean="0"/>
              <a:t>0)  Read Problem</a:t>
            </a:r>
          </a:p>
          <a:p>
            <a:r>
              <a:rPr lang="en-US" sz="3200" dirty="0"/>
              <a:t>Write a function called </a:t>
            </a:r>
            <a:r>
              <a:rPr lang="en-US" sz="3200" dirty="0" err="1"/>
              <a:t>count_pets</a:t>
            </a:r>
            <a:r>
              <a:rPr lang="en-US" sz="3200" dirty="0"/>
              <a:t> that consumes a list of strings of pet types owned and returns the number of each type of pet as a dictionary. Use the Dictionary Counting pattern. Call your function with the following list to test it</a:t>
            </a:r>
            <a:r>
              <a:rPr lang="en-US" sz="3200" dirty="0" smtClean="0"/>
              <a:t>.</a:t>
            </a:r>
          </a:p>
          <a:p>
            <a:endParaRPr lang="en-US" sz="3200" dirty="0" smtClean="0"/>
          </a:p>
          <a:p>
            <a:r>
              <a:rPr lang="da-DK" sz="3200" dirty="0"/>
              <a:t>["Dog", "cat", "Cat", "Snake", "mouse", "snake", "dog", "dog</a:t>
            </a:r>
            <a:r>
              <a:rPr lang="da-DK" sz="3200" dirty="0" smtClean="0"/>
              <a:t>"]</a:t>
            </a:r>
          </a:p>
          <a:p>
            <a:endParaRPr lang="da-DK" sz="3200" dirty="0" smtClean="0"/>
          </a:p>
        </p:txBody>
      </p:sp>
      <p:cxnSp>
        <p:nvCxnSpPr>
          <p:cNvPr id="11" name="Straight Connector 10"/>
          <p:cNvCxnSpPr/>
          <p:nvPr/>
        </p:nvCxnSpPr>
        <p:spPr>
          <a:xfrm>
            <a:off x="20416194" y="9660323"/>
            <a:ext cx="0" cy="5925312"/>
          </a:xfrm>
          <a:prstGeom prst="line">
            <a:avLst/>
          </a:prstGeom>
          <a:ln>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8156643" y="9234423"/>
            <a:ext cx="7395229" cy="6986528"/>
          </a:xfrm>
          <a:prstGeom prst="rect">
            <a:avLst/>
          </a:prstGeom>
          <a:noFill/>
        </p:spPr>
        <p:txBody>
          <a:bodyPr wrap="square" rtlCol="0">
            <a:spAutoFit/>
          </a:bodyPr>
          <a:lstStyle/>
          <a:p>
            <a:pPr lvl="0"/>
            <a:r>
              <a:rPr lang="en-US" sz="3200" dirty="0">
                <a:solidFill>
                  <a:prstClr val="black"/>
                </a:solidFill>
              </a:rPr>
              <a:t>Notice the list is written somewhat sloppy. The capitalization is inconsistent. Your function needs to be able to fix this so that "Dog" and "dog" go into the same dictionary entry.</a:t>
            </a:r>
          </a:p>
          <a:p>
            <a:pPr lvl="0"/>
            <a:r>
              <a:rPr lang="en-US" sz="3200" dirty="0">
                <a:solidFill>
                  <a:prstClr val="black"/>
                </a:solidFill>
              </a:rPr>
              <a:t>1) Interpret the Problem</a:t>
            </a:r>
          </a:p>
          <a:p>
            <a:pPr lvl="0"/>
            <a:r>
              <a:rPr lang="en-US" sz="3200" dirty="0">
                <a:solidFill>
                  <a:prstClr val="black"/>
                </a:solidFill>
              </a:rPr>
              <a:t>This problem requires us to write a function that uses the Dictionary Counting pattern to create a dictionary that maps pet type to number of pets of that type. The problem also says the words in the list can have inconsistent capitalization and our function has to treat two of the same word as one key in the dictionary.</a:t>
            </a:r>
            <a:endParaRPr lang="en-US" sz="3200" dirty="0">
              <a:solidFill>
                <a:prstClr val="black"/>
              </a:solidFill>
            </a:endParaRPr>
          </a:p>
        </p:txBody>
      </p:sp>
    </p:spTree>
    <p:extLst>
      <p:ext uri="{BB962C8B-B14F-4D97-AF65-F5344CB8AC3E}">
        <p14:creationId xmlns:p14="http://schemas.microsoft.com/office/powerpoint/2010/main" val="32049003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TotalTime>
  <Words>621</Words>
  <Application>Microsoft Office PowerPoint</Application>
  <PresentationFormat>Custom</PresentationFormat>
  <Paragraphs>133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Friend</dc:creator>
  <cp:lastModifiedBy>Michael Friend</cp:lastModifiedBy>
  <cp:revision>23</cp:revision>
  <dcterms:created xsi:type="dcterms:W3CDTF">2018-04-20T17:44:36Z</dcterms:created>
  <dcterms:modified xsi:type="dcterms:W3CDTF">2018-04-22T19:14:29Z</dcterms:modified>
</cp:coreProperties>
</file>