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0"/>
  </p:handoutMasterIdLst>
  <p:sldIdLst>
    <p:sldId id="257" r:id="rId3"/>
    <p:sldId id="258" r:id="rId5"/>
    <p:sldId id="259" r:id="rId6"/>
    <p:sldId id="285" r:id="rId7"/>
    <p:sldId id="284" r:id="rId8"/>
    <p:sldId id="341" r:id="rId9"/>
    <p:sldId id="342" r:id="rId10"/>
    <p:sldId id="287" r:id="rId11"/>
    <p:sldId id="347" r:id="rId12"/>
    <p:sldId id="348" r:id="rId13"/>
    <p:sldId id="349" r:id="rId14"/>
    <p:sldId id="288" r:id="rId15"/>
    <p:sldId id="294" r:id="rId16"/>
    <p:sldId id="295" r:id="rId17"/>
    <p:sldId id="339" r:id="rId18"/>
    <p:sldId id="340" r:id="rId19"/>
    <p:sldId id="289" r:id="rId20"/>
    <p:sldId id="293" r:id="rId21"/>
    <p:sldId id="337" r:id="rId22"/>
    <p:sldId id="338" r:id="rId23"/>
    <p:sldId id="292" r:id="rId24"/>
    <p:sldId id="296" r:id="rId25"/>
    <p:sldId id="297" r:id="rId26"/>
    <p:sldId id="336" r:id="rId27"/>
    <p:sldId id="298" r:id="rId28"/>
    <p:sldId id="299" r:id="rId29"/>
    <p:sldId id="333" r:id="rId30"/>
    <p:sldId id="334" r:id="rId31"/>
    <p:sldId id="291" r:id="rId32"/>
    <p:sldId id="332" r:id="rId33"/>
    <p:sldId id="290" r:id="rId34"/>
    <p:sldId id="301" r:id="rId35"/>
    <p:sldId id="300" r:id="rId36"/>
    <p:sldId id="331" r:id="rId37"/>
    <p:sldId id="304" r:id="rId38"/>
    <p:sldId id="302" r:id="rId39"/>
    <p:sldId id="305" r:id="rId40"/>
    <p:sldId id="329" r:id="rId41"/>
    <p:sldId id="346" r:id="rId42"/>
    <p:sldId id="306" r:id="rId43"/>
    <p:sldId id="307" r:id="rId44"/>
    <p:sldId id="308" r:id="rId45"/>
    <p:sldId id="303" r:id="rId46"/>
    <p:sldId id="328" r:id="rId47"/>
    <p:sldId id="310" r:id="rId48"/>
    <p:sldId id="327" r:id="rId49"/>
    <p:sldId id="311" r:id="rId50"/>
    <p:sldId id="312" r:id="rId51"/>
    <p:sldId id="309" r:id="rId52"/>
    <p:sldId id="343" r:id="rId53"/>
    <p:sldId id="345" r:id="rId54"/>
    <p:sldId id="313" r:id="rId55"/>
    <p:sldId id="314" r:id="rId56"/>
    <p:sldId id="315" r:id="rId57"/>
    <p:sldId id="316" r:id="rId58"/>
    <p:sldId id="317" r:id="rId59"/>
    <p:sldId id="325" r:id="rId60"/>
    <p:sldId id="326" r:id="rId61"/>
    <p:sldId id="318" r:id="rId62"/>
    <p:sldId id="319" r:id="rId63"/>
    <p:sldId id="324" r:id="rId64"/>
    <p:sldId id="320" r:id="rId65"/>
    <p:sldId id="321" r:id="rId66"/>
    <p:sldId id="322" r:id="rId67"/>
    <p:sldId id="323" r:id="rId68"/>
    <p:sldId id="286" r:id="rId69"/>
  </p:sldIdLst>
  <p:sldSz cx="9144000" cy="6858000" type="screen4x3"/>
  <p:notesSz cx="7077075" cy="93630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93"/>
    <a:srgbClr val="FFFF81"/>
    <a:srgbClr val="FFCC99"/>
    <a:srgbClr val="CFE3F3"/>
    <a:srgbClr val="BDA9E5"/>
    <a:srgbClr val="CCFFFF"/>
    <a:srgbClr val="CCE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96" autoAdjust="0"/>
    <p:restoredTop sz="78152" autoAdjust="0"/>
  </p:normalViewPr>
  <p:slideViewPr>
    <p:cSldViewPr>
      <p:cViewPr varScale="1">
        <p:scale>
          <a:sx n="71" d="100"/>
          <a:sy n="71" d="100"/>
        </p:scale>
        <p:origin x="-1332" y="-96"/>
      </p:cViewPr>
      <p:guideLst>
        <p:guide orient="horz" pos="2160"/>
        <p:guide pos="2880"/>
      </p:guideLst>
    </p:cSldViewPr>
  </p:slideViewPr>
  <p:outlineViewPr>
    <p:cViewPr>
      <p:scale>
        <a:sx n="33" d="100"/>
        <a:sy n="33" d="100"/>
      </p:scale>
      <p:origin x="0" y="-56004"/>
    </p:cViewPr>
  </p:outlineViewPr>
  <p:notesTextViewPr>
    <p:cViewPr>
      <p:scale>
        <a:sx n="100" d="100"/>
        <a:sy n="100" d="100"/>
      </p:scale>
      <p:origin x="0" y="0"/>
    </p:cViewPr>
  </p:notesTextViewPr>
  <p:sorterViewPr>
    <p:cViewPr>
      <p:scale>
        <a:sx n="100" d="100"/>
        <a:sy n="100" d="100"/>
      </p:scale>
      <p:origin x="0" y="22080"/>
    </p:cViewPr>
  </p:sorterViewPr>
  <p:notesViewPr>
    <p:cSldViewPr>
      <p:cViewPr varScale="1">
        <p:scale>
          <a:sx n="84" d="100"/>
          <a:sy n="84" d="100"/>
        </p:scale>
        <p:origin x="-708" y="-66"/>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5463" cy="468313"/>
          </a:xfrm>
          <a:prstGeom prst="rect">
            <a:avLst/>
          </a:prstGeom>
          <a:noFill/>
          <a:ln w="9525">
            <a:noFill/>
            <a:miter lim="800000"/>
          </a:ln>
        </p:spPr>
        <p:txBody>
          <a:bodyPr vert="horz" wrap="square" lIns="93933" tIns="46966" rIns="93933" bIns="46966" numCol="1" anchor="t" anchorCtr="0" compatLnSpc="1"/>
          <a:lstStyle>
            <a:lvl1pPr algn="l" defTabSz="939165" eaLnBrk="1" hangingPunct="1">
              <a:defRPr sz="1200">
                <a:latin typeface="Arial" panose="020B0604020202020204" pitchFamily="34" charset="0"/>
                <a:ea typeface="ヒラギノ角ゴ Pro W3" pitchFamily="-112" charset="-128"/>
                <a:cs typeface="+mn-cs"/>
              </a:defRPr>
            </a:lvl1pPr>
          </a:lstStyle>
          <a:p>
            <a:pPr>
              <a:defRPr/>
            </a:pPr>
            <a:endParaRPr lang="en-US" dirty="0"/>
          </a:p>
        </p:txBody>
      </p:sp>
      <p:sp>
        <p:nvSpPr>
          <p:cNvPr id="3" name="Date Placeholder 2"/>
          <p:cNvSpPr>
            <a:spLocks noGrp="1"/>
          </p:cNvSpPr>
          <p:nvPr>
            <p:ph type="dt" sz="quarter" idx="1"/>
          </p:nvPr>
        </p:nvSpPr>
        <p:spPr bwMode="auto">
          <a:xfrm>
            <a:off x="4010025" y="0"/>
            <a:ext cx="3065463" cy="468313"/>
          </a:xfrm>
          <a:prstGeom prst="rect">
            <a:avLst/>
          </a:prstGeom>
          <a:noFill/>
          <a:ln w="9525">
            <a:noFill/>
            <a:miter lim="800000"/>
          </a:ln>
        </p:spPr>
        <p:txBody>
          <a:bodyPr vert="horz" wrap="square" lIns="93933" tIns="46966" rIns="93933" bIns="46966" numCol="1" anchor="t" anchorCtr="0" compatLnSpc="1"/>
          <a:lstStyle>
            <a:lvl1pPr algn="r" defTabSz="939165" eaLnBrk="1" hangingPunct="1">
              <a:defRPr sz="1200">
                <a:latin typeface="Arial" panose="020B0604020202020204" pitchFamily="34" charset="0"/>
                <a:ea typeface="ヒラギノ角ゴ Pro W3" pitchFamily="-112" charset="-128"/>
                <a:cs typeface="+mn-cs"/>
              </a:defRPr>
            </a:lvl1pPr>
          </a:lstStyle>
          <a:p>
            <a:pPr>
              <a:defRPr/>
            </a:pPr>
            <a:fld id="{7209460A-E4EC-4D09-91B8-6F02E2315146}" type="datetime1">
              <a:rPr lang="en-US"/>
            </a:fld>
            <a:endParaRPr lang="en-US" dirty="0"/>
          </a:p>
        </p:txBody>
      </p:sp>
      <p:sp>
        <p:nvSpPr>
          <p:cNvPr id="4" name="Footer Placeholder 3"/>
          <p:cNvSpPr>
            <a:spLocks noGrp="1"/>
          </p:cNvSpPr>
          <p:nvPr>
            <p:ph type="ftr" sz="quarter" idx="2"/>
          </p:nvPr>
        </p:nvSpPr>
        <p:spPr bwMode="auto">
          <a:xfrm>
            <a:off x="0" y="8893175"/>
            <a:ext cx="3065463" cy="468313"/>
          </a:xfrm>
          <a:prstGeom prst="rect">
            <a:avLst/>
          </a:prstGeom>
          <a:noFill/>
          <a:ln w="9525">
            <a:noFill/>
            <a:miter lim="800000"/>
          </a:ln>
        </p:spPr>
        <p:txBody>
          <a:bodyPr vert="horz" wrap="square" lIns="93933" tIns="46966" rIns="93933" bIns="46966" numCol="1" anchor="b" anchorCtr="0" compatLnSpc="1"/>
          <a:lstStyle>
            <a:lvl1pPr algn="l" defTabSz="939165" eaLnBrk="1" hangingPunct="1">
              <a:defRPr sz="1200">
                <a:latin typeface="Arial" panose="020B0604020202020204" pitchFamily="34" charset="0"/>
                <a:ea typeface="ヒラギノ角ゴ Pro W3" pitchFamily="-112" charset="-128"/>
                <a:cs typeface="+mn-cs"/>
              </a:defRPr>
            </a:lvl1pPr>
          </a:lstStyle>
          <a:p>
            <a:pPr>
              <a:defRPr/>
            </a:pPr>
            <a:endParaRPr lang="en-US" dirty="0"/>
          </a:p>
        </p:txBody>
      </p:sp>
      <p:sp>
        <p:nvSpPr>
          <p:cNvPr id="5" name="Slide Number Placeholder 4"/>
          <p:cNvSpPr>
            <a:spLocks noGrp="1"/>
          </p:cNvSpPr>
          <p:nvPr>
            <p:ph type="sldNum" sz="quarter" idx="3"/>
          </p:nvPr>
        </p:nvSpPr>
        <p:spPr bwMode="auto">
          <a:xfrm>
            <a:off x="4010025" y="8893175"/>
            <a:ext cx="3065463" cy="468313"/>
          </a:xfrm>
          <a:prstGeom prst="rect">
            <a:avLst/>
          </a:prstGeom>
          <a:noFill/>
          <a:ln w="9525">
            <a:noFill/>
            <a:miter lim="800000"/>
          </a:ln>
        </p:spPr>
        <p:txBody>
          <a:bodyPr vert="horz" wrap="square" lIns="93933" tIns="46966" rIns="93933" bIns="46966" numCol="1" anchor="b" anchorCtr="0" compatLnSpc="1"/>
          <a:lstStyle>
            <a:lvl1pPr algn="r" defTabSz="939165" eaLnBrk="1" hangingPunct="1">
              <a:defRPr sz="1200" smtClean="0"/>
            </a:lvl1pPr>
          </a:lstStyle>
          <a:p>
            <a:pPr>
              <a:defRPr/>
            </a:pPr>
            <a:fld id="{B77C4E44-C3EA-42B4-9CCF-6B26CEF1CA5D}" type="slidenum">
              <a:rPr lang="en-US" altLang="en-US"/>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65463" cy="468313"/>
          </a:xfrm>
          <a:prstGeom prst="rect">
            <a:avLst/>
          </a:prstGeom>
          <a:noFill/>
          <a:ln w="9525">
            <a:noFill/>
            <a:miter lim="800000"/>
          </a:ln>
        </p:spPr>
        <p:txBody>
          <a:bodyPr vert="horz" wrap="square" lIns="93933" tIns="46966" rIns="93933" bIns="46966" numCol="1" anchor="t" anchorCtr="0" compatLnSpc="1"/>
          <a:lstStyle>
            <a:lvl1pPr algn="l" defTabSz="939165" eaLnBrk="1" hangingPunct="1">
              <a:defRPr sz="1200">
                <a:latin typeface="Arial" panose="020B0604020202020204" pitchFamily="34" charset="0"/>
                <a:ea typeface="ヒラギノ角ゴ Pro W3" pitchFamily="-112" charset="-128"/>
                <a:cs typeface="+mn-cs"/>
              </a:defRPr>
            </a:lvl1pPr>
          </a:lstStyle>
          <a:p>
            <a:pPr>
              <a:defRPr/>
            </a:pPr>
            <a:endParaRPr lang="en-US" dirty="0"/>
          </a:p>
        </p:txBody>
      </p:sp>
      <p:sp>
        <p:nvSpPr>
          <p:cNvPr id="273411" name="Rectangle 3"/>
          <p:cNvSpPr>
            <a:spLocks noGrp="1" noChangeArrowheads="1"/>
          </p:cNvSpPr>
          <p:nvPr>
            <p:ph type="dt" idx="1"/>
          </p:nvPr>
        </p:nvSpPr>
        <p:spPr bwMode="auto">
          <a:xfrm>
            <a:off x="4010025" y="0"/>
            <a:ext cx="3065463" cy="468313"/>
          </a:xfrm>
          <a:prstGeom prst="rect">
            <a:avLst/>
          </a:prstGeom>
          <a:noFill/>
          <a:ln w="9525">
            <a:noFill/>
            <a:miter lim="800000"/>
          </a:ln>
        </p:spPr>
        <p:txBody>
          <a:bodyPr vert="horz" wrap="square" lIns="93933" tIns="46966" rIns="93933" bIns="46966" numCol="1" anchor="t" anchorCtr="0" compatLnSpc="1"/>
          <a:lstStyle>
            <a:lvl1pPr algn="r" defTabSz="939165" eaLnBrk="1" hangingPunct="1">
              <a:defRPr sz="1200">
                <a:latin typeface="Arial" panose="020B0604020202020204" pitchFamily="34" charset="0"/>
                <a:ea typeface="ヒラギノ角ゴ Pro W3" pitchFamily="-112" charset="-128"/>
                <a:cs typeface="+mn-cs"/>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1198563" y="701675"/>
            <a:ext cx="4679950" cy="35115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3413" name="Rectangle 5"/>
          <p:cNvSpPr>
            <a:spLocks noGrp="1" noChangeArrowheads="1"/>
          </p:cNvSpPr>
          <p:nvPr>
            <p:ph type="body" sz="quarter" idx="3"/>
          </p:nvPr>
        </p:nvSpPr>
        <p:spPr bwMode="auto">
          <a:xfrm>
            <a:off x="708025" y="4448175"/>
            <a:ext cx="5661025" cy="4213225"/>
          </a:xfrm>
          <a:prstGeom prst="rect">
            <a:avLst/>
          </a:prstGeom>
          <a:noFill/>
          <a:ln w="9525">
            <a:noFill/>
            <a:miter lim="800000"/>
          </a:ln>
        </p:spPr>
        <p:txBody>
          <a:bodyPr vert="horz" wrap="square" lIns="93933" tIns="46966" rIns="93933" bIns="46966"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273414" name="Rectangle 6"/>
          <p:cNvSpPr>
            <a:spLocks noGrp="1" noChangeArrowheads="1"/>
          </p:cNvSpPr>
          <p:nvPr>
            <p:ph type="ftr" sz="quarter" idx="4"/>
          </p:nvPr>
        </p:nvSpPr>
        <p:spPr bwMode="auto">
          <a:xfrm>
            <a:off x="0" y="8893175"/>
            <a:ext cx="3065463" cy="468313"/>
          </a:xfrm>
          <a:prstGeom prst="rect">
            <a:avLst/>
          </a:prstGeom>
          <a:noFill/>
          <a:ln w="9525">
            <a:noFill/>
            <a:miter lim="800000"/>
          </a:ln>
        </p:spPr>
        <p:txBody>
          <a:bodyPr vert="horz" wrap="square" lIns="93933" tIns="46966" rIns="93933" bIns="46966" numCol="1" anchor="b" anchorCtr="0" compatLnSpc="1"/>
          <a:lstStyle>
            <a:lvl1pPr algn="l" defTabSz="939165" eaLnBrk="1" hangingPunct="1">
              <a:defRPr sz="1200">
                <a:latin typeface="Arial" panose="020B0604020202020204" pitchFamily="34" charset="0"/>
                <a:ea typeface="ヒラギノ角ゴ Pro W3" pitchFamily="-112" charset="-128"/>
                <a:cs typeface="+mn-cs"/>
              </a:defRPr>
            </a:lvl1pPr>
          </a:lstStyle>
          <a:p>
            <a:pPr>
              <a:defRPr/>
            </a:pPr>
            <a:endParaRPr lang="en-US" dirty="0"/>
          </a:p>
        </p:txBody>
      </p:sp>
      <p:sp>
        <p:nvSpPr>
          <p:cNvPr id="273415" name="Rectangle 7"/>
          <p:cNvSpPr>
            <a:spLocks noGrp="1" noChangeArrowheads="1"/>
          </p:cNvSpPr>
          <p:nvPr>
            <p:ph type="sldNum" sz="quarter" idx="5"/>
          </p:nvPr>
        </p:nvSpPr>
        <p:spPr bwMode="auto">
          <a:xfrm>
            <a:off x="4010025" y="8893175"/>
            <a:ext cx="3065463" cy="468313"/>
          </a:xfrm>
          <a:prstGeom prst="rect">
            <a:avLst/>
          </a:prstGeom>
          <a:noFill/>
          <a:ln w="9525">
            <a:noFill/>
            <a:miter lim="800000"/>
          </a:ln>
        </p:spPr>
        <p:txBody>
          <a:bodyPr vert="horz" wrap="square" lIns="93933" tIns="46966" rIns="93933" bIns="46966" numCol="1" anchor="b" anchorCtr="0" compatLnSpc="1"/>
          <a:lstStyle>
            <a:lvl1pPr algn="r" defTabSz="939165" eaLnBrk="1" hangingPunct="1">
              <a:defRPr sz="1200" smtClean="0"/>
            </a:lvl1pPr>
          </a:lstStyle>
          <a:p>
            <a:pPr>
              <a:defRPr/>
            </a:pPr>
            <a:fld id="{3359A83C-C081-452C-A522-6E76424C1D48}" type="slidenum">
              <a:rPr lang="en-US" altLang="en-US"/>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ヒラギノ角ゴ Pro W3" pitchFamily="-112" charset="-128"/>
        <a:cs typeface="ヒラギノ角ゴ Pro W3" pitchFamily="-112" charset="-128"/>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ヒラギノ角ゴ Pro W3" pitchFamily="-112"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ヒラギノ角ゴ Pro W3" pitchFamily="-112"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ヒラギノ角ゴ Pro W3" pitchFamily="-112"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ヒラギノ角ゴ Pro W3" pitchFamily="-112"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p:sp>
      <p:sp>
        <p:nvSpPr>
          <p:cNvPr id="31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ea typeface="ヒラギノ角ゴ Pro W3" pitchFamily="-11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Footprinting</a:t>
            </a:r>
            <a:r>
              <a:rPr lang="en-US" dirty="0" smtClean="0"/>
              <a:t> is the determination of the boundaries of a target space. There are numerous sources of information, including web sites, DNS records, and IP address registrations. Understanding the boundaries assists an attacker in knowing what is in their target range and what isn’t. Scanning is the examination of machines to determine what operating systems, services, and vulnerabilities exist. The enumeration step is a listing of the systems and vulnerabilities to build an attack game plan.</a:t>
            </a:r>
            <a:endParaRPr lang="en-US" dirty="0" smtClean="0"/>
          </a:p>
          <a:p>
            <a:endParaRPr lang="en-US" dirty="0" smtClean="0"/>
          </a:p>
          <a:p>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From a higher-privilege account, the range of accessible activities is greater, including pilfering files, creating back doors so you can return, and covering you tracks by erasing logs. The detail associated with each step may vary from hack to hack, but in most cases, these steps were employed in this manner to achieve an objective.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relatively new attack phenomenon has been labeled the advanced persistent threat.</a:t>
            </a:r>
            <a:endParaRPr lang="en-US" dirty="0" smtClean="0"/>
          </a:p>
          <a:p>
            <a:endParaRPr lang="en-US" dirty="0" smtClean="0"/>
          </a:p>
          <a:p>
            <a:r>
              <a:rPr lang="en-US" dirty="0" smtClean="0"/>
              <a:t>the attack methodology is similar to the traditional attack method described in the previous section, but additional emphasis is placed on the steps needed to maintain a presence on a network:</a:t>
            </a:r>
            <a:endParaRPr lang="en-US" dirty="0" smtClean="0"/>
          </a:p>
          <a:p>
            <a:r>
              <a:rPr lang="en-US" dirty="0" smtClean="0"/>
              <a:t>1. Define target</a:t>
            </a:r>
            <a:endParaRPr lang="en-US" dirty="0" smtClean="0"/>
          </a:p>
          <a:p>
            <a:r>
              <a:rPr lang="en-US" dirty="0" smtClean="0"/>
              <a:t>2. Research target</a:t>
            </a:r>
            <a:endParaRPr lang="en-US" dirty="0" smtClean="0"/>
          </a:p>
          <a:p>
            <a:r>
              <a:rPr lang="en-US" dirty="0" smtClean="0"/>
              <a:t>3. Select tools</a:t>
            </a:r>
            <a:endParaRPr lang="en-US" dirty="0" smtClean="0"/>
          </a:p>
          <a:p>
            <a:r>
              <a:rPr lang="en-US" dirty="0" smtClean="0"/>
              <a:t>4. Test for detection</a:t>
            </a:r>
            <a:endParaRPr lang="en-US" dirty="0" smtClean="0"/>
          </a:p>
          <a:p>
            <a:r>
              <a:rPr lang="en-US" dirty="0" smtClean="0"/>
              <a:t>5. Initial intrusion</a:t>
            </a:r>
            <a:endParaRPr lang="en-US" dirty="0" smtClean="0"/>
          </a:p>
          <a:p>
            <a:r>
              <a:rPr lang="en-US" dirty="0" smtClean="0"/>
              <a:t>6. Establish outbound connection</a:t>
            </a:r>
            <a:endParaRPr lang="en-US" dirty="0" smtClean="0"/>
          </a:p>
          <a:p>
            <a:r>
              <a:rPr lang="en-US" dirty="0" smtClean="0"/>
              <a:t>7. Obtain credentials</a:t>
            </a:r>
            <a:endParaRPr lang="en-US" dirty="0" smtClean="0"/>
          </a:p>
          <a:p>
            <a:r>
              <a:rPr lang="en-US" dirty="0" smtClean="0"/>
              <a:t>8. Expand access</a:t>
            </a:r>
            <a:endParaRPr lang="en-US" dirty="0" smtClean="0"/>
          </a:p>
          <a:p>
            <a:r>
              <a:rPr lang="en-US" dirty="0" smtClean="0"/>
              <a:t>9. Strengthen foothold</a:t>
            </a:r>
            <a:endParaRPr lang="en-US" dirty="0" smtClean="0"/>
          </a:p>
          <a:p>
            <a:r>
              <a:rPr lang="en-US" dirty="0" smtClean="0"/>
              <a:t>10. Cover tracks</a:t>
            </a:r>
            <a:endParaRPr lang="en-US" dirty="0" smtClean="0"/>
          </a:p>
          <a:p>
            <a:r>
              <a:rPr lang="en-US" dirty="0" smtClean="0"/>
              <a:t>11. Exfiltrate data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 obtaining credentials and escalating privileges, is performed through the use of exploits and password cracking. The true objective is to acquire administrator privileges over a victim’s computer and ultimately expand it to Windows domain administrator accounts.</a:t>
            </a:r>
            <a:endParaRPr lang="en-US" dirty="0" smtClean="0"/>
          </a:p>
          <a:p>
            <a:endParaRPr lang="en-US" dirty="0" smtClean="0"/>
          </a:p>
          <a:p>
            <a:r>
              <a:rPr lang="en-US" dirty="0" smtClean="0"/>
              <a:t>One of the hallmarks of an APT attack is the emphasis on maintaining a presence on the system to ensure continued control over access channels and credentials acquired in previous steps. A common technique used is lateral movement across a network. Moving laterally allows an attacker to expand control to other workstations, servers, and infrastructure elements and perform data harvesting on them. Attackers also perform internal reconnaissance, collecting information on surrounding infrastructure, trust relationships, and information concerning the Windows domain structure.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response depends upon accurate information. Without it, the chance of following data in the wrong direction is a possibility, as is missing crucial information and only finding dead ends. The preceding goals are essential for the viability of an incident response process and the desired outcomes.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response is the new business cultural norm in information security. The key is to design the procedures to include appropriate business personnel, not keep it as a pure information security endeavor. The challenges are many, including the aspect of timing as the activities quickly become a case of one group of professionals pursuing another.</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response efforts begin before an incident occurs—that is, before “something goes wrong.” </a:t>
            </a:r>
            <a:endParaRPr lang="en-US" dirty="0" smtClean="0"/>
          </a:p>
          <a:p>
            <a:endParaRPr lang="en-US" dirty="0" smtClean="0"/>
          </a:p>
          <a:p>
            <a:r>
              <a:rPr lang="en-US" dirty="0" smtClean="0"/>
              <a:t>During this phase, general user training in areas such as social engineering should be accomplished, as well as any additional specialized training in areas such as computer forensics that is determined to be necessary</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minimum, the following items should be addressed and periodically reviewed in terms of incident response preparation:</a:t>
            </a:r>
            <a:endParaRPr lang="en-US" dirty="0" smtClean="0"/>
          </a:p>
          <a:p>
            <a:r>
              <a:rPr lang="en-US" dirty="0" smtClean="0"/>
              <a:t>■ Develop and maintain comprehensive incident response policies and procedures</a:t>
            </a:r>
            <a:endParaRPr lang="en-US" dirty="0" smtClean="0"/>
          </a:p>
          <a:p>
            <a:r>
              <a:rPr lang="en-US" dirty="0" smtClean="0"/>
              <a:t>■ Establish and maintain an Incident Response Team</a:t>
            </a:r>
            <a:endParaRPr lang="en-US" dirty="0" smtClean="0"/>
          </a:p>
          <a:p>
            <a:r>
              <a:rPr lang="en-US" dirty="0" smtClean="0"/>
              <a:t>■ Obtain top-level management support</a:t>
            </a:r>
            <a:endParaRPr lang="en-US" dirty="0" smtClean="0"/>
          </a:p>
          <a:p>
            <a:pPr lvl="1"/>
            <a:r>
              <a:rPr lang="en-US" dirty="0" smtClean="0"/>
              <a:t>■ Agree to ground rules/rules of engagement</a:t>
            </a:r>
            <a:endParaRPr lang="en-US" dirty="0" smtClean="0"/>
          </a:p>
          <a:p>
            <a:pPr lvl="1"/>
            <a:r>
              <a:rPr lang="en-US" dirty="0" smtClean="0"/>
              <a:t>■ Develop scenarios and responses</a:t>
            </a:r>
            <a:endParaRPr lang="en-US" dirty="0" smtClean="0"/>
          </a:p>
          <a:p>
            <a:r>
              <a:rPr lang="en-US" dirty="0" smtClean="0"/>
              <a:t>■ Develop and maintain an incident response toolkit</a:t>
            </a:r>
            <a:endParaRPr lang="en-US" dirty="0" smtClean="0"/>
          </a:p>
          <a:p>
            <a:pPr lvl="1"/>
            <a:r>
              <a:rPr lang="en-US" dirty="0" smtClean="0"/>
              <a:t>■ System plans and diagrams</a:t>
            </a:r>
            <a:endParaRPr lang="en-US" dirty="0" smtClean="0"/>
          </a:p>
          <a:p>
            <a:pPr lvl="1"/>
            <a:r>
              <a:rPr lang="en-US" dirty="0" smtClean="0"/>
              <a:t>■ Network architectures</a:t>
            </a:r>
            <a:endParaRPr lang="en-US" dirty="0" smtClean="0"/>
          </a:p>
          <a:p>
            <a:pPr lvl="1"/>
            <a:r>
              <a:rPr lang="en-US" dirty="0" smtClean="0"/>
              <a:t>■ Critical asset lists</a:t>
            </a:r>
            <a:endParaRPr lang="en-US" dirty="0" smtClean="0"/>
          </a:p>
          <a:p>
            <a:r>
              <a:rPr lang="en-US" dirty="0" smtClean="0"/>
              <a:t>■ Practice response procedures</a:t>
            </a:r>
            <a:endParaRPr lang="en-US" dirty="0" smtClean="0"/>
          </a:p>
          <a:p>
            <a:pPr lvl="1"/>
            <a:r>
              <a:rPr lang="en-US" dirty="0" smtClean="0"/>
              <a:t>■ Fire drills</a:t>
            </a:r>
            <a:endParaRPr lang="en-US" dirty="0" smtClean="0"/>
          </a:p>
          <a:p>
            <a:pPr lvl="1"/>
            <a:r>
              <a:rPr lang="en-US" dirty="0" smtClean="0"/>
              <a:t>■ Scenarios (“Who do you call?”)</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a:bodyPr>
          <a:lstStyle/>
          <a:p>
            <a:pPr>
              <a:defRPr/>
            </a:pPr>
            <a:endParaRPr lang="en-US" dirty="0"/>
          </a:p>
        </p:txBody>
      </p:sp>
      <p:sp>
        <p:nvSpPr>
          <p:cNvPr id="327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eaLnBrk="0" hangingPunct="0">
              <a:defRPr>
                <a:solidFill>
                  <a:schemeClr val="tx1"/>
                </a:solidFill>
                <a:latin typeface="Arial" panose="020B0604020202020204" pitchFamily="34" charset="0"/>
                <a:ea typeface="ヒラギノ角ゴ Pro W3" pitchFamily="-112" charset="-128"/>
              </a:defRPr>
            </a:lvl1pPr>
            <a:lvl2pPr marL="739775" indent="-284480" defTabSz="939165" eaLnBrk="0" hangingPunct="0">
              <a:defRPr>
                <a:solidFill>
                  <a:schemeClr val="tx1"/>
                </a:solidFill>
                <a:latin typeface="Arial" panose="020B0604020202020204" pitchFamily="34" charset="0"/>
                <a:ea typeface="ヒラギノ角ゴ Pro W3" pitchFamily="-112" charset="-128"/>
              </a:defRPr>
            </a:lvl2pPr>
            <a:lvl3pPr marL="1137920" indent="-227330" defTabSz="939165" eaLnBrk="0" hangingPunct="0">
              <a:defRPr>
                <a:solidFill>
                  <a:schemeClr val="tx1"/>
                </a:solidFill>
                <a:latin typeface="Arial" panose="020B0604020202020204" pitchFamily="34" charset="0"/>
                <a:ea typeface="ヒラギノ角ゴ Pro W3" pitchFamily="-112" charset="-128"/>
              </a:defRPr>
            </a:lvl3pPr>
            <a:lvl4pPr marL="1593215" indent="-227330" defTabSz="939165" eaLnBrk="0" hangingPunct="0">
              <a:defRPr>
                <a:solidFill>
                  <a:schemeClr val="tx1"/>
                </a:solidFill>
                <a:latin typeface="Arial" panose="020B0604020202020204" pitchFamily="34" charset="0"/>
                <a:ea typeface="ヒラギノ角ゴ Pro W3" pitchFamily="-112" charset="-128"/>
              </a:defRPr>
            </a:lvl4pPr>
            <a:lvl5pPr marL="2048510" indent="-227330" defTabSz="939165" eaLnBrk="0" hangingPunct="0">
              <a:defRPr>
                <a:solidFill>
                  <a:schemeClr val="tx1"/>
                </a:solidFill>
                <a:latin typeface="Arial" panose="020B0604020202020204" pitchFamily="34" charset="0"/>
                <a:ea typeface="ヒラギノ角ゴ Pro W3" pitchFamily="-112" charset="-128"/>
              </a:defRPr>
            </a:lvl5pPr>
            <a:lvl6pPr marL="250380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10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39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69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pPr eaLnBrk="1" hangingPunct="1"/>
            <a:fld id="{4468DF6F-7E88-4CA1-984E-D0E575F500C2}" type="slidenum">
              <a:rPr lang="en-US" altLang="en-US" smtClean="0"/>
            </a:fld>
            <a:endParaRPr lang="en-US"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these questions should be addressed in planning of diagrams, access control, and logging, to ensure that these critical security elements are capturing the correct information before an incident.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end, when architecting a system, taking the time to plan for incident response</a:t>
            </a:r>
            <a:r>
              <a:rPr lang="en-US" baseline="0" dirty="0" smtClean="0"/>
              <a:t> </a:t>
            </a:r>
            <a:r>
              <a:rPr lang="en-US" dirty="0" smtClean="0"/>
              <a:t>processes will be crucial to a successful response once an incident occurs.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Numerous web sites provide information on vulnerabilities in specific application programs and operating systems.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computer security incident response team in an organization typically includes key skilled members who bring a wide range of skills to bear in the response effort. Incident response teams are common in corporations as well as in public service organizations.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response team members ideally are trained and prepared to fulfill the roles required by the specific situation (for example, to serve as incident commander in the event of a large-scale public emergency). Incident response teams are frequently dynamically sized to the scale and nature of an incident, and as the size of an incident grows and as more resources are drawn into the event, the command of the situation may shift through several phases. In a small-scale event, or in the case of a small firm, usually only a volunteer or ad hoc team may exist to respond. In cases where the incident spreads beyond the local control of the incident response team, higher-level resources through industry groups and government groups exist to assist in the incident. Advanced preparation in the form of contacting and establishing working relations with higher-level groups is an important preparation step.</a:t>
            </a:r>
            <a:endParaRPr lang="en-US" dirty="0" smtClean="0"/>
          </a:p>
          <a:p>
            <a:endParaRPr lang="en-US" dirty="0" smtClean="0"/>
          </a:p>
          <a:p>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Team membership will vary depending on the type of incident or suspected incident, but may include the following members:</a:t>
            </a:r>
            <a:b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br>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 Team lead</a:t>
            </a:r>
            <a:b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br>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 Network/security analyst</a:t>
            </a:r>
            <a:b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br>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 Internal and external subject matter experts</a:t>
            </a:r>
            <a:b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br>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 Legal counsel</a:t>
            </a:r>
            <a:b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br>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 Public affairs officer</a:t>
            </a:r>
            <a:b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br>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 Security office contact</a:t>
            </a:r>
            <a:b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br>
            <a:endPar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endParaRPr>
          </a:p>
          <a:p>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In determining the specific makeup of the team for a specific incident, there are some general points to think about. The team needs a leader, preferably a higher-level manager who has the ability to obtain cooperation from employees as needed. It also needs a computer or network security analyst, since the assumption is that the team will be responding to a computer security incident. Specialists may be added to the team for specific hardware or software platforms as needed. The organization’s legal counsel should be part of the team on at least a part-time or as-needed basis. The public affairs office should also be available on an as-needed basis, because it is responsible for formulating the public response should a security incident become public. The organization’s security office should also be kept informed. It should designate a point of contact for the team in case criminal activity is suspected. In this case, care must be taken to preserve evidence should the organization decide to push for prosecution of the individual(s).</a:t>
            </a:r>
            <a:endPar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endParaRPr>
          </a:p>
          <a:p>
            <a:endParaRPr lang="en-US" sz="1200" i="0" kern="1200" dirty="0" smtClean="0">
              <a:solidFill>
                <a:schemeClr val="tx1"/>
              </a:solidFill>
              <a:effectLst/>
              <a:latin typeface="Arial" panose="020B0604020202020204" pitchFamily="34" charset="0"/>
              <a:ea typeface="ヒラギノ角ゴ Pro W3" pitchFamily="-112" charset="-128"/>
            </a:endParaRPr>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function in a timely and efficient manner, ideally a team has already defined a protocol or set of actions to perform to mitigate the negative effects of most common forms of an incident. One key and often overlooked member of the incident response team is the business. It may be an IT system being investigated, but the data, processes, and value all belong to the business, and the business is the element that understands the risk and value of what is under attack. Having key, knowledgeable business members on the incident response team is a necessity to ensure that the security actions remain aligned with the business goals and objectives of the organization.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data that is stored is subject to breach or compromise. Given this assumption, the question becomes, what is the best mitigation strategy to reduce the risk associated with breach or compromise?</a:t>
            </a:r>
            <a:endParaRPr lang="en-US" dirty="0" smtClean="0"/>
          </a:p>
          <a:p>
            <a:endParaRPr lang="en-US" dirty="0" smtClean="0"/>
          </a:p>
          <a:p>
            <a:r>
              <a:rPr lang="en-US" dirty="0" smtClean="0"/>
              <a:t>Data requires protection in each of the three states of the data lifecycle: in storage, in transit, and during processing.</a:t>
            </a:r>
            <a:endParaRPr lang="en-US" dirty="0" smtClean="0"/>
          </a:p>
          <a:p>
            <a:endParaRPr lang="en-US" dirty="0" smtClean="0"/>
          </a:p>
          <a:p>
            <a:r>
              <a:rPr lang="en-US" dirty="0" smtClean="0"/>
              <a:t>The level of risk in each state differs due to several factors:</a:t>
            </a:r>
            <a:endParaRPr lang="en-US" dirty="0" smtClean="0"/>
          </a:p>
          <a:p>
            <a:r>
              <a:rPr lang="en-US" dirty="0" smtClean="0"/>
              <a:t>■ Time </a:t>
            </a:r>
            <a:r>
              <a:rPr lang="en-US" sz="120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a:t>
            </a:r>
            <a:r>
              <a:rPr lang="en-US" dirty="0" smtClean="0"/>
              <a:t> Data tends to spend more time in storage, and hence is subject to breach or compromise over longer time periods.</a:t>
            </a:r>
            <a:endParaRPr lang="en-US" dirty="0" smtClean="0"/>
          </a:p>
          <a:p>
            <a:r>
              <a:rPr lang="en-US" dirty="0" smtClean="0"/>
              <a:t>■ Quantity </a:t>
            </a:r>
            <a:r>
              <a:rPr lang="en-US" sz="120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a:t>
            </a:r>
            <a:r>
              <a:rPr lang="en-US" dirty="0" smtClean="0"/>
              <a:t> Data in storage tends to offer a greater quantity to breach or compromise than data in transit, and data in processing offers even less. If records are being compromised while being processed, then only records being processed are subjected to risk.</a:t>
            </a:r>
            <a:endParaRPr lang="en-US" dirty="0" smtClean="0"/>
          </a:p>
          <a:p>
            <a:r>
              <a:rPr lang="en-US" dirty="0" smtClean="0"/>
              <a:t>■ Access </a:t>
            </a:r>
            <a:r>
              <a:rPr lang="en-US" sz="120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a:t>
            </a:r>
            <a:r>
              <a:rPr lang="en-US" dirty="0" smtClean="0"/>
              <a:t> Different protection mechanisms exist in each of the domains, and this has a direct effect on the risk associated with breach or compromise. Operating systems tend to have very tight controls to prevent cross-process data issues such as error and contamination.</a:t>
            </a:r>
            <a:endParaRPr lang="en-US" dirty="0" smtClean="0"/>
          </a:p>
          <a:p>
            <a:endParaRPr lang="en-US" dirty="0" smtClean="0"/>
          </a:p>
          <a:p>
            <a:r>
              <a:rPr lang="en-US" dirty="0" smtClean="0"/>
              <a:t>The next aspect of risk during processing is within process access to the data, and a variety of attack techniques address this channel specifically. Data in transit is subject to breach or compromise from a variety of network-level attacks and vulnerabilities. Some of these are under the control of the enterprise, and some are not.</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 example of this is the case of spam remediation. If spam is separated from e-mail before it hits a mailbox, one can assert that it is not mail and not subject to storage, backup, or data retention issues. As spam can comprise greater than 50 percent of incoming mail, spam remediation can dramatically improve operational efficiency in terms of both speed and cost.</a:t>
            </a:r>
            <a:endParaRPr lang="en-US" dirty="0" smtClean="0"/>
          </a:p>
          <a:p>
            <a:endParaRPr lang="en-US" dirty="0" smtClean="0"/>
          </a:p>
          <a:p>
            <a:r>
              <a:rPr lang="en-US" dirty="0" smtClean="0"/>
              <a:t>This same principle holds true for other forms of information. When processing credit card transactions, certain data elements are required for</a:t>
            </a:r>
            <a:r>
              <a:rPr lang="en-US" baseline="0" dirty="0" smtClean="0"/>
              <a:t> </a:t>
            </a:r>
            <a:r>
              <a:rPr lang="en-US" dirty="0" smtClean="0"/>
              <a:t>the actual transaction, but once the transaction is approved, they have no further business value. Storing of this information provides no business</a:t>
            </a:r>
            <a:r>
              <a:rPr lang="en-US" baseline="0" dirty="0" smtClean="0"/>
              <a:t> </a:t>
            </a:r>
            <a:r>
              <a:rPr lang="en-US" dirty="0" smtClean="0"/>
              <a:t>value, yet it does represent a risk in the case of a data breach. Data storage should be governed not by what you can store, but by the business need to store. What is not stored is not subject to breach, and minimizing storage to only what is supported by business need reduces risk and cost to the enterprise.</a:t>
            </a:r>
            <a:endParaRPr lang="en-US" dirty="0" smtClean="0"/>
          </a:p>
          <a:p>
            <a:endParaRPr lang="en-US" dirty="0" smtClean="0"/>
          </a:p>
          <a:p>
            <a:r>
              <a:rPr lang="en-US" dirty="0" smtClean="0"/>
              <a:t>Minimization efforts begin before data even hits a system, let alone a breach. During system design, the appropriate security controls are determined and deployed, with periodic audits to ensure compliance. These controls are based on the sensitivity of the information being protected. One tool that can be used to assist in the selection of controls is a data classification scheme. Not all data is equally important, nor is it equally</a:t>
            </a:r>
            <a:r>
              <a:rPr lang="en-US" baseline="0" dirty="0" smtClean="0"/>
              <a:t> </a:t>
            </a:r>
            <a:r>
              <a:rPr lang="en-US" dirty="0" smtClean="0"/>
              <a:t>damaging in the event of loss. Developing and deploying a data classification scheme can assist in preventative planning efforts when designing security for data elements.</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
            </a:r>
            <a:r>
              <a:rPr lang="en-US" i="1" dirty="0" smtClean="0"/>
              <a:t>incident</a:t>
            </a:r>
            <a:r>
              <a:rPr lang="en-US" dirty="0" smtClean="0"/>
              <a:t> is defined as a situation that departs from normal, routine operations. Whether an incident is important or not is the first determination to be made as part of an incident response process. A single failed login is technically an incident, but if it is followed by a correct login, then it is</a:t>
            </a:r>
            <a:r>
              <a:rPr lang="en-US" baseline="0" dirty="0" smtClean="0"/>
              <a:t> </a:t>
            </a:r>
            <a:r>
              <a:rPr lang="en-US" dirty="0" smtClean="0"/>
              <a:t>not of any consequence. In fact, this could even be considered as normal. But 10,000 failed attempts on a system, or failures across a large number of accounts, are distinctly different and may be worthy of further investigation.</a:t>
            </a:r>
            <a:endParaRPr lang="en-US" dirty="0" smtClean="0"/>
          </a:p>
          <a:p>
            <a:endParaRPr lang="en-US" dirty="0" smtClean="0"/>
          </a:p>
          <a:p>
            <a:r>
              <a:rPr lang="en-US" dirty="0" smtClean="0"/>
              <a:t>A key first step is in the processing of information and the determination of whether or not to invoke incident response processes. Incident</a:t>
            </a:r>
            <a:r>
              <a:rPr lang="en-US" baseline="0" dirty="0" smtClean="0"/>
              <a:t> </a:t>
            </a:r>
            <a:r>
              <a:rPr lang="en-US" dirty="0" smtClean="0"/>
              <a:t>information can come from a wide range of sources, including logs, employees, help desk calls, system monitoring, security devices, and more. The challenge is to detect that something other than simple common, routine errors is occurring. When evidence accumulates, or in some cases when specific items such as security device logs indicate a potential incident, the next step is to escalate the situation to the incident response team.</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things can be misinterpreted as a possible security incident. For example, a software bug in an application may cause a user to lose a file, and the user may blame this on a virus or similar malicious software.</a:t>
            </a:r>
            <a:endParaRPr lang="en-US" dirty="0" smtClean="0"/>
          </a:p>
          <a:p>
            <a:endParaRPr lang="en-US" dirty="0" smtClean="0"/>
          </a:p>
          <a:p>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The incident response team must investigate each reported incident and treat it as a potential security incident until it can determine whether it is or isn’t. This means that your organization will want to respond initially with a limited response team before wasting a lot of time having the full team respond. This is the initial step to take when a report is received that a possible incident has been detected.</a:t>
            </a:r>
            <a:endPar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endParaRPr>
          </a:p>
          <a:p>
            <a:endParaRPr lang="en-US" sz="1200" i="0" kern="1200" dirty="0" smtClean="0">
              <a:solidFill>
                <a:schemeClr val="tx1"/>
              </a:solidFill>
              <a:effectLst/>
              <a:latin typeface="Arial" panose="020B0604020202020204" pitchFamily="34" charset="0"/>
              <a:ea typeface="ヒラギノ角ゴ Pro W3" pitchFamily="-112" charset="-128"/>
            </a:endParaRPr>
          </a:p>
          <a:p>
            <a:r>
              <a:rPr lang="en-US" dirty="0" smtClean="0"/>
              <a:t>Security incidents can take a variety of forms, and who discovers the incident will vary as well. One of the groups most likely to discover an incident is the team of network and security administrators who run</a:t>
            </a:r>
            <a:r>
              <a:rPr lang="en-US" baseline="0" dirty="0" smtClean="0"/>
              <a:t> </a:t>
            </a:r>
            <a:r>
              <a:rPr lang="en-US" dirty="0" smtClean="0"/>
              <a:t>devices such as the organization’s firewalls and intrusion detection systems.</a:t>
            </a:r>
            <a:endParaRPr lang="en-US" dirty="0" smtClean="0"/>
          </a:p>
          <a:p>
            <a:endParaRPr lang="en-US" dirty="0" smtClean="0"/>
          </a:p>
          <a:p>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Another common incident is a virus. Several packages are available that can help an organization detect potential virus activity or other malicious code. Administrators will often be the ones to notice something is amiss, but so might an average user who has been hit by the virus.</a:t>
            </a:r>
            <a:endPar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endParaRPr>
          </a:p>
          <a:p>
            <a:endParaRPr lang="en-US" sz="1200" i="0" kern="1200" dirty="0" smtClean="0">
              <a:solidFill>
                <a:schemeClr val="tx1"/>
              </a:solidFill>
              <a:effectLst/>
              <a:latin typeface="Arial" panose="020B0604020202020204" pitchFamily="34" charset="0"/>
              <a:ea typeface="ヒラギノ角ゴ Pro W3" pitchFamily="-112" charset="-128"/>
            </a:endParaRPr>
          </a:p>
          <a:p>
            <a:r>
              <a:rPr lang="en-US" dirty="0" smtClean="0"/>
              <a:t>Social engineering is a common technique used by potential intruders to acquire information that may be useful in gaining access to computer systems, networks, or the physical facilities that house them. Anybody in the organization can be the target of a social engineering attack, so all employees need to know what to be looking for regarding this type of attack. In fact, the target might not even be one of your organization’s employees—it could be a contractor, such as somebody on the custodial staff or nighttime security staff.</a:t>
            </a:r>
            <a:endParaRPr lang="en-US" dirty="0" smtClean="0"/>
          </a:p>
          <a:p>
            <a:endParaRPr lang="en-US" dirty="0" smtClean="0"/>
          </a:p>
          <a:p>
            <a:r>
              <a:rPr lang="en-US" dirty="0" smtClean="0"/>
              <a:t>Whatever the type of security incident suspected, and no matter who suspects it, a reporting procedure needs to be in place for the employees to use when an incident is detected. Everybody needs to know who to call should they suspect something, and everybody needs to know what to do. A common technique is to develop a reporting template that can be supplied to an individual who suspects an incident, so that the necessary information is gathered in a timely manner.</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p:sp>
      <p:sp>
        <p:nvSpPr>
          <p:cNvPr id="337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b="0" u="sng" dirty="0" smtClean="0">
                <a:latin typeface="Arial" panose="020B0604020202020204" pitchFamily="34" charset="0"/>
                <a:ea typeface="MS PGothic" panose="020B0600070205080204" pitchFamily="34" charset="-128"/>
              </a:rPr>
              <a:t>Advanced persistent threat (APT)</a:t>
            </a:r>
            <a:r>
              <a:rPr lang="en-US" altLang="en-US" sz="1100" b="0" dirty="0" smtClean="0">
                <a:latin typeface="Arial" panose="020B0604020202020204" pitchFamily="34" charset="0"/>
                <a:ea typeface="MS PGothic" panose="020B0600070205080204" pitchFamily="34" charset="-128"/>
              </a:rPr>
              <a:t> – A type of advanced threat where the actors desire long-term persistence in a system over short-term gain.</a:t>
            </a:r>
            <a:endParaRPr lang="en-US" altLang="en-US" sz="1100" b="0" dirty="0" smtClean="0">
              <a:latin typeface="Arial" panose="020B0604020202020204" pitchFamily="34" charset="0"/>
              <a:ea typeface="MS PGothic" panose="020B0600070205080204" pitchFamily="34" charset="-128"/>
            </a:endParaRPr>
          </a:p>
          <a:p>
            <a:r>
              <a:rPr lang="en-US" altLang="en-US" sz="1100" b="0" u="sng" dirty="0" smtClean="0">
                <a:latin typeface="Arial" panose="020B0604020202020204" pitchFamily="34" charset="0"/>
                <a:ea typeface="MS PGothic" panose="020B0600070205080204" pitchFamily="34" charset="-128"/>
              </a:rPr>
              <a:t>Computer Emergency Response Team (CERT)</a:t>
            </a:r>
            <a:r>
              <a:rPr lang="en-US" altLang="en-US" sz="1100" b="0" dirty="0" smtClean="0">
                <a:latin typeface="Arial" panose="020B0604020202020204" pitchFamily="34" charset="0"/>
                <a:ea typeface="MS PGothic" panose="020B0600070205080204" pitchFamily="34" charset="-128"/>
              </a:rPr>
              <a:t> – Also known as a Computer Incident Response Team (CIRT), this group is responsible for investigating and responding</a:t>
            </a:r>
            <a:r>
              <a:rPr lang="en-US" altLang="en-US" sz="1100" b="0" baseline="0" dirty="0" smtClean="0">
                <a:latin typeface="Arial" panose="020B0604020202020204" pitchFamily="34" charset="0"/>
                <a:ea typeface="MS PGothic" panose="020B0600070205080204" pitchFamily="34" charset="-128"/>
              </a:rPr>
              <a:t> </a:t>
            </a:r>
            <a:r>
              <a:rPr lang="en-US" altLang="en-US" sz="1100" b="0" dirty="0" smtClean="0">
                <a:latin typeface="Arial" panose="020B0604020202020204" pitchFamily="34" charset="0"/>
                <a:ea typeface="MS PGothic" panose="020B0600070205080204" pitchFamily="34" charset="-128"/>
              </a:rPr>
              <a:t>to security breaches, viruses, and other potentially catastrophic incidents.</a:t>
            </a:r>
            <a:endParaRPr lang="en-US" altLang="en-US" sz="1100" b="0" dirty="0" smtClean="0">
              <a:latin typeface="Arial" panose="020B0604020202020204" pitchFamily="34" charset="0"/>
              <a:ea typeface="MS PGothic" panose="020B0600070205080204" pitchFamily="34" charset="-128"/>
            </a:endParaRPr>
          </a:p>
          <a:p>
            <a:r>
              <a:rPr lang="en-US" altLang="en-US" sz="1100" b="0" u="sng" dirty="0" smtClean="0">
                <a:latin typeface="Arial" panose="020B0604020202020204" pitchFamily="34" charset="0"/>
                <a:ea typeface="MS PGothic" panose="020B0600070205080204" pitchFamily="34" charset="-128"/>
              </a:rPr>
              <a:t>Computer Incident Response Team (CIRT</a:t>
            </a:r>
            <a:r>
              <a:rPr lang="en-US" altLang="en-US" sz="1100" b="0" dirty="0" smtClean="0">
                <a:latin typeface="Arial" panose="020B0604020202020204" pitchFamily="34" charset="0"/>
                <a:ea typeface="MS PGothic" panose="020B0600070205080204" pitchFamily="34" charset="-128"/>
              </a:rPr>
              <a:t>) – </a:t>
            </a:r>
            <a:r>
              <a:rPr lang="en-US" altLang="en-US" sz="1100" b="0" i="1" dirty="0" smtClean="0">
                <a:latin typeface="Arial" panose="020B0604020202020204" pitchFamily="34" charset="0"/>
                <a:ea typeface="MS PGothic" panose="020B0600070205080204" pitchFamily="34" charset="-128"/>
              </a:rPr>
              <a:t>See</a:t>
            </a:r>
            <a:r>
              <a:rPr lang="en-US" altLang="en-US" sz="1100" b="0" dirty="0" smtClean="0">
                <a:latin typeface="Arial" panose="020B0604020202020204" pitchFamily="34" charset="0"/>
                <a:ea typeface="MS PGothic" panose="020B0600070205080204" pitchFamily="34" charset="-128"/>
              </a:rPr>
              <a:t> Computer Emergency Response Team (CERT).</a:t>
            </a:r>
            <a:endParaRPr lang="en-US" altLang="en-US" sz="1100" b="0" dirty="0" smtClean="0">
              <a:latin typeface="Arial" panose="020B0604020202020204" pitchFamily="34" charset="0"/>
              <a:ea typeface="MS PGothic" panose="020B0600070205080204" pitchFamily="34" charset="-128"/>
            </a:endParaRPr>
          </a:p>
          <a:p>
            <a:r>
              <a:rPr lang="en-US" altLang="en-US" sz="1100" b="0" u="sng" dirty="0" smtClean="0">
                <a:latin typeface="Arial" panose="020B0604020202020204" pitchFamily="34" charset="0"/>
                <a:ea typeface="MS PGothic" panose="020B0600070205080204" pitchFamily="34" charset="-128"/>
              </a:rPr>
              <a:t>Cyber kill chain</a:t>
            </a:r>
            <a:r>
              <a:rPr lang="en-US" altLang="en-US" sz="1100" b="0" dirty="0" smtClean="0">
                <a:latin typeface="Arial" panose="020B0604020202020204" pitchFamily="34" charset="0"/>
                <a:ea typeface="MS PGothic" panose="020B0600070205080204" pitchFamily="34" charset="-128"/>
              </a:rPr>
              <a:t> – The application of kill chain</a:t>
            </a:r>
            <a:r>
              <a:rPr lang="en-US" sz="110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a:t>
            </a:r>
            <a:r>
              <a:rPr lang="en-US" sz="1100" b="0" i="0" u="none" strike="noStrike" kern="1200" baseline="0" dirty="0" smtClean="0">
                <a:solidFill>
                  <a:schemeClr val="tx1"/>
                </a:solidFill>
                <a:latin typeface="Arial" panose="020B0604020202020204" pitchFamily="34" charset="0"/>
                <a:ea typeface="ヒラギノ角ゴ Pro W3" pitchFamily="-112" charset="-128"/>
                <a:cs typeface="ヒラギノ角ゴ Pro W3" pitchFamily="-112" charset="-128"/>
              </a:rPr>
              <a:t>targeting specific steps of a multistep process with the goal of disrupting the overall process</a:t>
            </a:r>
            <a:r>
              <a:rPr lang="en-US" sz="110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a:t>
            </a:r>
            <a:r>
              <a:rPr lang="en-US" altLang="en-US" sz="1100" b="0" dirty="0" smtClean="0">
                <a:latin typeface="Arial" panose="020B0604020202020204" pitchFamily="34" charset="0"/>
                <a:ea typeface="MS PGothic" panose="020B0600070205080204" pitchFamily="34" charset="-128"/>
              </a:rPr>
              <a:t>to a cyber incident, with the expressed purpose of disrupting the attack.</a:t>
            </a:r>
            <a:endParaRPr lang="en-US" altLang="en-US" sz="1100" b="0" dirty="0" smtClean="0">
              <a:latin typeface="Arial" panose="020B0604020202020204" pitchFamily="34" charset="0"/>
              <a:ea typeface="MS PGothic" panose="020B0600070205080204" pitchFamily="34" charset="-128"/>
            </a:endParaRPr>
          </a:p>
          <a:p>
            <a:r>
              <a:rPr lang="en-US" altLang="en-US" sz="1100" b="0" u="sng" dirty="0" smtClean="0">
                <a:latin typeface="Arial" panose="020B0604020202020204" pitchFamily="34" charset="0"/>
                <a:ea typeface="MS PGothic" panose="020B0600070205080204" pitchFamily="34" charset="-128"/>
              </a:rPr>
              <a:t>Cyber Observable eXpression (CybOX</a:t>
            </a:r>
            <a:r>
              <a:rPr lang="en-US" altLang="en-US" sz="1100" b="0" dirty="0" smtClean="0">
                <a:latin typeface="Arial" panose="020B0604020202020204" pitchFamily="34" charset="0"/>
                <a:ea typeface="MS PGothic" panose="020B0600070205080204" pitchFamily="34" charset="-128"/>
              </a:rPr>
              <a:t>) – A structured (XML) language for describing cyber security events at a granular level.</a:t>
            </a:r>
            <a:endParaRPr lang="en-US" altLang="en-US" sz="1100" b="0" dirty="0" smtClean="0">
              <a:latin typeface="Arial" panose="020B0604020202020204" pitchFamily="34" charset="0"/>
              <a:ea typeface="MS PGothic" panose="020B0600070205080204" pitchFamily="34" charset="-128"/>
            </a:endParaRPr>
          </a:p>
          <a:p>
            <a:r>
              <a:rPr lang="en-US" altLang="en-US" sz="1100" b="0" u="sng" dirty="0" smtClean="0">
                <a:latin typeface="Arial" panose="020B0604020202020204" pitchFamily="34" charset="0"/>
                <a:ea typeface="MS PGothic" panose="020B0600070205080204" pitchFamily="34" charset="-128"/>
              </a:rPr>
              <a:t>Data minimization</a:t>
            </a:r>
            <a:r>
              <a:rPr lang="en-US" altLang="en-US" sz="1100" b="0" dirty="0" smtClean="0">
                <a:latin typeface="Arial" panose="020B0604020202020204" pitchFamily="34" charset="0"/>
                <a:ea typeface="MS PGothic" panose="020B0600070205080204" pitchFamily="34" charset="-128"/>
              </a:rPr>
              <a:t> – A mitigation step that can play a key role in both operational efficiency and security.</a:t>
            </a:r>
            <a:endParaRPr lang="en-US" altLang="en-US" sz="1100" b="0" dirty="0" smtClean="0">
              <a:latin typeface="Arial" panose="020B0604020202020204" pitchFamily="34" charset="0"/>
              <a:ea typeface="MS PGothic" panose="020B0600070205080204" pitchFamily="34" charset="-128"/>
            </a:endParaRPr>
          </a:p>
          <a:p>
            <a:r>
              <a:rPr lang="en-US" altLang="en-US" sz="1100" b="0" u="sng" dirty="0" smtClean="0">
                <a:latin typeface="Arial" panose="020B0604020202020204" pitchFamily="34" charset="0"/>
                <a:ea typeface="MS PGothic" panose="020B0600070205080204" pitchFamily="34" charset="-128"/>
              </a:rPr>
              <a:t>Footprinting</a:t>
            </a:r>
            <a:r>
              <a:rPr lang="en-US" altLang="en-US" sz="1100" b="0" dirty="0" smtClean="0">
                <a:latin typeface="Arial" panose="020B0604020202020204" pitchFamily="34" charset="0"/>
                <a:ea typeface="MS PGothic" panose="020B0600070205080204" pitchFamily="34" charset="-128"/>
              </a:rPr>
              <a:t> – The steps a tester uses to determine the range and scope of a system.</a:t>
            </a:r>
            <a:endParaRPr lang="en-US" altLang="en-US" sz="1100" b="0" dirty="0" smtClean="0">
              <a:latin typeface="Arial" panose="020B0604020202020204" pitchFamily="34" charset="0"/>
              <a:ea typeface="MS PGothic" panose="020B0600070205080204" pitchFamily="34" charset="-128"/>
            </a:endParaRPr>
          </a:p>
          <a:p>
            <a:r>
              <a:rPr lang="en-US" altLang="en-US" sz="1100" b="0" u="sng" dirty="0" smtClean="0">
                <a:latin typeface="Arial" panose="020B0604020202020204" pitchFamily="34" charset="0"/>
                <a:ea typeface="MS PGothic" panose="020B0600070205080204" pitchFamily="34" charset="-128"/>
              </a:rPr>
              <a:t>Incident</a:t>
            </a:r>
            <a:r>
              <a:rPr lang="en-US" altLang="en-US" sz="1100" b="0" dirty="0" smtClean="0">
                <a:latin typeface="Arial" panose="020B0604020202020204" pitchFamily="34" charset="0"/>
                <a:ea typeface="MS PGothic" panose="020B0600070205080204" pitchFamily="34" charset="-128"/>
              </a:rPr>
              <a:t> – A situation that is different than normal for a specific circumstance.</a:t>
            </a:r>
            <a:endParaRPr lang="en-US" altLang="en-US" sz="1100" b="0" dirty="0" smtClean="0">
              <a:latin typeface="Arial" panose="020B0604020202020204" pitchFamily="34" charset="0"/>
              <a:ea typeface="MS PGothic" panose="020B0600070205080204" pitchFamily="34" charset="-128"/>
            </a:endParaRPr>
          </a:p>
          <a:p>
            <a:r>
              <a:rPr lang="en-US" altLang="en-US" sz="1100" b="0" u="sng" dirty="0" smtClean="0">
                <a:latin typeface="Arial" panose="020B0604020202020204" pitchFamily="34" charset="0"/>
                <a:ea typeface="MS PGothic" panose="020B0600070205080204" pitchFamily="34" charset="-128"/>
              </a:rPr>
              <a:t>Incident response</a:t>
            </a:r>
            <a:r>
              <a:rPr lang="en-US" altLang="en-US" sz="1100" b="0" u="none" dirty="0" smtClean="0">
                <a:latin typeface="Arial" panose="020B0604020202020204" pitchFamily="34" charset="0"/>
                <a:ea typeface="MS PGothic" panose="020B0600070205080204" pitchFamily="34" charset="-128"/>
              </a:rPr>
              <a:t> </a:t>
            </a:r>
            <a:r>
              <a:rPr lang="en-US" altLang="en-US" sz="1100" b="0" dirty="0" smtClean="0">
                <a:latin typeface="Arial" panose="020B0604020202020204" pitchFamily="34" charset="0"/>
                <a:ea typeface="MS PGothic" panose="020B0600070205080204" pitchFamily="34" charset="-128"/>
              </a:rPr>
              <a:t>– The process of responding to, containing, analyzing, and recovering from a computer-related incident.</a:t>
            </a:r>
            <a:endParaRPr lang="en-US" altLang="en-US" sz="1100" b="0" dirty="0" smtClean="0">
              <a:latin typeface="Arial" panose="020B0604020202020204" pitchFamily="34" charset="0"/>
              <a:ea typeface="MS PGothic" panose="020B0600070205080204" pitchFamily="34" charset="-128"/>
            </a:endParaRPr>
          </a:p>
          <a:p>
            <a:r>
              <a:rPr lang="en-US" altLang="en-US" sz="1100" b="0" u="sng" dirty="0" smtClean="0">
                <a:latin typeface="Arial" panose="020B0604020202020204" pitchFamily="34" charset="0"/>
                <a:ea typeface="MS PGothic" panose="020B0600070205080204" pitchFamily="34" charset="-128"/>
              </a:rPr>
              <a:t>Incident response policy</a:t>
            </a:r>
            <a:r>
              <a:rPr lang="en-US" altLang="en-US" sz="1100" b="0" dirty="0" smtClean="0">
                <a:latin typeface="Arial" panose="020B0604020202020204" pitchFamily="34" charset="0"/>
                <a:ea typeface="MS PGothic" panose="020B0600070205080204" pitchFamily="34" charset="-128"/>
              </a:rPr>
              <a:t> – Policy that details the roles and responsibilities of the organizational elements with respect to the process elements.</a:t>
            </a:r>
            <a:endParaRPr lang="en-US" altLang="en-US" sz="1100" b="0" dirty="0" smtClean="0">
              <a:latin typeface="Arial" panose="020B0604020202020204" pitchFamily="34" charset="0"/>
              <a:ea typeface="MS PGothic" panose="020B0600070205080204" pitchFamily="34" charset="-128"/>
            </a:endParaRPr>
          </a:p>
          <a:p>
            <a:r>
              <a:rPr lang="en-US" altLang="en-US" sz="1100" b="0" u="sng" dirty="0" smtClean="0">
                <a:latin typeface="Arial" panose="020B0604020202020204" pitchFamily="34" charset="0"/>
                <a:ea typeface="MS PGothic" panose="020B0600070205080204" pitchFamily="34" charset="-128"/>
              </a:rPr>
              <a:t>Indicator of Compromise (IOC)</a:t>
            </a:r>
            <a:r>
              <a:rPr lang="en-US" altLang="en-US" sz="1100" b="0" dirty="0" smtClean="0">
                <a:latin typeface="Arial" panose="020B0604020202020204" pitchFamily="34" charset="0"/>
                <a:ea typeface="MS PGothic" panose="020B0600070205080204" pitchFamily="34" charset="-128"/>
              </a:rPr>
              <a:t> – A set of conditions or evidence that indicates a system may have been compromised.</a:t>
            </a:r>
            <a:endParaRPr lang="en-US" altLang="en-US" sz="1100" b="0" dirty="0" smtClean="0">
              <a:latin typeface="Arial" panose="020B0604020202020204" pitchFamily="34" charset="0"/>
              <a:ea typeface="MS PGothic" panose="020B0600070205080204" pitchFamily="34" charset="-128"/>
            </a:endParaRPr>
          </a:p>
          <a:p>
            <a:r>
              <a:rPr lang="en-US" altLang="en-US" sz="1100" b="0" u="sng" dirty="0" smtClean="0">
                <a:latin typeface="Arial" panose="020B0604020202020204" pitchFamily="34" charset="0"/>
                <a:ea typeface="MS PGothic" panose="020B0600070205080204" pitchFamily="34" charset="-128"/>
              </a:rPr>
              <a:t>Information criticality</a:t>
            </a:r>
            <a:r>
              <a:rPr lang="en-US" altLang="en-US" sz="1100" b="0" dirty="0" smtClean="0">
                <a:latin typeface="Arial" panose="020B0604020202020204" pitchFamily="34" charset="0"/>
                <a:ea typeface="MS PGothic" panose="020B0600070205080204" pitchFamily="34" charset="-128"/>
              </a:rPr>
              <a:t> – An assessment of the value of specific elements of information and the systems that handle it.</a:t>
            </a:r>
            <a:endParaRPr lang="en-US" altLang="en-US" sz="1100" b="0" dirty="0" smtClean="0">
              <a:latin typeface="Arial" panose="020B0604020202020204" pitchFamily="34" charset="0"/>
              <a:ea typeface="MS PGothic" panose="020B0600070205080204" pitchFamily="34" charset="-128"/>
            </a:endParaRPr>
          </a:p>
        </p:txBody>
      </p:sp>
      <p:sp>
        <p:nvSpPr>
          <p:cNvPr id="337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eaLnBrk="0" hangingPunct="0">
              <a:defRPr>
                <a:solidFill>
                  <a:schemeClr val="tx1"/>
                </a:solidFill>
                <a:latin typeface="Arial" panose="020B0604020202020204" pitchFamily="34" charset="0"/>
                <a:ea typeface="ヒラギノ角ゴ Pro W3" pitchFamily="-112" charset="-128"/>
              </a:defRPr>
            </a:lvl1pPr>
            <a:lvl2pPr marL="739775" indent="-284480" defTabSz="939165" eaLnBrk="0" hangingPunct="0">
              <a:defRPr>
                <a:solidFill>
                  <a:schemeClr val="tx1"/>
                </a:solidFill>
                <a:latin typeface="Arial" panose="020B0604020202020204" pitchFamily="34" charset="0"/>
                <a:ea typeface="ヒラギノ角ゴ Pro W3" pitchFamily="-112" charset="-128"/>
              </a:defRPr>
            </a:lvl2pPr>
            <a:lvl3pPr marL="1137920" indent="-227330" defTabSz="939165" eaLnBrk="0" hangingPunct="0">
              <a:defRPr>
                <a:solidFill>
                  <a:schemeClr val="tx1"/>
                </a:solidFill>
                <a:latin typeface="Arial" panose="020B0604020202020204" pitchFamily="34" charset="0"/>
                <a:ea typeface="ヒラギノ角ゴ Pro W3" pitchFamily="-112" charset="-128"/>
              </a:defRPr>
            </a:lvl3pPr>
            <a:lvl4pPr marL="1593215" indent="-227330" defTabSz="939165" eaLnBrk="0" hangingPunct="0">
              <a:defRPr>
                <a:solidFill>
                  <a:schemeClr val="tx1"/>
                </a:solidFill>
                <a:latin typeface="Arial" panose="020B0604020202020204" pitchFamily="34" charset="0"/>
                <a:ea typeface="ヒラギノ角ゴ Pro W3" pitchFamily="-112" charset="-128"/>
              </a:defRPr>
            </a:lvl4pPr>
            <a:lvl5pPr marL="2048510" indent="-227330" defTabSz="939165" eaLnBrk="0" hangingPunct="0">
              <a:defRPr>
                <a:solidFill>
                  <a:schemeClr val="tx1"/>
                </a:solidFill>
                <a:latin typeface="Arial" panose="020B0604020202020204" pitchFamily="34" charset="0"/>
                <a:ea typeface="ヒラギノ角ゴ Pro W3" pitchFamily="-112" charset="-128"/>
              </a:defRPr>
            </a:lvl5pPr>
            <a:lvl6pPr marL="250380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10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39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69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pPr eaLnBrk="1" hangingPunct="1"/>
            <a:fld id="{4A7159E6-1FAC-462D-ACFE-4AACAD3295D0}" type="slidenum">
              <a:rPr lang="en-US" altLang="en-US" smtClean="0"/>
            </a:fld>
            <a:endParaRPr lang="en-US"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there is no such thing as a typical incident, for any incident there is a series of questions that can be answered to form a proper initial response.</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an initial response is to begin the incident response action and place it on a proper pathway toward success.</a:t>
            </a:r>
            <a:endParaRPr lang="en-US" dirty="0" smtClean="0"/>
          </a:p>
          <a:p>
            <a:endParaRPr lang="en-US" dirty="0" smtClean="0"/>
          </a:p>
          <a:p>
            <a:r>
              <a:rPr lang="en-US" dirty="0" smtClean="0"/>
              <a:t>The initial response must support the goals of the information security program. If something is very critical, treating it as routine would be a mistake, so triage with respect to information criticality is important. The initial response must also be aligned with the business practices and objectives. Triage with respect to current business imperatives and conditions is important. The initial response actions need to be designed to comply with administrative and legal policies as well as to support decisions with regard to civil, administrative, or criminal investigations/actions. For these purposes, maintaining a forensically sound process from the beginning is important.</a:t>
            </a:r>
            <a:endParaRPr lang="en-US" dirty="0" smtClean="0"/>
          </a:p>
          <a:p>
            <a:endParaRPr lang="en-US" dirty="0" smtClean="0"/>
          </a:p>
          <a:p>
            <a:r>
              <a:rPr lang="en-US" dirty="0" smtClean="0"/>
              <a:t>It is also important that the information is delivered accurately and expeditiously to the appropriate decision-makers so that future actions can be timely. One of the greatest tools to achieve all of these goals is a simple and efficient process, so establishing fewer steps that are clear and clean is preferred. Complexity in the initial response process only leads to issues later because of delays, confusion, and incomplete information.</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Look around on the desk, on the Rolodex, under the keyboard, in desktop storage areas, and on cubicle bulletin boards for any information that might be relevant.</a:t>
            </a:r>
            <a:endParaRPr lang="en-US" dirty="0" smtClean="0"/>
          </a:p>
          <a:p>
            <a:pPr marL="171450" indent="-171450">
              <a:buFont typeface="Arial" panose="020B0604020202020204" pitchFamily="34" charset="0"/>
              <a:buChar char="•"/>
            </a:pPr>
            <a:r>
              <a:rPr lang="en-US" dirty="0" smtClean="0"/>
              <a:t>Secure floppy disks, optical discs, flash memory cards, USB drives, tapes, and other removable media.</a:t>
            </a:r>
            <a:endParaRPr lang="en-US" baseline="0" dirty="0" smtClean="0"/>
          </a:p>
          <a:p>
            <a:pPr marL="171450" indent="-171450">
              <a:buFont typeface="Arial" panose="020B0604020202020204" pitchFamily="34" charset="0"/>
              <a:buChar char="•"/>
            </a:pPr>
            <a:r>
              <a:rPr lang="en-US" dirty="0" smtClean="0"/>
              <a:t>Request copies of logs as soon as possible. Most ISPs will protect logs that could be subpoenaed.</a:t>
            </a:r>
            <a:endParaRPr lang="en-US" dirty="0" smtClean="0"/>
          </a:p>
          <a:p>
            <a:pPr marL="171450" indent="-171450">
              <a:buFont typeface="Arial" panose="020B0604020202020204" pitchFamily="34" charset="0"/>
              <a:buChar char="•"/>
            </a:pPr>
            <a:r>
              <a:rPr lang="en-US" dirty="0" smtClean="0"/>
              <a:t>Take photos (some localities require use of Polaroid photos, as they are more difficult to modify without obvious tampering) or video.</a:t>
            </a:r>
            <a:endParaRPr lang="en-US" dirty="0" smtClean="0"/>
          </a:p>
          <a:p>
            <a:pPr marL="171450" indent="-171450">
              <a:buFont typeface="Arial" panose="020B0604020202020204" pitchFamily="34" charset="0"/>
              <a:buChar char="•"/>
            </a:pPr>
            <a:r>
              <a:rPr lang="en-US" dirty="0" smtClean="0"/>
              <a:t>Include photos of operating computer screens and hardware components from multiple angles. Be sure to photograph internal components before removing them for analysis.</a:t>
            </a:r>
            <a:endParaRPr lang="en-US"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machine may be allowed to run, but its connection to other machines is broken in a manner to prevent the spread of infection.</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 an assessment of the risk associated with an incident is an important first step. If the characteristics of an incident include a large number of packets destined for different services on a machine (an attack commonly referred to as a port scan), then the actions needed are different than those needed to respond to a large number of packets destined to a single machine service. Port scans are common, and to a degree relatively harmless, while port flooding can result in denial of service.</a:t>
            </a:r>
            <a:r>
              <a:rPr lang="en-US" baseline="0" dirty="0" smtClean="0"/>
              <a:t> </a:t>
            </a:r>
            <a:r>
              <a:rPr lang="en-US" dirty="0" smtClean="0"/>
              <a:t>Making a determination of the specific downstream risks is important in prioritizing response actions.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p:sp>
      <p:sp>
        <p:nvSpPr>
          <p:cNvPr id="337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0" u="sng" dirty="0" smtClean="0">
                <a:latin typeface="Arial" panose="020B0604020202020204" pitchFamily="34" charset="0"/>
                <a:ea typeface="MS PGothic" panose="020B0600070205080204" pitchFamily="34" charset="-128"/>
              </a:rPr>
              <a:t>Quarantine</a:t>
            </a:r>
            <a:r>
              <a:rPr lang="en-US" altLang="en-US" b="0" dirty="0" smtClean="0">
                <a:latin typeface="Arial" panose="020B0604020202020204" pitchFamily="34" charset="0"/>
                <a:ea typeface="MS PGothic" panose="020B0600070205080204" pitchFamily="34" charset="-128"/>
              </a:rPr>
              <a:t> – A process of isolating an object from its surroundings, preventing normal access methods.</a:t>
            </a:r>
            <a:endParaRPr lang="en-US" altLang="en-US" b="0" dirty="0" smtClean="0">
              <a:latin typeface="Arial" panose="020B0604020202020204" pitchFamily="34" charset="0"/>
              <a:ea typeface="MS PGothic" panose="020B0600070205080204" pitchFamily="34" charset="-128"/>
            </a:endParaRPr>
          </a:p>
          <a:p>
            <a:r>
              <a:rPr lang="en-US" altLang="en-US" b="0" u="sng" dirty="0" smtClean="0">
                <a:latin typeface="Arial" panose="020B0604020202020204" pitchFamily="34" charset="0"/>
                <a:ea typeface="MS PGothic" panose="020B0600070205080204" pitchFamily="34" charset="-128"/>
              </a:rPr>
              <a:t>Remote administration Trojan (RAT)</a:t>
            </a:r>
            <a:r>
              <a:rPr lang="en-US" altLang="en-US" b="0" dirty="0" smtClean="0">
                <a:latin typeface="Arial" panose="020B0604020202020204" pitchFamily="34" charset="0"/>
                <a:ea typeface="MS PGothic" panose="020B0600070205080204" pitchFamily="34" charset="-128"/>
              </a:rPr>
              <a:t> – A form of malware designed to enable remote access to a system by an unauthorized party.</a:t>
            </a:r>
            <a:endParaRPr lang="en-US" altLang="en-US" b="0" dirty="0" smtClean="0">
              <a:latin typeface="Arial" panose="020B0604020202020204" pitchFamily="34" charset="0"/>
              <a:ea typeface="MS PGothic" panose="020B0600070205080204" pitchFamily="34" charset="-128"/>
            </a:endParaRPr>
          </a:p>
          <a:p>
            <a:r>
              <a:rPr lang="en-US" altLang="en-US" b="0" u="sng" dirty="0" smtClean="0">
                <a:latin typeface="Arial" panose="020B0604020202020204" pitchFamily="34" charset="0"/>
                <a:ea typeface="MS PGothic" panose="020B0600070205080204" pitchFamily="34" charset="-128"/>
              </a:rPr>
              <a:t>Structured Threat Information eXpression (STIX)</a:t>
            </a:r>
            <a:r>
              <a:rPr lang="en-US" altLang="en-US" b="0" dirty="0" smtClean="0">
                <a:latin typeface="Arial" panose="020B0604020202020204" pitchFamily="34" charset="0"/>
                <a:ea typeface="MS PGothic" panose="020B0600070205080204" pitchFamily="34" charset="-128"/>
              </a:rPr>
              <a:t> – A standard XML schema for describing and exchanging threat information.</a:t>
            </a:r>
            <a:endParaRPr lang="en-US" altLang="en-US" b="0" dirty="0" smtClean="0">
              <a:latin typeface="Arial" panose="020B0604020202020204" pitchFamily="34" charset="0"/>
              <a:ea typeface="MS PGothic" panose="020B0600070205080204" pitchFamily="34" charset="-128"/>
            </a:endParaRPr>
          </a:p>
          <a:p>
            <a:r>
              <a:rPr lang="en-US" altLang="en-US" b="0" u="sng" dirty="0" smtClean="0">
                <a:latin typeface="Arial" panose="020B0604020202020204" pitchFamily="34" charset="0"/>
                <a:ea typeface="MS PGothic" panose="020B0600070205080204" pitchFamily="34" charset="-128"/>
              </a:rPr>
              <a:t>Trusted Automated eXchange of Indicator Information (TAXII)</a:t>
            </a:r>
            <a:r>
              <a:rPr lang="en-US" altLang="en-US" b="0" dirty="0" smtClean="0">
                <a:latin typeface="Arial" panose="020B0604020202020204" pitchFamily="34" charset="0"/>
                <a:ea typeface="MS PGothic" panose="020B0600070205080204" pitchFamily="34" charset="-128"/>
              </a:rPr>
              <a:t> – An XML schema for the automated exchange of cyber indicators between trusted parties.</a:t>
            </a:r>
            <a:endParaRPr lang="en-US" altLang="en-US" b="0" dirty="0" smtClean="0">
              <a:latin typeface="Arial" panose="020B0604020202020204" pitchFamily="34" charset="0"/>
              <a:ea typeface="MS PGothic" panose="020B0600070205080204" pitchFamily="34" charset="-128"/>
            </a:endParaRPr>
          </a:p>
        </p:txBody>
      </p:sp>
      <p:sp>
        <p:nvSpPr>
          <p:cNvPr id="337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eaLnBrk="0" hangingPunct="0">
              <a:defRPr>
                <a:solidFill>
                  <a:schemeClr val="tx1"/>
                </a:solidFill>
                <a:latin typeface="Arial" panose="020B0604020202020204" pitchFamily="34" charset="0"/>
                <a:ea typeface="ヒラギノ角ゴ Pro W3" pitchFamily="-112" charset="-128"/>
              </a:defRPr>
            </a:lvl1pPr>
            <a:lvl2pPr marL="739775" indent="-284480" defTabSz="939165" eaLnBrk="0" hangingPunct="0">
              <a:defRPr>
                <a:solidFill>
                  <a:schemeClr val="tx1"/>
                </a:solidFill>
                <a:latin typeface="Arial" panose="020B0604020202020204" pitchFamily="34" charset="0"/>
                <a:ea typeface="ヒラギノ角ゴ Pro W3" pitchFamily="-112" charset="-128"/>
              </a:defRPr>
            </a:lvl2pPr>
            <a:lvl3pPr marL="1137920" indent="-227330" defTabSz="939165" eaLnBrk="0" hangingPunct="0">
              <a:defRPr>
                <a:solidFill>
                  <a:schemeClr val="tx1"/>
                </a:solidFill>
                <a:latin typeface="Arial" panose="020B0604020202020204" pitchFamily="34" charset="0"/>
                <a:ea typeface="ヒラギノ角ゴ Pro W3" pitchFamily="-112" charset="-128"/>
              </a:defRPr>
            </a:lvl3pPr>
            <a:lvl4pPr marL="1593215" indent="-227330" defTabSz="939165" eaLnBrk="0" hangingPunct="0">
              <a:defRPr>
                <a:solidFill>
                  <a:schemeClr val="tx1"/>
                </a:solidFill>
                <a:latin typeface="Arial" panose="020B0604020202020204" pitchFamily="34" charset="0"/>
                <a:ea typeface="ヒラギノ角ゴ Pro W3" pitchFamily="-112" charset="-128"/>
              </a:defRPr>
            </a:lvl4pPr>
            <a:lvl5pPr marL="2048510" indent="-227330" defTabSz="939165" eaLnBrk="0" hangingPunct="0">
              <a:defRPr>
                <a:solidFill>
                  <a:schemeClr val="tx1"/>
                </a:solidFill>
                <a:latin typeface="Arial" panose="020B0604020202020204" pitchFamily="34" charset="0"/>
                <a:ea typeface="ヒラギノ角ゴ Pro W3" pitchFamily="-112" charset="-128"/>
              </a:defRPr>
            </a:lvl5pPr>
            <a:lvl6pPr marL="250380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10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39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69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pPr eaLnBrk="1" hangingPunct="1"/>
            <a:fld id="{4A7159E6-1FAC-462D-ACFE-4AACAD3295D0}" type="slidenum">
              <a:rPr lang="en-US" altLang="en-US" smtClean="0"/>
            </a:fld>
            <a:endParaRPr lang="en-US" alt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variety of factors should be considered in the planning and deployment of strategies, including, but not limited to, the following:</a:t>
            </a:r>
            <a:endParaRPr lang="en-US" dirty="0" smtClean="0"/>
          </a:p>
          <a:p>
            <a:r>
              <a:rPr lang="en-US" dirty="0" smtClean="0"/>
              <a:t>■ How critical are the impacted systems?</a:t>
            </a:r>
            <a:endParaRPr lang="en-US" dirty="0" smtClean="0"/>
          </a:p>
          <a:p>
            <a:r>
              <a:rPr lang="en-US" dirty="0" smtClean="0"/>
              <a:t>■ How sensitive is the data?</a:t>
            </a:r>
            <a:endParaRPr lang="en-US" dirty="0" smtClean="0"/>
          </a:p>
          <a:p>
            <a:r>
              <a:rPr lang="en-US" dirty="0" smtClean="0"/>
              <a:t>■ What is the potential overall dollar loss involved/rate of loss?</a:t>
            </a:r>
            <a:endParaRPr lang="en-US" dirty="0" smtClean="0"/>
          </a:p>
          <a:p>
            <a:r>
              <a:rPr lang="en-US" dirty="0" smtClean="0"/>
              <a:t>■ How much downtime can be tolerated?</a:t>
            </a:r>
            <a:endParaRPr lang="en-US" dirty="0" smtClean="0"/>
          </a:p>
          <a:p>
            <a:r>
              <a:rPr lang="en-US" dirty="0" smtClean="0"/>
              <a:t>■ Who are the perpetrators?</a:t>
            </a:r>
            <a:endParaRPr lang="en-US" dirty="0" smtClean="0"/>
          </a:p>
          <a:p>
            <a:r>
              <a:rPr lang="en-US" dirty="0" smtClean="0"/>
              <a:t>■ What is the skill level of the attacker?</a:t>
            </a:r>
            <a:endParaRPr lang="en-US" dirty="0" smtClean="0"/>
          </a:p>
          <a:p>
            <a:r>
              <a:rPr lang="en-US" dirty="0" smtClean="0"/>
              <a:t>■ Does the incident have adverse publicity potential?</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pieces of information provide boundaries for the upcoming investigations.</a:t>
            </a:r>
            <a:endParaRPr lang="en-US" dirty="0" smtClean="0"/>
          </a:p>
          <a:p>
            <a:r>
              <a:rPr lang="en-US" dirty="0" smtClean="0"/>
              <a:t>There are still numerous issues that need to be determined with respect to the upcoming investigation. Addressing these issues helps provide focal points during the investigation:</a:t>
            </a:r>
            <a:endParaRPr lang="en-US" dirty="0" smtClean="0"/>
          </a:p>
          <a:p>
            <a:r>
              <a:rPr lang="en-US" dirty="0" smtClean="0"/>
              <a:t>■</a:t>
            </a:r>
            <a:r>
              <a:rPr lang="en-US" baseline="0" dirty="0" smtClean="0"/>
              <a:t> </a:t>
            </a:r>
            <a:r>
              <a:rPr lang="en-US" dirty="0" smtClean="0"/>
              <a:t>Restore normal operations</a:t>
            </a:r>
            <a:endParaRPr lang="en-US" dirty="0" smtClean="0"/>
          </a:p>
          <a:p>
            <a:pPr lvl="1"/>
            <a:r>
              <a:rPr lang="en-US" dirty="0" smtClean="0"/>
              <a:t>■ Offline recovery?</a:t>
            </a:r>
            <a:endParaRPr lang="en-US" dirty="0" smtClean="0"/>
          </a:p>
          <a:p>
            <a:pPr lvl="1"/>
            <a:r>
              <a:rPr lang="en-US" dirty="0" smtClean="0"/>
              <a:t>■ Online recovery?</a:t>
            </a:r>
            <a:endParaRPr lang="en-US" dirty="0" smtClean="0"/>
          </a:p>
          <a:p>
            <a:r>
              <a:rPr lang="en-US" dirty="0" smtClean="0"/>
              <a:t>■ Determine public relations play</a:t>
            </a:r>
            <a:endParaRPr lang="en-US" dirty="0" smtClean="0"/>
          </a:p>
          <a:p>
            <a:r>
              <a:rPr lang="en-US" dirty="0" smtClean="0"/>
              <a:t>■ “To spin or not to spin?”</a:t>
            </a:r>
            <a:endParaRPr lang="en-US" dirty="0" smtClean="0"/>
          </a:p>
          <a:p>
            <a:r>
              <a:rPr lang="en-US" dirty="0" smtClean="0"/>
              <a:t>■ Determine probable attacker</a:t>
            </a:r>
            <a:endParaRPr lang="en-US" dirty="0" smtClean="0"/>
          </a:p>
          <a:p>
            <a:pPr lvl="1"/>
            <a:r>
              <a:rPr lang="en-US" dirty="0" smtClean="0"/>
              <a:t>■ Internal: handle internally or prosecute?</a:t>
            </a:r>
            <a:endParaRPr lang="en-US" dirty="0" smtClean="0"/>
          </a:p>
          <a:p>
            <a:pPr lvl="1"/>
            <a:r>
              <a:rPr lang="en-US" dirty="0" smtClean="0"/>
              <a:t>■ External: prosecute?</a:t>
            </a:r>
            <a:endParaRPr lang="en-US" dirty="0" smtClean="0"/>
          </a:p>
          <a:p>
            <a:pPr lvl="1"/>
            <a:r>
              <a:rPr lang="en-US" dirty="0" smtClean="0"/>
              <a:t>■ Involve law enforcement?</a:t>
            </a:r>
            <a:endParaRPr lang="en-US" dirty="0" smtClean="0"/>
          </a:p>
          <a:p>
            <a:r>
              <a:rPr lang="en-US" dirty="0" smtClean="0"/>
              <a:t>■ Determine type of attack</a:t>
            </a:r>
            <a:endParaRPr lang="en-US" dirty="0" smtClean="0"/>
          </a:p>
          <a:p>
            <a:pPr lvl="1"/>
            <a:r>
              <a:rPr lang="en-US" dirty="0" smtClean="0"/>
              <a:t>■ DoS, theft, vandalism, policy violation?</a:t>
            </a:r>
            <a:endParaRPr lang="en-US" dirty="0" smtClean="0"/>
          </a:p>
          <a:p>
            <a:pPr lvl="1"/>
            <a:r>
              <a:rPr lang="en-US" dirty="0" smtClean="0"/>
              <a:t>■ Ongoing intrusion?</a:t>
            </a:r>
            <a:endParaRPr lang="en-US" dirty="0" smtClean="0"/>
          </a:p>
          <a:p>
            <a:pPr lvl="1"/>
            <a:r>
              <a:rPr lang="en-US" dirty="0" smtClean="0"/>
              <a:t>■ Pivoting?</a:t>
            </a:r>
            <a:endParaRPr lang="en-US" dirty="0" smtClean="0"/>
          </a:p>
          <a:p>
            <a:r>
              <a:rPr lang="en-US" dirty="0" smtClean="0"/>
              <a:t>■ Classify victim system</a:t>
            </a:r>
            <a:endParaRPr lang="en-US" dirty="0" smtClean="0"/>
          </a:p>
          <a:p>
            <a:pPr lvl="1"/>
            <a:r>
              <a:rPr lang="en-US" dirty="0" smtClean="0"/>
              <a:t>■ Critical server/application?</a:t>
            </a:r>
            <a:endParaRPr lang="en-US" dirty="0" smtClean="0"/>
          </a:p>
          <a:p>
            <a:pPr lvl="1"/>
            <a:r>
              <a:rPr lang="en-US" dirty="0" smtClean="0"/>
              <a:t>■ Number of users?</a:t>
            </a:r>
            <a:endParaRPr lang="en-US" dirty="0" smtClean="0"/>
          </a:p>
          <a:p>
            <a:pPr lvl="1"/>
            <a:r>
              <a:rPr lang="en-US" dirty="0" smtClean="0"/>
              <a:t>■ What other systems are affected?</a:t>
            </a:r>
            <a:endParaRPr lang="en-US" dirty="0" smtClean="0"/>
          </a:p>
          <a:p>
            <a:pPr lvl="0"/>
            <a:endParaRPr lang="en-US" dirty="0" smtClean="0"/>
          </a:p>
          <a:p>
            <a:pPr lvl="0"/>
            <a:r>
              <a:rPr lang="en-US" dirty="0" smtClean="0"/>
              <a:t>Using the answers to these questions helps the team determine the necessary steps in the upcoming investigation phase. Although it is impossible to account for all circumstances, this level of strategy can greatly assist in scoping the work ahead during the investigation phase.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the list, it is daunting, but this is where the real work of incident response occurs. It will take a team effort, partly because of workload, partly because of specialized skills, and partly because the entire effort is being performed in a race against time.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system has been restored, the incident response team creates a report of the incident. Detailing what was discovered, how it was discovered, what was done, and the results, this report acts as a corporate</a:t>
            </a:r>
            <a:r>
              <a:rPr lang="en-US" baseline="0" dirty="0" smtClean="0"/>
              <a:t> </a:t>
            </a:r>
            <a:r>
              <a:rPr lang="en-US" dirty="0" smtClean="0"/>
              <a:t>memory and can be used for future incidents. Having a knowledge base of previous incidents and the actions used is a valuable resource because it is in the context of the particular enterprise. These reports also allow a mechanism to close the loop with management over the incident and, most importantly, provide a roadmap of the actions that can be used in the future to prevent events of identical or similar nature.</a:t>
            </a:r>
            <a:endParaRPr lang="en-US" dirty="0" smtClean="0"/>
          </a:p>
          <a:p>
            <a:endParaRPr lang="en-US" dirty="0" smtClean="0"/>
          </a:p>
          <a:p>
            <a:r>
              <a:rPr lang="en-US" dirty="0" smtClean="0"/>
              <a:t>Part of the report will be recommendations, if appropriate, to change existing policies and procedures, including disaster recovery and business continuity. The similarity in objectives makes a natural overlap, and the cross-pollination between these operations is important to make all processes as efficient as possible.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Arial" panose="020B0604020202020204" pitchFamily="34" charset="0"/>
              <a:buNone/>
            </a:pPr>
            <a:r>
              <a:rPr lang="en-US" altLang="en-US" sz="1000" dirty="0" smtClean="0">
                <a:latin typeface="Arial" panose="020B0604020202020204" pitchFamily="34" charset="0"/>
                <a:ea typeface="MS PGothic" panose="020B0600070205080204" pitchFamily="34" charset="-128"/>
              </a:rPr>
              <a:t>An </a:t>
            </a:r>
            <a:r>
              <a:rPr lang="en-US" altLang="en-US" sz="1000" b="1" dirty="0" smtClean="0">
                <a:latin typeface="Arial" panose="020B0604020202020204" pitchFamily="34" charset="0"/>
                <a:ea typeface="MS PGothic" panose="020B0600070205080204" pitchFamily="34" charset="-128"/>
              </a:rPr>
              <a:t>incident</a:t>
            </a:r>
            <a:r>
              <a:rPr lang="en-US" altLang="en-US" sz="1000" dirty="0" smtClean="0">
                <a:latin typeface="Arial" panose="020B0604020202020204" pitchFamily="34" charset="0"/>
                <a:ea typeface="MS PGothic" panose="020B0600070205080204" pitchFamily="34" charset="-128"/>
              </a:rPr>
              <a:t> is any event in an information system or network where the results are different than normal. Incident response is not just an information security operation. Incident response is an effort that involves the entire business. The security team may form a nucleus of the effort, but the key tasks are performed by many parts of the business.</a:t>
            </a:r>
            <a:endParaRPr lang="en-US" altLang="en-US" sz="1000" dirty="0" smtClean="0">
              <a:latin typeface="Arial" panose="020B0604020202020204" pitchFamily="34" charset="0"/>
              <a:ea typeface="MS PGothic" panose="020B0600070205080204" pitchFamily="34" charset="-128"/>
            </a:endParaRPr>
          </a:p>
          <a:p>
            <a:pPr marL="0" indent="0">
              <a:lnSpc>
                <a:spcPct val="80000"/>
              </a:lnSpc>
              <a:buFont typeface="Arial" panose="020B0604020202020204" pitchFamily="34" charset="0"/>
              <a:buNone/>
            </a:pPr>
            <a:endParaRPr lang="en-US" altLang="en-US" sz="1000" dirty="0" smtClean="0">
              <a:latin typeface="Arial" panose="020B0604020202020204" pitchFamily="34" charset="0"/>
              <a:ea typeface="MS PGothic" panose="020B0600070205080204" pitchFamily="34" charset="-128"/>
            </a:endParaRPr>
          </a:p>
          <a:p>
            <a:pPr marL="0" indent="0">
              <a:lnSpc>
                <a:spcPct val="80000"/>
              </a:lnSpc>
              <a:buFont typeface="Arial" panose="020B0604020202020204" pitchFamily="34" charset="0"/>
              <a:buNone/>
            </a:pPr>
            <a:r>
              <a:rPr lang="en-US" altLang="en-US" sz="1000" b="1" dirty="0" smtClean="0">
                <a:latin typeface="Arial" panose="020B0604020202020204" pitchFamily="34" charset="0"/>
                <a:ea typeface="MS PGothic" panose="020B0600070205080204" pitchFamily="34" charset="-128"/>
              </a:rPr>
              <a:t>Incident response </a:t>
            </a:r>
            <a:r>
              <a:rPr lang="en-US" altLang="en-US" sz="1000" dirty="0" smtClean="0">
                <a:latin typeface="Arial" panose="020B0604020202020204" pitchFamily="34" charset="0"/>
                <a:ea typeface="MS PGothic" panose="020B0600070205080204" pitchFamily="34" charset="-128"/>
              </a:rPr>
              <a:t>is a term used to describe the steps an organization performs in response to any situation determined to be abnormal in the operation of a computer system. The causes of incidents are many, from the environment (storms), to errors on the part of users, to unauthorized actions by unauthorized users, to name a few. Although the causes may be many, the results can be classified into classes. A low-impact incident may not result in any significant risk exposure, so no action other than repairing the broken system is needed. A moderate-risk incident will require greater scrutiny and response efforts, and a high-level risk exposure incident will require the greatest scrutiny. To manage incidents when they occur, a table of guidelines for the incident response team needs to be created to assist in determining the level of response.</a:t>
            </a:r>
            <a:endParaRPr lang="en-US" altLang="en-US" sz="1000" dirty="0">
              <a:latin typeface="Arial" panose="020B0604020202020204" pitchFamily="34" charset="0"/>
              <a:ea typeface="MS PGothic" panose="020B0600070205080204" pitchFamily="34" charset="-128"/>
            </a:endParaRP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eaLnBrk="0" hangingPunct="0">
              <a:defRPr>
                <a:solidFill>
                  <a:schemeClr val="tx1"/>
                </a:solidFill>
                <a:latin typeface="Arial" panose="020B0604020202020204" pitchFamily="34" charset="0"/>
                <a:ea typeface="ヒラギノ角ゴ Pro W3" pitchFamily="-112" charset="-128"/>
              </a:defRPr>
            </a:lvl1pPr>
            <a:lvl2pPr marL="739775" indent="-284480" defTabSz="939165" eaLnBrk="0" hangingPunct="0">
              <a:defRPr>
                <a:solidFill>
                  <a:schemeClr val="tx1"/>
                </a:solidFill>
                <a:latin typeface="Arial" panose="020B0604020202020204" pitchFamily="34" charset="0"/>
                <a:ea typeface="ヒラギノ角ゴ Pro W3" pitchFamily="-112" charset="-128"/>
              </a:defRPr>
            </a:lvl2pPr>
            <a:lvl3pPr marL="1137920" indent="-227330" defTabSz="939165" eaLnBrk="0" hangingPunct="0">
              <a:defRPr>
                <a:solidFill>
                  <a:schemeClr val="tx1"/>
                </a:solidFill>
                <a:latin typeface="Arial" panose="020B0604020202020204" pitchFamily="34" charset="0"/>
                <a:ea typeface="ヒラギノ角ゴ Pro W3" pitchFamily="-112" charset="-128"/>
              </a:defRPr>
            </a:lvl3pPr>
            <a:lvl4pPr marL="1593215" indent="-227330" defTabSz="939165" eaLnBrk="0" hangingPunct="0">
              <a:defRPr>
                <a:solidFill>
                  <a:schemeClr val="tx1"/>
                </a:solidFill>
                <a:latin typeface="Arial" panose="020B0604020202020204" pitchFamily="34" charset="0"/>
                <a:ea typeface="ヒラギノ角ゴ Pro W3" pitchFamily="-112" charset="-128"/>
              </a:defRPr>
            </a:lvl4pPr>
            <a:lvl5pPr marL="2048510" indent="-227330" defTabSz="939165" eaLnBrk="0" hangingPunct="0">
              <a:defRPr>
                <a:solidFill>
                  <a:schemeClr val="tx1"/>
                </a:solidFill>
                <a:latin typeface="Arial" panose="020B0604020202020204" pitchFamily="34" charset="0"/>
                <a:ea typeface="ヒラギノ角ゴ Pro W3" pitchFamily="-112" charset="-128"/>
              </a:defRPr>
            </a:lvl5pPr>
            <a:lvl6pPr marL="250380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10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39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69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pPr eaLnBrk="1" hangingPunct="1"/>
            <a:fld id="{6569857C-5860-427D-8FB3-47A8A7D9F262}" type="slidenum">
              <a:rPr lang="en-US" altLang="en-US" smtClean="0"/>
            </a:fld>
            <a:endParaRPr lang="en-US" alt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reporting process, a critical assessment of what went right, what went wrong, what can be improved, and what should be continued is prepared as a form of lessons learned. This is a critical part of self-improvement, and is not meant to place blame, but rather to assist in future</a:t>
            </a:r>
            <a:r>
              <a:rPr lang="en-US" baseline="0" dirty="0" smtClean="0"/>
              <a:t> </a:t>
            </a:r>
            <a:r>
              <a:rPr lang="en-US" dirty="0" smtClean="0"/>
              <a:t>prevention. Having things go wrong in a complex environment is part of normal operations; having repeat failures that are preventable is not. The key to the lessons learned section of the report is to make the necessary changes so that a repeat event will not occur. Because many incidents are a result of attackers using known methods, once the attack patterns are known in an enterprise and methods exist to mitigate them, then it is the task of the entire enterprise to take the necessary actions to mitigate future events.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working assumption when planning for, responding to, and managing the overall incident response process is that the systems are compromised and that prevention cannot be the only means of defense.</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URL for the document is in the “For More Information” section at the end of the chapter.</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 More Information” section at the end of the chapter provides URLs for all three standards.</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 the information already presented, we know the steps that hackers take and we have indicators that can clue us in to the current status of an attack. Using this information, we can plan specific interventions to each step of the attacker’s process. The kill chain process has received a lot of press since it was introduced by Lockheed Martin, some positive and some negative. In most cases, the negative press is related to what many would call a misapplication of the model. As with all security models and defensive strategies, it is important to customize and adapt how it interacts</a:t>
            </a:r>
            <a:r>
              <a:rPr lang="en-US" baseline="0" dirty="0" smtClean="0"/>
              <a:t> </a:t>
            </a:r>
            <a:r>
              <a:rPr lang="en-US" dirty="0" smtClean="0"/>
              <a:t>with the specific processes it is meant to protect.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Arial" panose="020B0604020202020204" pitchFamily="34" charset="0"/>
              <a:buNone/>
            </a:pPr>
            <a:r>
              <a:rPr lang="en-US" sz="11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Two major elements play a role in determining the level of response. Information criticality is the primary determinant, and this comes from the data classification and the quantity of data involved. </a:t>
            </a:r>
            <a:r>
              <a:rPr lang="en-US" sz="1100" b="1"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Information criticality </a:t>
            </a:r>
            <a:r>
              <a:rPr lang="en-US" sz="11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is defined as the relative importance of specific information to the business. Information criticality is a key measure used in the prioritization of actions throughout the incident response process. The loss of one administrator password is less serious than the loss of all of them. The second major element involves a business decision on how this incident plays into current business operations. A series of breaches, whether minor or not, indicates a pattern that can have public relations and regulatory issues.</a:t>
            </a:r>
            <a:endParaRPr lang="en-US" sz="11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endParaRP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eaLnBrk="0" hangingPunct="0">
              <a:defRPr>
                <a:solidFill>
                  <a:schemeClr val="tx1"/>
                </a:solidFill>
                <a:latin typeface="Arial" panose="020B0604020202020204" pitchFamily="34" charset="0"/>
                <a:ea typeface="ヒラギノ角ゴ Pro W3" pitchFamily="-112" charset="-128"/>
              </a:defRPr>
            </a:lvl1pPr>
            <a:lvl2pPr marL="739775" indent="-284480" defTabSz="939165" eaLnBrk="0" hangingPunct="0">
              <a:defRPr>
                <a:solidFill>
                  <a:schemeClr val="tx1"/>
                </a:solidFill>
                <a:latin typeface="Arial" panose="020B0604020202020204" pitchFamily="34" charset="0"/>
                <a:ea typeface="ヒラギノ角ゴ Pro W3" pitchFamily="-112" charset="-128"/>
              </a:defRPr>
            </a:lvl2pPr>
            <a:lvl3pPr marL="1137920" indent="-227330" defTabSz="939165" eaLnBrk="0" hangingPunct="0">
              <a:defRPr>
                <a:solidFill>
                  <a:schemeClr val="tx1"/>
                </a:solidFill>
                <a:latin typeface="Arial" panose="020B0604020202020204" pitchFamily="34" charset="0"/>
                <a:ea typeface="ヒラギノ角ゴ Pro W3" pitchFamily="-112" charset="-128"/>
              </a:defRPr>
            </a:lvl3pPr>
            <a:lvl4pPr marL="1593215" indent="-227330" defTabSz="939165" eaLnBrk="0" hangingPunct="0">
              <a:defRPr>
                <a:solidFill>
                  <a:schemeClr val="tx1"/>
                </a:solidFill>
                <a:latin typeface="Arial" panose="020B0604020202020204" pitchFamily="34" charset="0"/>
                <a:ea typeface="ヒラギノ角ゴ Pro W3" pitchFamily="-112" charset="-128"/>
              </a:defRPr>
            </a:lvl4pPr>
            <a:lvl5pPr marL="2048510" indent="-227330" defTabSz="939165" eaLnBrk="0" hangingPunct="0">
              <a:defRPr>
                <a:solidFill>
                  <a:schemeClr val="tx1"/>
                </a:solidFill>
                <a:latin typeface="Arial" panose="020B0604020202020204" pitchFamily="34" charset="0"/>
                <a:ea typeface="ヒラギノ角ゴ Pro W3" pitchFamily="-112" charset="-128"/>
              </a:defRPr>
            </a:lvl5pPr>
            <a:lvl6pPr marL="250380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10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39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69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pPr eaLnBrk="1" hangingPunct="1"/>
            <a:fld id="{6569857C-5860-427D-8FB3-47A8A7D9F262}" type="slidenum">
              <a:rPr lang="en-US" altLang="en-US" smtClean="0"/>
            </a:fld>
            <a:endParaRPr lang="en-US" alt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entirety of the project is beyond the scope of this text, but Table 22.1 lists some of the common items by category, a few of which are described next in a bit more detail.</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MITRE has continued its efforts in the process of making security measurable and adding automation to the mix.</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680" indent="-233680">
              <a:lnSpc>
                <a:spcPct val="80000"/>
              </a:lnSpc>
            </a:pPr>
            <a:endParaRPr lang="en-US" altLang="en-US" dirty="0">
              <a:latin typeface="Arial" panose="020B0604020202020204" pitchFamily="34" charset="0"/>
              <a:ea typeface="MS PGothic" panose="020B0600070205080204" pitchFamily="34" charset="-128"/>
            </a:endParaRP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eaLnBrk="0" hangingPunct="0">
              <a:defRPr>
                <a:solidFill>
                  <a:schemeClr val="tx1"/>
                </a:solidFill>
                <a:latin typeface="Arial" panose="020B0604020202020204" pitchFamily="34" charset="0"/>
                <a:ea typeface="ヒラギノ角ゴ Pro W3" pitchFamily="-112" charset="-128"/>
              </a:defRPr>
            </a:lvl1pPr>
            <a:lvl2pPr marL="739775" indent="-284480" defTabSz="939165" eaLnBrk="0" hangingPunct="0">
              <a:defRPr>
                <a:solidFill>
                  <a:schemeClr val="tx1"/>
                </a:solidFill>
                <a:latin typeface="Arial" panose="020B0604020202020204" pitchFamily="34" charset="0"/>
                <a:ea typeface="ヒラギノ角ゴ Pro W3" pitchFamily="-112" charset="-128"/>
              </a:defRPr>
            </a:lvl2pPr>
            <a:lvl3pPr marL="1137920" indent="-227330" defTabSz="939165" eaLnBrk="0" hangingPunct="0">
              <a:defRPr>
                <a:solidFill>
                  <a:schemeClr val="tx1"/>
                </a:solidFill>
                <a:latin typeface="Arial" panose="020B0604020202020204" pitchFamily="34" charset="0"/>
                <a:ea typeface="ヒラギノ角ゴ Pro W3" pitchFamily="-112" charset="-128"/>
              </a:defRPr>
            </a:lvl3pPr>
            <a:lvl4pPr marL="1593215" indent="-227330" defTabSz="939165" eaLnBrk="0" hangingPunct="0">
              <a:defRPr>
                <a:solidFill>
                  <a:schemeClr val="tx1"/>
                </a:solidFill>
                <a:latin typeface="Arial" panose="020B0604020202020204" pitchFamily="34" charset="0"/>
                <a:ea typeface="ヒラギノ角ゴ Pro W3" pitchFamily="-112" charset="-128"/>
              </a:defRPr>
            </a:lvl4pPr>
            <a:lvl5pPr marL="2048510" indent="-227330" defTabSz="939165" eaLnBrk="0" hangingPunct="0">
              <a:defRPr>
                <a:solidFill>
                  <a:schemeClr val="tx1"/>
                </a:solidFill>
                <a:latin typeface="Arial" panose="020B0604020202020204" pitchFamily="34" charset="0"/>
                <a:ea typeface="ヒラギノ角ゴ Pro W3" pitchFamily="-112" charset="-128"/>
              </a:defRPr>
            </a:lvl5pPr>
            <a:lvl6pPr marL="250380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10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39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69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pPr eaLnBrk="1" hangingPunct="1"/>
            <a:fld id="{6569857C-5860-427D-8FB3-47A8A7D9F262}" type="slidenum">
              <a:rPr lang="en-US" altLang="en-US" smtClean="0"/>
            </a:fld>
            <a:endParaRPr lang="en-US"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Arial" panose="020B0604020202020204" pitchFamily="34" charset="0"/>
              <a:buNone/>
            </a:pPr>
            <a:r>
              <a:rPr lang="en-US" sz="1200" i="0" kern="1200" dirty="0" smtClean="0">
                <a:solidFill>
                  <a:schemeClr val="tx1"/>
                </a:solidFill>
                <a:effectLst/>
                <a:latin typeface="Arial" panose="020B0604020202020204" pitchFamily="34" charset="0"/>
                <a:ea typeface="ヒラギノ角ゴ Pro W3" pitchFamily="-112" charset="-128"/>
                <a:cs typeface="ヒラギノ角ゴ Pro W3" pitchFamily="-112" charset="-128"/>
              </a:rPr>
              <a:t>Contrary to what many want to believe, there are no magic silver bullets to kill the security demons.</a:t>
            </a:r>
            <a:endParaRPr lang="en-US" altLang="en-US" sz="500" dirty="0">
              <a:solidFill>
                <a:srgbClr val="00B050"/>
              </a:solidFill>
              <a:latin typeface="Arial" panose="020B0604020202020204" pitchFamily="34" charset="0"/>
              <a:ea typeface="MS PGothic" panose="020B0600070205080204" pitchFamily="34" charset="-128"/>
            </a:endParaRP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eaLnBrk="0" hangingPunct="0">
              <a:defRPr>
                <a:solidFill>
                  <a:schemeClr val="tx1"/>
                </a:solidFill>
                <a:latin typeface="Arial" panose="020B0604020202020204" pitchFamily="34" charset="0"/>
                <a:ea typeface="ヒラギノ角ゴ Pro W3" pitchFamily="-112" charset="-128"/>
              </a:defRPr>
            </a:lvl1pPr>
            <a:lvl2pPr marL="739775" indent="-284480" defTabSz="939165" eaLnBrk="0" hangingPunct="0">
              <a:defRPr>
                <a:solidFill>
                  <a:schemeClr val="tx1"/>
                </a:solidFill>
                <a:latin typeface="Arial" panose="020B0604020202020204" pitchFamily="34" charset="0"/>
                <a:ea typeface="ヒラギノ角ゴ Pro W3" pitchFamily="-112" charset="-128"/>
              </a:defRPr>
            </a:lvl2pPr>
            <a:lvl3pPr marL="1137920" indent="-227330" defTabSz="939165" eaLnBrk="0" hangingPunct="0">
              <a:defRPr>
                <a:solidFill>
                  <a:schemeClr val="tx1"/>
                </a:solidFill>
                <a:latin typeface="Arial" panose="020B0604020202020204" pitchFamily="34" charset="0"/>
                <a:ea typeface="ヒラギノ角ゴ Pro W3" pitchFamily="-112" charset="-128"/>
              </a:defRPr>
            </a:lvl3pPr>
            <a:lvl4pPr marL="1593215" indent="-227330" defTabSz="939165" eaLnBrk="0" hangingPunct="0">
              <a:defRPr>
                <a:solidFill>
                  <a:schemeClr val="tx1"/>
                </a:solidFill>
                <a:latin typeface="Arial" panose="020B0604020202020204" pitchFamily="34" charset="0"/>
                <a:ea typeface="ヒラギノ角ゴ Pro W3" pitchFamily="-112" charset="-128"/>
              </a:defRPr>
            </a:lvl4pPr>
            <a:lvl5pPr marL="2048510" indent="-227330" defTabSz="939165" eaLnBrk="0" hangingPunct="0">
              <a:defRPr>
                <a:solidFill>
                  <a:schemeClr val="tx1"/>
                </a:solidFill>
                <a:latin typeface="Arial" panose="020B0604020202020204" pitchFamily="34" charset="0"/>
                <a:ea typeface="ヒラギノ角ゴ Pro W3" pitchFamily="-112" charset="-128"/>
              </a:defRPr>
            </a:lvl5pPr>
            <a:lvl6pPr marL="250380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10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39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69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pPr eaLnBrk="1" hangingPunct="1"/>
            <a:fld id="{6569857C-5860-427D-8FB3-47A8A7D9F262}" type="slidenum">
              <a:rPr lang="en-US" altLang="en-US" smtClean="0"/>
            </a:fld>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Arial" panose="020B0604020202020204" pitchFamily="34" charset="0"/>
              <a:buNone/>
            </a:pPr>
            <a:r>
              <a:rPr lang="en-US" altLang="en-US" sz="1050" dirty="0" smtClean="0">
                <a:latin typeface="Arial" panose="020B0604020202020204" pitchFamily="34" charset="0"/>
                <a:ea typeface="MS PGothic" panose="020B0600070205080204" pitchFamily="34" charset="-128"/>
              </a:rPr>
              <a:t>The organization’s CIRT will conduct the investigation into the incident and make the recommendations on how to proceed. The CIRT should consist of not only permanent members but also ad hoc members who may be called upon to address special needs depending on the nature of the incident. In addition to individuals with a technical background, the CIRT should include nontechnical personnel to provide guidance on ways to handle media attention, legal issues that may arise, and management issues regarding the continued operation of the organization. The CIRT should be created and team members should be identified before an incident occurs. Policies and procedures for conducting an investigation should also be worked out in advance of an incident occurring. It is also advisable to have the team periodically meet to review these procedures.</a:t>
            </a:r>
            <a:endParaRPr lang="en-US" altLang="en-US" sz="1050" dirty="0">
              <a:latin typeface="Arial" panose="020B0604020202020204" pitchFamily="34" charset="0"/>
              <a:ea typeface="MS PGothic" panose="020B0600070205080204" pitchFamily="34" charset="-128"/>
            </a:endParaRP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165" eaLnBrk="0" hangingPunct="0">
              <a:defRPr>
                <a:solidFill>
                  <a:schemeClr val="tx1"/>
                </a:solidFill>
                <a:latin typeface="Arial" panose="020B0604020202020204" pitchFamily="34" charset="0"/>
                <a:ea typeface="ヒラギノ角ゴ Pro W3" pitchFamily="-112" charset="-128"/>
              </a:defRPr>
            </a:lvl1pPr>
            <a:lvl2pPr marL="739775" indent="-284480" defTabSz="939165" eaLnBrk="0" hangingPunct="0">
              <a:defRPr>
                <a:solidFill>
                  <a:schemeClr val="tx1"/>
                </a:solidFill>
                <a:latin typeface="Arial" panose="020B0604020202020204" pitchFamily="34" charset="0"/>
                <a:ea typeface="ヒラギノ角ゴ Pro W3" pitchFamily="-112" charset="-128"/>
              </a:defRPr>
            </a:lvl2pPr>
            <a:lvl3pPr marL="1137920" indent="-227330" defTabSz="939165" eaLnBrk="0" hangingPunct="0">
              <a:defRPr>
                <a:solidFill>
                  <a:schemeClr val="tx1"/>
                </a:solidFill>
                <a:latin typeface="Arial" panose="020B0604020202020204" pitchFamily="34" charset="0"/>
                <a:ea typeface="ヒラギノ角ゴ Pro W3" pitchFamily="-112" charset="-128"/>
              </a:defRPr>
            </a:lvl3pPr>
            <a:lvl4pPr marL="1593215" indent="-227330" defTabSz="939165" eaLnBrk="0" hangingPunct="0">
              <a:defRPr>
                <a:solidFill>
                  <a:schemeClr val="tx1"/>
                </a:solidFill>
                <a:latin typeface="Arial" panose="020B0604020202020204" pitchFamily="34" charset="0"/>
                <a:ea typeface="ヒラギノ角ゴ Pro W3" pitchFamily="-112" charset="-128"/>
              </a:defRPr>
            </a:lvl4pPr>
            <a:lvl5pPr marL="2048510" indent="-227330" defTabSz="939165" eaLnBrk="0" hangingPunct="0">
              <a:defRPr>
                <a:solidFill>
                  <a:schemeClr val="tx1"/>
                </a:solidFill>
                <a:latin typeface="Arial" panose="020B0604020202020204" pitchFamily="34" charset="0"/>
                <a:ea typeface="ヒラギノ角ゴ Pro W3" pitchFamily="-112" charset="-128"/>
              </a:defRPr>
            </a:lvl5pPr>
            <a:lvl6pPr marL="250380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6pPr>
            <a:lvl7pPr marL="295910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7pPr>
            <a:lvl8pPr marL="3414395"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8pPr>
            <a:lvl9pPr marL="3869690" indent="-227330" defTabSz="939165" eaLnBrk="0" fontAlgn="base" hangingPunct="0">
              <a:spcBef>
                <a:spcPct val="0"/>
              </a:spcBef>
              <a:spcAft>
                <a:spcPct val="0"/>
              </a:spcAft>
              <a:defRPr>
                <a:solidFill>
                  <a:schemeClr val="tx1"/>
                </a:solidFill>
                <a:latin typeface="Arial" panose="020B0604020202020204" pitchFamily="34" charset="0"/>
                <a:ea typeface="ヒラギノ角ゴ Pro W3" pitchFamily="-112" charset="-128"/>
              </a:defRPr>
            </a:lvl9pPr>
          </a:lstStyle>
          <a:p>
            <a:pPr eaLnBrk="1" hangingPunct="1"/>
            <a:fld id="{6569857C-5860-427D-8FB3-47A8A7D9F262}" type="slidenum">
              <a:rPr lang="en-US" altLang="en-US" smtClean="0"/>
            </a:fld>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7772400" cy="1470025"/>
          </a:xfrm>
          <a:prstGeom prst="rect">
            <a:avLst/>
          </a:prstGeom>
        </p:spPr>
        <p:txBody>
          <a:bodyPr/>
          <a:lstStyle>
            <a:lvl1pPr algn="ctr" defTabSz="914400" rtl="0" eaLnBrk="1" latinLnBrk="0" hangingPunct="1">
              <a:spcBef>
                <a:spcPct val="0"/>
              </a:spcBef>
              <a:buNone/>
              <a:defRPr lang="en-US" sz="4900" kern="1200" dirty="0">
                <a:solidFill>
                  <a:schemeClr val="tx1"/>
                </a:solidFill>
                <a:effectLst>
                  <a:outerShdw dist="38100" dir="2700000" algn="tl" rotWithShape="0">
                    <a:srgbClr val="808080"/>
                  </a:outerShdw>
                </a:effectLst>
                <a:latin typeface="+mj-lt"/>
                <a:ea typeface="ヒラギノ角ゴ Pro W3" pitchFamily="-112" charset="-128"/>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5641848"/>
            <a:ext cx="6400800" cy="612648"/>
          </a:xfrm>
          <a:prstGeom prst="rect">
            <a:avLst/>
          </a:prstGeom>
        </p:spPr>
        <p:txBody>
          <a:bodyPr/>
          <a:lstStyle>
            <a:lvl1pPr marL="0" indent="0" algn="ctr" defTabSz="914400" rtl="0" eaLnBrk="1" latinLnBrk="0" hangingPunct="1">
              <a:lnSpc>
                <a:spcPct val="90000"/>
              </a:lnSpc>
              <a:spcBef>
                <a:spcPct val="20000"/>
              </a:spcBef>
              <a:buFont typeface="Arial" panose="020B0604020202020204" pitchFamily="34" charset="0"/>
              <a:buNone/>
              <a:defRPr lang="en-US" sz="3600" kern="1200" dirty="0">
                <a:solidFill>
                  <a:schemeClr val="tx1">
                    <a:tint val="75000"/>
                  </a:schemeClr>
                </a:solidFill>
                <a:latin typeface="+mn-lt"/>
                <a:ea typeface="ヒラギノ角ゴ Pro W3" pitchFamily="-112" charset="-128"/>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200"/>
            <a:ext cx="8229600" cy="4144963"/>
          </a:xfrm>
          <a:prstGeom prst="rect">
            <a:avLst/>
          </a:prstGeom>
        </p:spPr>
        <p:txBody>
          <a:bodyPr/>
          <a:lstStyle>
            <a:lvl1pPr>
              <a:defRPr sz="2800"/>
            </a:lvl1pPr>
            <a:lvl2pPr>
              <a:defRPr sz="2400"/>
            </a:lvl2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_Line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362200"/>
            <a:ext cx="8229600" cy="3761232"/>
          </a:xfrm>
          <a:prstGeom prst="rect">
            <a:avLst/>
          </a:prstGeom>
        </p:spPr>
        <p:txBody>
          <a:bodyPr/>
          <a:lstStyle>
            <a:lvl1pPr>
              <a:defRPr sz="2800"/>
            </a:lvl1pPr>
            <a:lvl2pPr>
              <a:defRPr sz="2400"/>
            </a:lvl2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424"/>
            <a:ext cx="8229600" cy="877824"/>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solidFill>
                  <a:prstClr val="black"/>
                </a:solidFill>
              </a:rPr>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solidFill>
                  <a:prstClr val="black"/>
                </a:solidFill>
              </a:rPr>
            </a:fld>
            <a:endParaRPr lang="en-US" dirty="0">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one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two lines">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fld>
            <a:endParaRPr lang="en-US" dirty="0"/>
          </a:p>
        </p:txBody>
      </p:sp>
      <p:sp>
        <p:nvSpPr>
          <p:cNvPr id="6" name="Content Placeholder 5"/>
          <p:cNvSpPr>
            <a:spLocks noGrp="1"/>
          </p:cNvSpPr>
          <p:nvPr>
            <p:ph sz="quarter" idx="13" hasCustomPrompt="1"/>
          </p:nvPr>
        </p:nvSpPr>
        <p:spPr>
          <a:xfrm>
            <a:off x="609600" y="5943600"/>
            <a:ext cx="7924800" cy="457200"/>
          </a:xfrm>
        </p:spPr>
        <p:txBody>
          <a:bodyPr/>
          <a:lstStyle>
            <a:lvl1pPr marL="0" indent="0" algn="ctr">
              <a:buNone/>
              <a:defRPr sz="1800"/>
            </a:lvl1pPr>
          </a:lstStyle>
          <a:p>
            <a:pPr lvl="0"/>
            <a:r>
              <a:rPr lang="en-US" dirty="0" smtClean="0"/>
              <a:t>&lt;Insert Figure number and caption&gt;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smtClean="0"/>
              <a:t>Click to edit Master text styles</a:t>
            </a:r>
            <a:endParaRPr lang="en-US" altLang="en-US" dirty="0" smtClean="0"/>
          </a:p>
          <a:p>
            <a:pPr lvl="1"/>
            <a:r>
              <a:rPr lang="en-US" altLang="en-US" dirty="0" smtClean="0"/>
              <a:t>Second level</a:t>
            </a:r>
            <a:endParaRPr lang="en-US" altLang="en-US" dirty="0" smtClean="0"/>
          </a:p>
          <a:p>
            <a:pPr lvl="2"/>
            <a:r>
              <a:rPr lang="en-US" altLang="en-US" dirty="0" smtClean="0"/>
              <a:t>Third level</a:t>
            </a:r>
            <a:endParaRPr lang="en-US" altLang="en-US" dirty="0" smtClean="0"/>
          </a:p>
          <a:p>
            <a:pPr lvl="3"/>
            <a:r>
              <a:rPr lang="en-US" altLang="en-US" dirty="0" smtClean="0"/>
              <a:t>Fourth level</a:t>
            </a:r>
            <a:endParaRPr lang="en-US" altLang="en-US" dirty="0" smtClean="0"/>
          </a:p>
          <a:p>
            <a:pPr lvl="4"/>
            <a:r>
              <a:rPr lang="en-US" altLang="en-US" dirty="0" smtClean="0"/>
              <a:t>Fifth level</a:t>
            </a:r>
            <a:endParaRPr lang="en-US" altLang="en-US" dirty="0" smtClean="0"/>
          </a:p>
        </p:txBody>
      </p:sp>
      <p:grpSp>
        <p:nvGrpSpPr>
          <p:cNvPr id="22" name="Group 13"/>
          <p:cNvGrpSpPr/>
          <p:nvPr userDrawn="1"/>
        </p:nvGrpSpPr>
        <p:grpSpPr bwMode="auto">
          <a:xfrm>
            <a:off x="-3175" y="0"/>
            <a:ext cx="9147175" cy="6769100"/>
            <a:chOff x="0" y="0"/>
            <a:chExt cx="9147175" cy="6769100"/>
          </a:xfrm>
        </p:grpSpPr>
        <p:grpSp>
          <p:nvGrpSpPr>
            <p:cNvPr id="23" name="Group 9"/>
            <p:cNvGrpSpPr/>
            <p:nvPr userDrawn="1"/>
          </p:nvGrpSpPr>
          <p:grpSpPr bwMode="auto">
            <a:xfrm>
              <a:off x="0" y="0"/>
              <a:ext cx="9147175" cy="1006475"/>
              <a:chOff x="0" y="0"/>
              <a:chExt cx="9147175" cy="1006475"/>
            </a:xfrm>
          </p:grpSpPr>
          <p:sp>
            <p:nvSpPr>
              <p:cNvPr id="25" name="Rectangle 24"/>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6" name="TextBox 11"/>
              <p:cNvSpPr txBox="1">
                <a:spLocks noChangeArrowheads="1"/>
              </p:cNvSpPr>
              <p:nvPr userDrawn="1"/>
            </p:nvSpPr>
            <p:spPr bwMode="auto">
              <a:xfrm>
                <a:off x="1172896" y="269557"/>
                <a:ext cx="79711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600" dirty="0" smtClean="0">
                    <a:solidFill>
                      <a:schemeClr val="bg1"/>
                    </a:solidFill>
                    <a:latin typeface="Century" panose="02040604050505020304" pitchFamily="18" charset="0"/>
                  </a:rPr>
                  <a:t>Principles</a:t>
                </a:r>
                <a:r>
                  <a:rPr lang="en-US" altLang="en-US" sz="2600" baseline="0" dirty="0" smtClean="0">
                    <a:solidFill>
                      <a:schemeClr val="bg1"/>
                    </a:solidFill>
                    <a:latin typeface="Century" panose="02040604050505020304" pitchFamily="18" charset="0"/>
                  </a:rPr>
                  <a:t> of Computer Security, Fourth Edition</a:t>
                </a:r>
                <a:endParaRPr lang="en-US" altLang="en-US" sz="2600" dirty="0">
                  <a:solidFill>
                    <a:schemeClr val="bg1"/>
                  </a:solidFill>
                  <a:latin typeface="Century" panose="02040604050505020304" pitchFamily="18" charset="0"/>
                </a:endParaRPr>
              </a:p>
            </p:txBody>
          </p:sp>
        </p:grpSp>
        <p:sp>
          <p:nvSpPr>
            <p:cNvPr id="24" name="TextBox 23"/>
            <p:cNvSpPr txBox="1"/>
            <p:nvPr userDrawn="1"/>
          </p:nvSpPr>
          <p:spPr>
            <a:xfrm>
              <a:off x="0" y="6553200"/>
              <a:ext cx="9144000" cy="215900"/>
            </a:xfrm>
            <a:prstGeom prst="rect">
              <a:avLst/>
            </a:prstGeom>
            <a:solidFill>
              <a:schemeClr val="tx1"/>
            </a:solidFill>
          </p:spPr>
          <p:txBody>
            <a:bodyPr>
              <a:spAutoFit/>
            </a:bodyPr>
            <a:lstStyle/>
            <a:p>
              <a:pPr eaLnBrk="1" hangingPunct="1">
                <a:defRPr/>
              </a:pPr>
              <a:r>
                <a:rPr lang="en-US" sz="800" dirty="0" smtClean="0">
                  <a:solidFill>
                    <a:schemeClr val="bg1"/>
                  </a:solidFill>
                  <a:latin typeface="Arial" panose="020B0604020202020204" pitchFamily="34" charset="0"/>
                  <a:cs typeface="Arial" panose="020B0604020202020204" pitchFamily="34" charset="0"/>
                </a:rPr>
                <a:t>Copyright © 2016 by McGraw-Hill Education. All rights reserved.</a:t>
              </a:r>
              <a:endParaRPr lang="en-US" sz="800" dirty="0">
                <a:solidFill>
                  <a:schemeClr val="bg1"/>
                </a:solidFill>
                <a:latin typeface="Arial" panose="020B0604020202020204" pitchFamily="34" charset="0"/>
                <a:cs typeface="Arial" panose="020B0604020202020204" pitchFamily="34" charset="0"/>
              </a:endParaRPr>
            </a:p>
          </p:txBody>
        </p:sp>
      </p:grpSp>
      <p:sp>
        <p:nvSpPr>
          <p:cNvPr id="27" name="Footer Placeholder 4"/>
          <p:cNvSpPr txBox="1"/>
          <p:nvPr userDrawn="1"/>
        </p:nvSpPr>
        <p:spPr>
          <a:xfrm>
            <a:off x="3122612" y="6296025"/>
            <a:ext cx="2895600" cy="365125"/>
          </a:xfrm>
          <a:prstGeom prst="rect">
            <a:avLst/>
          </a:prstGeom>
        </p:spPr>
        <p:txBody>
          <a:bodyPr vert="horz" lIns="91440" tIns="45720" rIns="91440" bIns="45720" rtlCol="0" anchor="ctr"/>
          <a:lstStyle>
            <a:defPPr>
              <a:defRPr lang="en-US"/>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dirty="0"/>
          </a:p>
        </p:txBody>
      </p:sp>
      <p:pic>
        <p:nvPicPr>
          <p:cNvPr id="29" name="Picture 28"/>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175" y="-15240"/>
            <a:ext cx="1172897" cy="102171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hyperlink" Target="https://drive.google.com/file/d/1EK15aL3nFHGT5oN7vQgSCZLP-cICy09x/view?usp=shar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Incident Response</a:t>
            </a:r>
            <a:endParaRPr lang="en-US" dirty="0" smtClean="0"/>
          </a:p>
        </p:txBody>
      </p:sp>
      <p:sp>
        <p:nvSpPr>
          <p:cNvPr id="2051" name="Rectangle 3"/>
          <p:cNvSpPr>
            <a:spLocks noGrp="1" noChangeArrowheads="1"/>
          </p:cNvSpPr>
          <p:nvPr>
            <p:ph type="subTitle" idx="1"/>
          </p:nvPr>
        </p:nvSpPr>
        <p:spPr/>
        <p:txBody>
          <a:bodyPr/>
          <a:lstStyle/>
          <a:p>
            <a:r>
              <a:rPr lang="en-US" altLang="en-US" dirty="0" smtClean="0"/>
              <a:t>Chapter 22</a:t>
            </a:r>
            <a:endParaRPr lang="en-US" altLang="en-US" dirty="0" smtClean="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50948" y="2465178"/>
            <a:ext cx="4642104" cy="273710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6096000"/>
            <a:ext cx="7924800" cy="457200"/>
          </a:xfrm>
        </p:spPr>
        <p:txBody>
          <a:bodyPr/>
          <a:lstStyle/>
          <a:p>
            <a:r>
              <a:rPr lang="en-US" dirty="0" smtClean="0"/>
              <a:t>Contingency Planning Timeline, Whitman &amp; </a:t>
            </a:r>
            <a:r>
              <a:rPr lang="en-US" dirty="0" err="1" smtClean="0"/>
              <a:t>Mattord</a:t>
            </a:r>
            <a:r>
              <a:rPr lang="en-US" dirty="0" smtClean="0"/>
              <a:t> (2012, p.207)</a:t>
            </a:r>
            <a:endParaRPr lang="en-US" dirty="0"/>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363" y="1123950"/>
            <a:ext cx="791527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6096000"/>
            <a:ext cx="7924800" cy="457200"/>
          </a:xfrm>
        </p:spPr>
        <p:txBody>
          <a:bodyPr/>
          <a:lstStyle/>
          <a:p>
            <a:r>
              <a:rPr lang="en-US" dirty="0" smtClean="0"/>
              <a:t>Major Steps in Contingency Planning, Whitman &amp; </a:t>
            </a:r>
            <a:r>
              <a:rPr lang="en-US" dirty="0" err="1" smtClean="0"/>
              <a:t>Mattord</a:t>
            </a:r>
            <a:r>
              <a:rPr lang="en-US" dirty="0" smtClean="0"/>
              <a:t> (2012, p.209)</a:t>
            </a:r>
            <a:endParaRPr lang="en-US"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913" y="304800"/>
            <a:ext cx="8802687"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 Attack</a:t>
            </a:r>
            <a:endParaRPr lang="en-US" dirty="0"/>
          </a:p>
        </p:txBody>
      </p:sp>
      <p:sp>
        <p:nvSpPr>
          <p:cNvPr id="3" name="Content Placeholder 2"/>
          <p:cNvSpPr>
            <a:spLocks noGrp="1"/>
          </p:cNvSpPr>
          <p:nvPr>
            <p:ph idx="1"/>
          </p:nvPr>
        </p:nvSpPr>
        <p:spPr/>
        <p:txBody>
          <a:bodyPr/>
          <a:lstStyle/>
          <a:p>
            <a:r>
              <a:rPr lang="en-US" dirty="0"/>
              <a:t>Attackers have a method by which they attack a </a:t>
            </a:r>
            <a:r>
              <a:rPr lang="en-US" dirty="0" smtClean="0"/>
              <a:t>system.</a:t>
            </a:r>
            <a:endParaRPr lang="en-US" dirty="0" smtClean="0"/>
          </a:p>
          <a:p>
            <a:pPr lvl="1"/>
            <a:r>
              <a:rPr lang="en-US" dirty="0" smtClean="0"/>
              <a:t>Although </a:t>
            </a:r>
            <a:r>
              <a:rPr lang="en-US" dirty="0"/>
              <a:t>the specifics may differ from event to event, there are some common steps that are commonly </a:t>
            </a:r>
            <a:r>
              <a:rPr lang="en-US" dirty="0" smtClean="0"/>
              <a:t>employed.</a:t>
            </a:r>
            <a:endParaRPr lang="en-US" dirty="0" smtClean="0"/>
          </a:p>
          <a:p>
            <a:pPr lvl="1"/>
            <a:r>
              <a:rPr lang="en-US" dirty="0" smtClean="0"/>
              <a:t>There </a:t>
            </a:r>
            <a:r>
              <a:rPr lang="en-US" dirty="0"/>
              <a:t>are numerous types of attacks, from old-school hacking to the new advanced persistent threat (APT) attack</a:t>
            </a:r>
            <a:r>
              <a:rPr lang="en-US" dirty="0" smtClean="0"/>
              <a:t>.</a:t>
            </a:r>
            <a:endParaRPr lang="en-US" dirty="0" smtClean="0"/>
          </a:p>
          <a:p>
            <a:pPr lvl="1"/>
            <a:r>
              <a:rPr lang="en-US" dirty="0" smtClean="0"/>
              <a:t>The </a:t>
            </a:r>
            <a:r>
              <a:rPr lang="en-US" dirty="0"/>
              <a:t>differences are subtle and are related to the objectives of each form of attack.</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 </a:t>
            </a:r>
            <a:r>
              <a:rPr lang="en-US" dirty="0" smtClean="0"/>
              <a:t>Attack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Old school</a:t>
            </a:r>
            <a:endParaRPr lang="en-US" dirty="0" smtClean="0"/>
          </a:p>
          <a:p>
            <a:pPr lvl="1"/>
            <a:r>
              <a:rPr lang="en-US" dirty="0" smtClean="0"/>
              <a:t>Traditional steps include footprinting, scanning, enumeration, gain access, escalate privilege, pilfer, create backdoors, cover tracks, denial </a:t>
            </a:r>
            <a:r>
              <a:rPr lang="en-US" dirty="0"/>
              <a:t>of service (DOS</a:t>
            </a:r>
            <a:r>
              <a:rPr lang="en-US" dirty="0" smtClean="0"/>
              <a:t>).</a:t>
            </a:r>
            <a:endParaRPr lang="en-US" dirty="0" smtClean="0"/>
          </a:p>
          <a:p>
            <a:pPr lvl="1"/>
            <a:r>
              <a:rPr lang="en-US" b="1" dirty="0"/>
              <a:t>Footprinting</a:t>
            </a:r>
            <a:r>
              <a:rPr lang="en-US" dirty="0"/>
              <a:t> is the determination of the boundaries of a target space.</a:t>
            </a:r>
            <a:endParaRPr lang="en-US" dirty="0" smtClean="0"/>
          </a:p>
          <a:p>
            <a:pPr lvl="1"/>
            <a:r>
              <a:rPr lang="en-US" dirty="0"/>
              <a:t>The first </a:t>
            </a:r>
            <a:r>
              <a:rPr lang="en-US" dirty="0" smtClean="0"/>
              <a:t>actual incursion </a:t>
            </a:r>
            <a:r>
              <a:rPr lang="en-US" dirty="0"/>
              <a:t>is the gaining of access to an account on the system, almost </a:t>
            </a:r>
            <a:r>
              <a:rPr lang="en-US" dirty="0" smtClean="0"/>
              <a:t>always an </a:t>
            </a:r>
            <a:r>
              <a:rPr lang="en-US" dirty="0"/>
              <a:t>ordinary user, as higher-privilege accounts are harder to </a:t>
            </a:r>
            <a:r>
              <a:rPr lang="en-US" dirty="0" smtClean="0"/>
              <a:t>target.</a:t>
            </a:r>
            <a:endParaRPr lang="en-US" dirty="0" smtClean="0"/>
          </a:p>
          <a:p>
            <a:pPr lvl="1"/>
            <a:r>
              <a:rPr lang="en-US" dirty="0" smtClean="0"/>
              <a:t>The </a:t>
            </a:r>
            <a:r>
              <a:rPr lang="en-US" dirty="0"/>
              <a:t>next step is to gain access to a higher-privilege </a:t>
            </a:r>
            <a:r>
              <a:rPr lang="en-US" dirty="0" smtClean="0"/>
              <a:t>account.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Persistent Threat</a:t>
            </a:r>
            <a:endParaRPr lang="en-US" dirty="0"/>
          </a:p>
        </p:txBody>
      </p:sp>
      <p:sp>
        <p:nvSpPr>
          <p:cNvPr id="3" name="Content Placeholder 2"/>
          <p:cNvSpPr>
            <a:spLocks noGrp="1"/>
          </p:cNvSpPr>
          <p:nvPr>
            <p:ph idx="1"/>
          </p:nvPr>
        </p:nvSpPr>
        <p:spPr/>
        <p:txBody>
          <a:bodyPr/>
          <a:lstStyle/>
          <a:p>
            <a:r>
              <a:rPr lang="en-US" dirty="0"/>
              <a:t>Advanced </a:t>
            </a:r>
            <a:r>
              <a:rPr lang="en-US" dirty="0" smtClean="0"/>
              <a:t>persistent threat</a:t>
            </a:r>
            <a:endParaRPr lang="en-US" dirty="0" smtClean="0"/>
          </a:p>
          <a:p>
            <a:pPr lvl="1"/>
            <a:r>
              <a:rPr lang="en-US" dirty="0"/>
              <a:t>An </a:t>
            </a:r>
            <a:r>
              <a:rPr lang="en-US" b="1" dirty="0"/>
              <a:t>advanced persistent threat (APT) </a:t>
            </a:r>
            <a:r>
              <a:rPr lang="en-US" dirty="0"/>
              <a:t>is an attack that </a:t>
            </a:r>
            <a:r>
              <a:rPr lang="en-US" dirty="0" smtClean="0"/>
              <a:t>always maintains </a:t>
            </a:r>
            <a:r>
              <a:rPr lang="en-US" dirty="0"/>
              <a:t>a primary focus on remaining in the network, operating undetected, and having multiple ways in and </a:t>
            </a:r>
            <a:r>
              <a:rPr lang="en-US" dirty="0" smtClean="0"/>
              <a:t>out.</a:t>
            </a:r>
            <a:endParaRPr lang="en-US" dirty="0" smtClean="0"/>
          </a:p>
          <a:p>
            <a:pPr lvl="1"/>
            <a:r>
              <a:rPr lang="en-US" dirty="0" smtClean="0"/>
              <a:t>APTs </a:t>
            </a:r>
            <a:r>
              <a:rPr lang="en-US" dirty="0"/>
              <a:t>began with </a:t>
            </a:r>
            <a:r>
              <a:rPr lang="en-US" dirty="0" smtClean="0"/>
              <a:t>nation-state attackers</a:t>
            </a:r>
            <a:r>
              <a:rPr lang="en-US" dirty="0"/>
              <a:t>, but the utility of the long-term attack has proven valuable, </a:t>
            </a:r>
            <a:r>
              <a:rPr lang="en-US" dirty="0" smtClean="0"/>
              <a:t>and many </a:t>
            </a:r>
            <a:r>
              <a:rPr lang="en-US" dirty="0"/>
              <a:t>sophisticated attacks have moved to this </a:t>
            </a:r>
            <a:r>
              <a:rPr lang="en-US" dirty="0" smtClean="0"/>
              <a:t>route.</a:t>
            </a:r>
            <a:endParaRPr lang="en-US" dirty="0" smtClean="0"/>
          </a:p>
          <a:p>
            <a:pPr lvl="1"/>
            <a:r>
              <a:rPr lang="en-US" dirty="0" smtClean="0"/>
              <a:t>Most </a:t>
            </a:r>
            <a:r>
              <a:rPr lang="en-US" dirty="0"/>
              <a:t>APTs begin </a:t>
            </a:r>
            <a:r>
              <a:rPr lang="en-US" dirty="0" smtClean="0"/>
              <a:t>via a </a:t>
            </a:r>
            <a:r>
              <a:rPr lang="en-US" dirty="0"/>
              <a:t>phishing or spear phishing attack, which establishes a foothold in </a:t>
            </a:r>
            <a:r>
              <a:rPr lang="en-US" dirty="0" smtClean="0"/>
              <a:t>the system </a:t>
            </a:r>
            <a:r>
              <a:rPr lang="en-US" dirty="0"/>
              <a:t>under attack</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smtClean="0"/>
              <a:t>Persistent Threat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initial intrusion is usually performed via social engineering (spear phishing), over e-mail, using zero-day-based custom </a:t>
            </a:r>
            <a:r>
              <a:rPr lang="en-US" dirty="0" smtClean="0"/>
              <a:t>malware or a </a:t>
            </a:r>
            <a:r>
              <a:rPr lang="en-US" dirty="0"/>
              <a:t>watering hole </a:t>
            </a:r>
            <a:r>
              <a:rPr lang="en-US" dirty="0" smtClean="0"/>
              <a:t>attack.</a:t>
            </a:r>
            <a:endParaRPr lang="en-US" dirty="0" smtClean="0"/>
          </a:p>
          <a:p>
            <a:r>
              <a:rPr lang="en-US" dirty="0" smtClean="0"/>
              <a:t>Custom malware use </a:t>
            </a:r>
            <a:r>
              <a:rPr lang="en-US" dirty="0"/>
              <a:t>makes detection of the attack by antivirus/malware programs a near </a:t>
            </a:r>
            <a:r>
              <a:rPr lang="en-US" dirty="0" smtClean="0"/>
              <a:t>impossibility.</a:t>
            </a:r>
            <a:endParaRPr lang="en-US" dirty="0" smtClean="0"/>
          </a:p>
          <a:p>
            <a:r>
              <a:rPr lang="en-US" b="1" dirty="0" smtClean="0"/>
              <a:t>Remote </a:t>
            </a:r>
            <a:r>
              <a:rPr lang="en-US" b="1" dirty="0"/>
              <a:t>administration Trojan (RAT) </a:t>
            </a:r>
            <a:r>
              <a:rPr lang="en-US" dirty="0" smtClean="0"/>
              <a:t>software is planted </a:t>
            </a:r>
            <a:r>
              <a:rPr lang="en-US" dirty="0"/>
              <a:t>in the victim’s </a:t>
            </a:r>
            <a:r>
              <a:rPr lang="en-US" dirty="0" smtClean="0"/>
              <a:t>network, </a:t>
            </a:r>
            <a:r>
              <a:rPr lang="en-US" dirty="0"/>
              <a:t>creating network backdoors and tunnels allowing stealth access to its </a:t>
            </a:r>
            <a:r>
              <a:rPr lang="en-US" dirty="0" smtClean="0"/>
              <a:t>infrastructure.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smtClean="0"/>
              <a:t>Persistent Threat (</a:t>
            </a:r>
            <a:r>
              <a:rPr lang="en-US" i="1" dirty="0"/>
              <a:t>continued</a:t>
            </a:r>
            <a:r>
              <a:rPr lang="en-US" dirty="0"/>
              <a:t>)</a:t>
            </a:r>
            <a:endParaRPr lang="en-US" dirty="0"/>
          </a:p>
        </p:txBody>
      </p:sp>
      <p:sp>
        <p:nvSpPr>
          <p:cNvPr id="3" name="Content Placeholder 2"/>
          <p:cNvSpPr>
            <a:spLocks noGrp="1"/>
          </p:cNvSpPr>
          <p:nvPr>
            <p:ph idx="1"/>
          </p:nvPr>
        </p:nvSpPr>
        <p:spPr/>
        <p:txBody>
          <a:bodyPr/>
          <a:lstStyle/>
          <a:p>
            <a:r>
              <a:rPr lang="en-US" dirty="0" smtClean="0"/>
              <a:t>The </a:t>
            </a:r>
            <a:r>
              <a:rPr lang="en-US" dirty="0"/>
              <a:t>next step, obtaining credentials and escalating privileges, is performed through the use of exploits and password </a:t>
            </a:r>
            <a:r>
              <a:rPr lang="en-US" dirty="0" smtClean="0"/>
              <a:t>cracking.</a:t>
            </a:r>
            <a:endParaRPr lang="en-US" dirty="0" smtClean="0"/>
          </a:p>
          <a:p>
            <a:r>
              <a:rPr lang="en-US" dirty="0"/>
              <a:t>One of the hallmarks of an APT attack is the emphasis on maintaining a presence on the system to ensure continued control over access channels and credentials acquired in previous steps</a:t>
            </a:r>
            <a:r>
              <a:rPr lang="en-US" dirty="0" smtClean="0"/>
              <a:t>.</a:t>
            </a:r>
            <a:endParaRPr lang="en-US" dirty="0" smtClean="0"/>
          </a:p>
          <a:p>
            <a:r>
              <a:rPr lang="en-US" dirty="0"/>
              <a:t>A common technique used is lateral movement across a </a:t>
            </a:r>
            <a:r>
              <a:rPr lang="en-US" dirty="0" smtClean="0"/>
              <a:t>network.</a:t>
            </a:r>
            <a:endParaRPr lang="en-US" dirty="0" smtClean="0"/>
          </a:p>
          <a:p>
            <a:r>
              <a:rPr lang="en-US" dirty="0"/>
              <a:t>Attackers also perform internal </a:t>
            </a:r>
            <a:r>
              <a:rPr lang="en-US" dirty="0" smtClean="0"/>
              <a:t>reconnaissance.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Incident Response</a:t>
            </a:r>
            <a:endParaRPr lang="en-US" dirty="0"/>
          </a:p>
        </p:txBody>
      </p:sp>
      <p:sp>
        <p:nvSpPr>
          <p:cNvPr id="3" name="Content Placeholder 2"/>
          <p:cNvSpPr>
            <a:spLocks noGrp="1"/>
          </p:cNvSpPr>
          <p:nvPr>
            <p:ph idx="1"/>
          </p:nvPr>
        </p:nvSpPr>
        <p:spPr/>
        <p:txBody>
          <a:bodyPr/>
          <a:lstStyle/>
          <a:p>
            <a:r>
              <a:rPr lang="en-US" dirty="0"/>
              <a:t>The goals of an incident response process are multidimensional in nature:</a:t>
            </a:r>
            <a:endParaRPr lang="en-US" dirty="0"/>
          </a:p>
          <a:p>
            <a:pPr lvl="1"/>
            <a:r>
              <a:rPr lang="en-US" dirty="0" smtClean="0"/>
              <a:t>Confirm </a:t>
            </a:r>
            <a:r>
              <a:rPr lang="en-US" dirty="0"/>
              <a:t>or dispel incident</a:t>
            </a:r>
            <a:endParaRPr lang="en-US" dirty="0"/>
          </a:p>
          <a:p>
            <a:pPr lvl="1"/>
            <a:r>
              <a:rPr lang="en-US" dirty="0" smtClean="0"/>
              <a:t>Promote </a:t>
            </a:r>
            <a:r>
              <a:rPr lang="en-US" dirty="0"/>
              <a:t>accurate information accumulation</a:t>
            </a:r>
            <a:endParaRPr lang="en-US" dirty="0"/>
          </a:p>
          <a:p>
            <a:pPr lvl="1"/>
            <a:r>
              <a:rPr lang="en-US" dirty="0" smtClean="0"/>
              <a:t>Establish </a:t>
            </a:r>
            <a:r>
              <a:rPr lang="en-US" dirty="0"/>
              <a:t>controls for evidence</a:t>
            </a:r>
            <a:endParaRPr lang="en-US" dirty="0"/>
          </a:p>
          <a:p>
            <a:pPr lvl="1"/>
            <a:r>
              <a:rPr lang="en-US" dirty="0" smtClean="0"/>
              <a:t>Protect </a:t>
            </a:r>
            <a:r>
              <a:rPr lang="en-US" dirty="0"/>
              <a:t>privacy rights</a:t>
            </a:r>
            <a:endParaRPr lang="en-US" dirty="0"/>
          </a:p>
          <a:p>
            <a:pPr lvl="1"/>
            <a:r>
              <a:rPr lang="en-US" dirty="0" smtClean="0"/>
              <a:t>Minimize </a:t>
            </a:r>
            <a:r>
              <a:rPr lang="en-US" dirty="0"/>
              <a:t>disruption to operations</a:t>
            </a:r>
            <a:endParaRPr lang="en-US" dirty="0"/>
          </a:p>
          <a:p>
            <a:pPr lvl="1"/>
            <a:r>
              <a:rPr lang="en-US" dirty="0"/>
              <a:t>A</a:t>
            </a:r>
            <a:r>
              <a:rPr lang="en-US" dirty="0" smtClean="0"/>
              <a:t>llow </a:t>
            </a:r>
            <a:r>
              <a:rPr lang="en-US" dirty="0"/>
              <a:t>for legal/civil recourse</a:t>
            </a:r>
            <a:endParaRPr lang="en-US" dirty="0"/>
          </a:p>
          <a:p>
            <a:pPr lvl="1"/>
            <a:r>
              <a:rPr lang="en-US" dirty="0" smtClean="0"/>
              <a:t>Provide </a:t>
            </a:r>
            <a:r>
              <a:rPr lang="en-US" dirty="0"/>
              <a:t>accurate reports/recommendations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Process</a:t>
            </a:r>
            <a:endParaRPr lang="en-US" dirty="0"/>
          </a:p>
        </p:txBody>
      </p:sp>
      <p:sp>
        <p:nvSpPr>
          <p:cNvPr id="3" name="Content Placeholder 2"/>
          <p:cNvSpPr>
            <a:spLocks noGrp="1"/>
          </p:cNvSpPr>
          <p:nvPr>
            <p:ph idx="1"/>
          </p:nvPr>
        </p:nvSpPr>
        <p:spPr/>
        <p:txBody>
          <a:bodyPr/>
          <a:lstStyle/>
          <a:p>
            <a:r>
              <a:rPr lang="en-US" dirty="0"/>
              <a:t>Incident response is the set of actions security personnel perform in response to a wide range of triggering </a:t>
            </a:r>
            <a:r>
              <a:rPr lang="en-US" dirty="0" smtClean="0"/>
              <a:t>events.</a:t>
            </a:r>
            <a:endParaRPr lang="en-US" dirty="0" smtClean="0"/>
          </a:p>
          <a:p>
            <a:pPr lvl="1"/>
            <a:r>
              <a:rPr lang="en-US" dirty="0" smtClean="0"/>
              <a:t>These </a:t>
            </a:r>
            <a:r>
              <a:rPr lang="en-US" dirty="0"/>
              <a:t>actions are vast and varied because they have to deal with a wide range of causes and </a:t>
            </a:r>
            <a:r>
              <a:rPr lang="en-US" dirty="0" smtClean="0"/>
              <a:t>consequences.</a:t>
            </a:r>
            <a:endParaRPr lang="en-US" dirty="0" smtClean="0"/>
          </a:p>
          <a:p>
            <a:pPr lvl="1"/>
            <a:r>
              <a:rPr lang="en-US" dirty="0" smtClean="0"/>
              <a:t>Through </a:t>
            </a:r>
            <a:r>
              <a:rPr lang="en-US" dirty="0"/>
              <a:t>the use of a structured framework, coupled with properly prepared processes, incident response becomes a manageable </a:t>
            </a:r>
            <a:r>
              <a:rPr lang="en-US" dirty="0" smtClean="0"/>
              <a:t>task.</a:t>
            </a:r>
            <a:endParaRPr lang="en-US" dirty="0" smtClean="0"/>
          </a:p>
          <a:p>
            <a:pPr lvl="1"/>
            <a:r>
              <a:rPr lang="en-US" dirty="0" smtClean="0"/>
              <a:t>Without </a:t>
            </a:r>
            <a:r>
              <a:rPr lang="en-US" dirty="0"/>
              <a:t>proper preparation, this task can quickly become impossible or intractably expensive</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a:t>
            </a:r>
            <a:r>
              <a:rPr lang="en-US" dirty="0" smtClean="0"/>
              <a:t>Process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Incident response is the new business cultural norm in information </a:t>
            </a:r>
            <a:r>
              <a:rPr lang="en-US" dirty="0" smtClean="0"/>
              <a:t>security.</a:t>
            </a:r>
            <a:endParaRPr lang="en-US" dirty="0" smtClean="0"/>
          </a:p>
          <a:p>
            <a:r>
              <a:rPr lang="en-US" dirty="0"/>
              <a:t>Incident response is a multistep process with several component </a:t>
            </a:r>
            <a:r>
              <a:rPr lang="en-US" dirty="0" smtClean="0"/>
              <a:t>elements.</a:t>
            </a:r>
            <a:endParaRPr lang="en-US" dirty="0" smtClean="0"/>
          </a:p>
          <a:p>
            <a:pPr lvl="1"/>
            <a:r>
              <a:rPr lang="en-US" dirty="0"/>
              <a:t>The first is organization preparation, followed by system </a:t>
            </a:r>
            <a:r>
              <a:rPr lang="en-US" dirty="0" smtClean="0"/>
              <a:t>preparation.</a:t>
            </a:r>
            <a:endParaRPr lang="en-US" dirty="0" smtClean="0"/>
          </a:p>
          <a:p>
            <a:pPr lvl="1"/>
            <a:r>
              <a:rPr lang="en-US" dirty="0"/>
              <a:t>An initial detection is followed by initial response, then isolation, investigation, recovery, and </a:t>
            </a:r>
            <a:r>
              <a:rPr lang="en-US" dirty="0" smtClean="0"/>
              <a:t>reporting.</a:t>
            </a:r>
            <a:endParaRPr lang="en-US" dirty="0" smtClean="0"/>
          </a:p>
          <a:p>
            <a:pPr lvl="1"/>
            <a:r>
              <a:rPr lang="en-US" dirty="0"/>
              <a:t>There are additional process steps of follow-up and lessons </a:t>
            </a:r>
            <a:r>
              <a:rPr lang="en-US" dirty="0" smtClean="0"/>
              <a:t>learned.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smtClean="0"/>
          </a:p>
        </p:txBody>
      </p:sp>
      <p:sp>
        <p:nvSpPr>
          <p:cNvPr id="3075" name="Content Placeholder 2"/>
          <p:cNvSpPr>
            <a:spLocks noGrp="1"/>
          </p:cNvSpPr>
          <p:nvPr>
            <p:ph idx="1"/>
          </p:nvPr>
        </p:nvSpPr>
        <p:spPr/>
        <p:txBody>
          <a:bodyPr/>
          <a:lstStyle/>
          <a:p>
            <a:r>
              <a:rPr lang="en-US" altLang="en-US" dirty="0"/>
              <a:t>Understand the foundations </a:t>
            </a:r>
            <a:r>
              <a:rPr lang="en-US" altLang="en-US" dirty="0" smtClean="0"/>
              <a:t>of incident </a:t>
            </a:r>
            <a:r>
              <a:rPr lang="en-US" altLang="en-US" dirty="0"/>
              <a:t>response </a:t>
            </a:r>
            <a:r>
              <a:rPr lang="en-US" altLang="en-US" dirty="0" smtClean="0"/>
              <a:t>processes.</a:t>
            </a:r>
            <a:endParaRPr lang="en-US" altLang="en-US" dirty="0" smtClean="0"/>
          </a:p>
          <a:p>
            <a:r>
              <a:rPr lang="en-US" altLang="en-US" dirty="0" smtClean="0"/>
              <a:t>Implement </a:t>
            </a:r>
            <a:r>
              <a:rPr lang="en-US" altLang="en-US" dirty="0"/>
              <a:t>the detailed steps </a:t>
            </a:r>
            <a:r>
              <a:rPr lang="en-US" altLang="en-US" dirty="0" smtClean="0"/>
              <a:t>of an </a:t>
            </a:r>
            <a:r>
              <a:rPr lang="en-US" altLang="en-US" dirty="0"/>
              <a:t>incident response </a:t>
            </a:r>
            <a:r>
              <a:rPr lang="en-US" altLang="en-US" dirty="0" smtClean="0"/>
              <a:t>process.</a:t>
            </a:r>
            <a:endParaRPr lang="en-US" altLang="en-US" dirty="0" smtClean="0"/>
          </a:p>
          <a:p>
            <a:r>
              <a:rPr lang="en-US" altLang="en-US" dirty="0" smtClean="0"/>
              <a:t>Describe </a:t>
            </a:r>
            <a:r>
              <a:rPr lang="en-US" altLang="en-US" dirty="0"/>
              <a:t>standards and </a:t>
            </a:r>
            <a:r>
              <a:rPr lang="en-US" altLang="en-US" dirty="0" smtClean="0"/>
              <a:t>best practices </a:t>
            </a:r>
            <a:r>
              <a:rPr lang="en-US" altLang="en-US" dirty="0"/>
              <a:t>that are involved </a:t>
            </a:r>
            <a:r>
              <a:rPr lang="en-US" altLang="en-US" dirty="0" smtClean="0"/>
              <a:t>in incident response.</a:t>
            </a:r>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a:t>
            </a:r>
            <a:r>
              <a:rPr lang="en-US" dirty="0" smtClean="0"/>
              <a:t>Process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Incident response is a key element of a security posture and must involve many different aspects of the business to properly respond.</a:t>
            </a:r>
            <a:endParaRPr lang="en-US" dirty="0" smtClean="0"/>
          </a:p>
          <a:p>
            <a:r>
              <a:rPr lang="en-US" dirty="0" smtClean="0"/>
              <a:t>This is best built upon the foundation of a comprehensive </a:t>
            </a:r>
            <a:r>
              <a:rPr lang="en-US" b="1" dirty="0" smtClean="0"/>
              <a:t>incident response policy </a:t>
            </a:r>
            <a:r>
              <a:rPr lang="en-US" dirty="0" smtClean="0"/>
              <a:t>that details the roles and responsibilities of the organizational elements with respect to the process elements detailed in this chapter.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endParaRPr lang="en-US" dirty="0"/>
          </a:p>
        </p:txBody>
      </p:sp>
      <p:sp>
        <p:nvSpPr>
          <p:cNvPr id="3" name="Content Placeholder 2"/>
          <p:cNvSpPr>
            <a:spLocks noGrp="1"/>
          </p:cNvSpPr>
          <p:nvPr>
            <p:ph idx="1"/>
          </p:nvPr>
        </p:nvSpPr>
        <p:spPr/>
        <p:txBody>
          <a:bodyPr/>
          <a:lstStyle/>
          <a:p>
            <a:r>
              <a:rPr lang="en-US" dirty="0"/>
              <a:t>Preparing for an incident is the first phase</a:t>
            </a:r>
            <a:r>
              <a:rPr lang="en-US" dirty="0" smtClean="0"/>
              <a:t>.</a:t>
            </a:r>
            <a:endParaRPr lang="en-US" dirty="0" smtClean="0"/>
          </a:p>
          <a:p>
            <a:r>
              <a:rPr lang="en-US" dirty="0"/>
              <a:t>The organization needs </a:t>
            </a:r>
            <a:r>
              <a:rPr lang="en-US" dirty="0" smtClean="0"/>
              <a:t>to:</a:t>
            </a:r>
            <a:endParaRPr lang="en-US" dirty="0" smtClean="0"/>
          </a:p>
          <a:p>
            <a:pPr lvl="1"/>
            <a:r>
              <a:rPr lang="en-US" dirty="0" smtClean="0"/>
              <a:t>Establish </a:t>
            </a:r>
            <a:r>
              <a:rPr lang="en-US" dirty="0"/>
              <a:t>the steps to be taken when an incident is discovered (or </a:t>
            </a:r>
            <a:r>
              <a:rPr lang="en-US" dirty="0" smtClean="0"/>
              <a:t>suspected)</a:t>
            </a:r>
            <a:endParaRPr lang="en-US" dirty="0" smtClean="0"/>
          </a:p>
          <a:p>
            <a:pPr lvl="1"/>
            <a:r>
              <a:rPr lang="en-US" dirty="0" smtClean="0"/>
              <a:t>Determine </a:t>
            </a:r>
            <a:r>
              <a:rPr lang="en-US" dirty="0"/>
              <a:t>points of </a:t>
            </a:r>
            <a:r>
              <a:rPr lang="en-US" dirty="0" smtClean="0"/>
              <a:t>contact</a:t>
            </a:r>
            <a:endParaRPr lang="en-US" dirty="0" smtClean="0"/>
          </a:p>
          <a:p>
            <a:pPr lvl="1"/>
            <a:r>
              <a:rPr lang="en-US" dirty="0" smtClean="0"/>
              <a:t>Train </a:t>
            </a:r>
            <a:r>
              <a:rPr lang="en-US" dirty="0"/>
              <a:t>all employees and security professionals so they understand the steps to take and who to </a:t>
            </a:r>
            <a:r>
              <a:rPr lang="en-US" dirty="0" smtClean="0"/>
              <a:t>call</a:t>
            </a:r>
            <a:endParaRPr lang="en-US" dirty="0" smtClean="0"/>
          </a:p>
          <a:p>
            <a:pPr lvl="1"/>
            <a:r>
              <a:rPr lang="en-US" dirty="0" smtClean="0"/>
              <a:t>Establish </a:t>
            </a:r>
            <a:r>
              <a:rPr lang="en-US" dirty="0"/>
              <a:t>an incident response </a:t>
            </a:r>
            <a:r>
              <a:rPr lang="en-US" dirty="0" smtClean="0"/>
              <a:t>team</a:t>
            </a:r>
            <a:endParaRPr lang="en-US" dirty="0" smtClean="0"/>
          </a:p>
          <a:p>
            <a:pPr lvl="1"/>
            <a:r>
              <a:rPr lang="en-US" dirty="0" smtClean="0"/>
              <a:t>Acquire </a:t>
            </a:r>
            <a:r>
              <a:rPr lang="en-US" dirty="0"/>
              <a:t>the </a:t>
            </a:r>
            <a:r>
              <a:rPr lang="en-US" dirty="0" smtClean="0"/>
              <a:t>equipment and train </a:t>
            </a:r>
            <a:r>
              <a:rPr lang="en-US" dirty="0"/>
              <a:t>those who will use the equipment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Organization </a:t>
            </a:r>
            <a:r>
              <a:rPr lang="en-US" dirty="0" smtClean="0"/>
              <a:t>preparation requires </a:t>
            </a:r>
            <a:r>
              <a:rPr lang="en-US" dirty="0"/>
              <a:t>a plan, both for the initial effort and for maintenance of that </a:t>
            </a:r>
            <a:r>
              <a:rPr lang="en-US" dirty="0" smtClean="0"/>
              <a:t>effort.</a:t>
            </a:r>
            <a:endParaRPr lang="en-US" dirty="0" smtClean="0"/>
          </a:p>
          <a:p>
            <a:pPr lvl="1"/>
            <a:r>
              <a:rPr lang="en-US" dirty="0" smtClean="0"/>
              <a:t>Over </a:t>
            </a:r>
            <a:r>
              <a:rPr lang="en-US" dirty="0"/>
              <a:t>time, the organization shifts based on business objectives, personnel change, business efforts and focus change, new programs, new capabilities; virtually any change can necessitate shifts in the incident response activities</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 (</a:t>
            </a:r>
            <a:r>
              <a:rPr lang="en-US" i="1" dirty="0"/>
              <a:t>continued</a:t>
            </a:r>
            <a:r>
              <a:rPr lang="en-US" dirty="0"/>
              <a:t>)</a:t>
            </a:r>
            <a:endParaRPr lang="en-US" dirty="0"/>
          </a:p>
        </p:txBody>
      </p:sp>
      <p:sp>
        <p:nvSpPr>
          <p:cNvPr id="3" name="Content Placeholder 2"/>
          <p:cNvSpPr>
            <a:spLocks noGrp="1"/>
          </p:cNvSpPr>
          <p:nvPr>
            <p:ph idx="1"/>
          </p:nvPr>
        </p:nvSpPr>
        <p:spPr/>
        <p:txBody>
          <a:bodyPr/>
          <a:lstStyle/>
          <a:p>
            <a:r>
              <a:rPr lang="en-US" dirty="0" smtClean="0"/>
              <a:t>Systems </a:t>
            </a:r>
            <a:r>
              <a:rPr lang="en-US" dirty="0"/>
              <a:t>require preparation for effective incident response efforts</a:t>
            </a:r>
            <a:r>
              <a:rPr lang="en-US" dirty="0" smtClean="0"/>
              <a:t>.</a:t>
            </a:r>
            <a:endParaRPr lang="en-US" dirty="0" smtClean="0"/>
          </a:p>
          <a:p>
            <a:pPr lvl="1"/>
            <a:r>
              <a:rPr lang="en-US" dirty="0" smtClean="0"/>
              <a:t>Incident </a:t>
            </a:r>
            <a:r>
              <a:rPr lang="en-US" dirty="0"/>
              <a:t>responders are dependent upon documentation for understanding hardware, software, and network </a:t>
            </a:r>
            <a:r>
              <a:rPr lang="en-US" dirty="0" smtClean="0"/>
              <a:t>layouts.</a:t>
            </a:r>
            <a:endParaRPr lang="en-US" dirty="0" smtClean="0"/>
          </a:p>
          <a:p>
            <a:pPr lvl="1"/>
            <a:r>
              <a:rPr lang="en-US" dirty="0"/>
              <a:t>Understanding how access control is employed, including specifics across all systems, is key when determining who can do what—a common incident response </a:t>
            </a:r>
            <a:r>
              <a:rPr lang="en-US" dirty="0" smtClean="0"/>
              <a:t>question.</a:t>
            </a:r>
            <a:endParaRPr lang="en-US" dirty="0" smtClean="0"/>
          </a:p>
          <a:p>
            <a:pPr lvl="1"/>
            <a:r>
              <a:rPr lang="en-US" dirty="0"/>
              <a:t>U</a:t>
            </a:r>
            <a:r>
              <a:rPr lang="en-US" dirty="0" smtClean="0"/>
              <a:t>nderstanding </a:t>
            </a:r>
            <a:r>
              <a:rPr lang="en-US" dirty="0"/>
              <a:t>the logging methodology and architecture will make incident response data retrieval easier</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Having </a:t>
            </a:r>
            <a:r>
              <a:rPr lang="en-US" dirty="0"/>
              <a:t>lists of critical files and their hash values, all stored offline, can make system investigation a more efficient process</a:t>
            </a:r>
            <a:r>
              <a:rPr lang="en-US" dirty="0" smtClean="0"/>
              <a:t>.</a:t>
            </a:r>
            <a:endParaRPr lang="en-US" dirty="0" smtClean="0"/>
          </a:p>
          <a:p>
            <a:r>
              <a:rPr lang="en-US" dirty="0" smtClean="0"/>
              <a:t>Preparing </a:t>
            </a:r>
            <a:r>
              <a:rPr lang="en-US" dirty="0"/>
              <a:t>systems for incident response is similar to preparing them for maintainability, so these efforts can yield regular dividends to the system </a:t>
            </a:r>
            <a:r>
              <a:rPr lang="en-US" dirty="0" smtClean="0"/>
              <a:t>owners.</a:t>
            </a:r>
            <a:endParaRPr lang="en-US" dirty="0" smtClean="0"/>
          </a:p>
          <a:p>
            <a:r>
              <a:rPr lang="en-US" dirty="0" smtClean="0"/>
              <a:t>Determining </a:t>
            </a:r>
            <a:r>
              <a:rPr lang="en-US" dirty="0"/>
              <a:t>the steps to isolate specific machines and services can be a complex endeavor, and is one best accomplished before an incident, through the preparation </a:t>
            </a:r>
            <a:r>
              <a:rPr lang="en-US" dirty="0" smtClean="0"/>
              <a:t>phase.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Researching </a:t>
            </a:r>
            <a:r>
              <a:rPr lang="en-US" dirty="0" smtClean="0"/>
              <a:t>vulnerabilities should occur prior to an attack.</a:t>
            </a:r>
            <a:endParaRPr lang="en-US" dirty="0" smtClean="0"/>
          </a:p>
          <a:p>
            <a:pPr lvl="1"/>
            <a:r>
              <a:rPr lang="en-US" dirty="0"/>
              <a:t>After the hacker has a list of software running on the systems, he will start researching the Internet for vulnerabilities associated with that software.</a:t>
            </a:r>
            <a:endParaRPr lang="en-US" dirty="0"/>
          </a:p>
          <a:p>
            <a:pPr lvl="1"/>
            <a:r>
              <a:rPr lang="en-US" dirty="0" smtClean="0"/>
              <a:t>Understanding </a:t>
            </a:r>
            <a:r>
              <a:rPr lang="en-US" dirty="0"/>
              <a:t>how hackers navigate systems is important, for system administrators and security personnel can use the same steps to research potential vulnerabilities before a hacker strikes</a:t>
            </a:r>
            <a:r>
              <a:rPr lang="en-US" dirty="0" smtClean="0"/>
              <a:t>.</a:t>
            </a:r>
            <a:endParaRPr lang="en-US" dirty="0" smtClean="0"/>
          </a:p>
          <a:p>
            <a:pPr lvl="1"/>
            <a:r>
              <a:rPr lang="en-US" dirty="0" smtClean="0"/>
              <a:t>This </a:t>
            </a:r>
            <a:r>
              <a:rPr lang="en-US" dirty="0"/>
              <a:t>information is valuable to administrators who need to know what problems exist and how to patch them</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Team</a:t>
            </a:r>
            <a:endParaRPr lang="en-US" dirty="0"/>
          </a:p>
        </p:txBody>
      </p:sp>
      <p:sp>
        <p:nvSpPr>
          <p:cNvPr id="3" name="Content Placeholder 2"/>
          <p:cNvSpPr>
            <a:spLocks noGrp="1"/>
          </p:cNvSpPr>
          <p:nvPr>
            <p:ph idx="1"/>
          </p:nvPr>
        </p:nvSpPr>
        <p:spPr/>
        <p:txBody>
          <a:bodyPr/>
          <a:lstStyle/>
          <a:p>
            <a:r>
              <a:rPr lang="en-US" dirty="0" smtClean="0"/>
              <a:t>Establishing </a:t>
            </a:r>
            <a:r>
              <a:rPr lang="en-US" dirty="0"/>
              <a:t>an incident response team is an essential step in the preparation </a:t>
            </a:r>
            <a:r>
              <a:rPr lang="en-US" dirty="0" smtClean="0"/>
              <a:t>phase.</a:t>
            </a:r>
            <a:endParaRPr lang="en-US" dirty="0" smtClean="0"/>
          </a:p>
          <a:p>
            <a:pPr lvl="1"/>
            <a:r>
              <a:rPr lang="en-US" dirty="0" smtClean="0"/>
              <a:t>The </a:t>
            </a:r>
            <a:r>
              <a:rPr lang="en-US" dirty="0"/>
              <a:t>complete handling of an incident typically takes an entire </a:t>
            </a:r>
            <a:r>
              <a:rPr lang="en-US" dirty="0" smtClean="0"/>
              <a:t>team.</a:t>
            </a:r>
            <a:endParaRPr lang="en-US" dirty="0" smtClean="0"/>
          </a:p>
          <a:p>
            <a:pPr lvl="1"/>
            <a:r>
              <a:rPr lang="en-US" dirty="0"/>
              <a:t>An incident response team is a group of people that prepares for and responds to any emergency incident, such as a natural disaster or an interruption of business operations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t>
            </a:r>
            <a:r>
              <a:rPr lang="en-US" dirty="0" smtClean="0"/>
              <a:t>Response Team (</a:t>
            </a:r>
            <a:r>
              <a:rPr lang="en-US" i="1" dirty="0"/>
              <a:t>continued</a:t>
            </a:r>
            <a:r>
              <a:rPr lang="en-US" dirty="0"/>
              <a:t>)</a:t>
            </a:r>
            <a:endParaRPr lang="en-US" dirty="0"/>
          </a:p>
        </p:txBody>
      </p:sp>
      <p:sp>
        <p:nvSpPr>
          <p:cNvPr id="3" name="Content Placeholder 2"/>
          <p:cNvSpPr>
            <a:spLocks noGrp="1"/>
          </p:cNvSpPr>
          <p:nvPr>
            <p:ph idx="1"/>
          </p:nvPr>
        </p:nvSpPr>
        <p:spPr>
          <a:xfrm>
            <a:off x="457200" y="1981200"/>
            <a:ext cx="8229600" cy="5943600"/>
          </a:xfrm>
        </p:spPr>
        <p:txBody>
          <a:bodyPr/>
          <a:lstStyle/>
          <a:p>
            <a:r>
              <a:rPr lang="en-US" dirty="0" smtClean="0"/>
              <a:t>Incident </a:t>
            </a:r>
            <a:r>
              <a:rPr lang="en-US" dirty="0"/>
              <a:t>response team members ideally are trained </a:t>
            </a:r>
            <a:r>
              <a:rPr lang="en-US" dirty="0" smtClean="0"/>
              <a:t>and prepared </a:t>
            </a:r>
            <a:r>
              <a:rPr lang="en-US" dirty="0"/>
              <a:t>to fulfill the roles required by the </a:t>
            </a:r>
            <a:r>
              <a:rPr lang="en-US" dirty="0" smtClean="0"/>
              <a:t>specific situation.</a:t>
            </a:r>
            <a:endParaRPr lang="en-US" dirty="0" smtClean="0"/>
          </a:p>
          <a:p>
            <a:r>
              <a:rPr lang="en-US" dirty="0"/>
              <a:t>Incident response teams are frequently dynamically sized to the scale and nature of an </a:t>
            </a:r>
            <a:r>
              <a:rPr lang="en-US" dirty="0" smtClean="0"/>
              <a:t>incident.</a:t>
            </a:r>
            <a:endParaRPr lang="en-US" dirty="0" smtClean="0"/>
          </a:p>
          <a:p>
            <a:r>
              <a:rPr lang="en-US" dirty="0"/>
              <a:t>The incident response team is a critical part of the </a:t>
            </a:r>
            <a:r>
              <a:rPr lang="en-US" dirty="0" smtClean="0"/>
              <a:t>incident response plan.</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Team (</a:t>
            </a:r>
            <a:r>
              <a:rPr lang="en-US" i="1" dirty="0"/>
              <a:t>continued</a:t>
            </a:r>
            <a:r>
              <a:rPr lang="en-US" dirty="0"/>
              <a:t>)</a:t>
            </a:r>
            <a:endParaRPr lang="en-US" dirty="0"/>
          </a:p>
        </p:txBody>
      </p:sp>
      <p:sp>
        <p:nvSpPr>
          <p:cNvPr id="3" name="Content Placeholder 2"/>
          <p:cNvSpPr>
            <a:spLocks noGrp="1"/>
          </p:cNvSpPr>
          <p:nvPr>
            <p:ph idx="1"/>
          </p:nvPr>
        </p:nvSpPr>
        <p:spPr/>
        <p:txBody>
          <a:bodyPr/>
          <a:lstStyle/>
          <a:p>
            <a:r>
              <a:rPr lang="en-US" dirty="0" smtClean="0"/>
              <a:t>To </a:t>
            </a:r>
            <a:r>
              <a:rPr lang="en-US" dirty="0"/>
              <a:t>function in a timely and efficient manner, ideally a team has already defined a protocol or set of actions to perform to mitigate the negative effects of most common forms of an incident</a:t>
            </a:r>
            <a:r>
              <a:rPr lang="en-US" dirty="0" smtClean="0"/>
              <a: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Measure Implementation</a:t>
            </a:r>
            <a:endParaRPr lang="en-US" dirty="0"/>
          </a:p>
        </p:txBody>
      </p:sp>
      <p:sp>
        <p:nvSpPr>
          <p:cNvPr id="3" name="Content Placeholder 2"/>
          <p:cNvSpPr>
            <a:spLocks noGrp="1"/>
          </p:cNvSpPr>
          <p:nvPr>
            <p:ph idx="1"/>
          </p:nvPr>
        </p:nvSpPr>
        <p:spPr/>
        <p:txBody>
          <a:bodyPr/>
          <a:lstStyle/>
          <a:p>
            <a:r>
              <a:rPr lang="en-US" dirty="0"/>
              <a:t>Data requires protection in each of the three states of the data lifecycle: in storage, in transit, and during processing.</a:t>
            </a:r>
            <a:endParaRPr lang="en-US" dirty="0"/>
          </a:p>
          <a:p>
            <a:r>
              <a:rPr lang="en-US" dirty="0"/>
              <a:t>The level of risk in each state differs due to several factors: time, quantity and access.</a:t>
            </a:r>
            <a:endParaRPr lang="en-US" dirty="0"/>
          </a:p>
          <a:p>
            <a:r>
              <a:rPr lang="en-US" dirty="0"/>
              <a:t>Data in transit is subject to breach or compromise from a variety of network-level attacks and vulnerabilities</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Key Terms</a:t>
            </a:r>
            <a:endParaRPr lang="en-US" dirty="0" smtClean="0"/>
          </a:p>
        </p:txBody>
      </p:sp>
      <p:sp>
        <p:nvSpPr>
          <p:cNvPr id="4099" name="Content Placeholder 2"/>
          <p:cNvSpPr>
            <a:spLocks noGrp="1"/>
          </p:cNvSpPr>
          <p:nvPr>
            <p:ph sz="half" idx="1"/>
          </p:nvPr>
        </p:nvSpPr>
        <p:spPr/>
        <p:txBody>
          <a:bodyPr/>
          <a:lstStyle/>
          <a:p>
            <a:r>
              <a:rPr lang="en-US" altLang="en-US" dirty="0" smtClean="0"/>
              <a:t>Advanced persistent </a:t>
            </a:r>
            <a:r>
              <a:rPr lang="en-US" altLang="en-US" dirty="0"/>
              <a:t>threat (APT</a:t>
            </a:r>
            <a:r>
              <a:rPr lang="en-US" altLang="en-US" dirty="0" smtClean="0"/>
              <a:t>)</a:t>
            </a:r>
            <a:endParaRPr lang="en-US" altLang="en-US" dirty="0"/>
          </a:p>
          <a:p>
            <a:r>
              <a:rPr lang="en-US" altLang="en-US" dirty="0"/>
              <a:t>Computer Emergency Response Team (</a:t>
            </a:r>
            <a:r>
              <a:rPr lang="en-US" altLang="en-US" dirty="0" smtClean="0"/>
              <a:t>CERT</a:t>
            </a:r>
            <a:r>
              <a:rPr lang="en-US" altLang="en-US" dirty="0"/>
              <a:t>)</a:t>
            </a:r>
            <a:endParaRPr lang="en-US" altLang="en-US" dirty="0"/>
          </a:p>
          <a:p>
            <a:r>
              <a:rPr lang="en-US" altLang="en-US" dirty="0"/>
              <a:t>Computer Incident Response Team (CIRT</a:t>
            </a:r>
            <a:r>
              <a:rPr lang="en-US" altLang="en-US" dirty="0" smtClean="0"/>
              <a:t>)</a:t>
            </a:r>
            <a:endParaRPr lang="en-US" altLang="en-US" dirty="0"/>
          </a:p>
          <a:p>
            <a:r>
              <a:rPr lang="en-US" altLang="en-US" dirty="0" smtClean="0"/>
              <a:t>Cyber kill chain</a:t>
            </a:r>
            <a:endParaRPr lang="en-US" altLang="en-US" dirty="0"/>
          </a:p>
          <a:p>
            <a:r>
              <a:rPr lang="en-US" altLang="en-US" dirty="0"/>
              <a:t>Cyber Observable eXpression (CybOX</a:t>
            </a:r>
            <a:r>
              <a:rPr lang="en-US" altLang="en-US" dirty="0" smtClean="0"/>
              <a:t>)</a:t>
            </a:r>
            <a:endParaRPr lang="en-US" altLang="en-US" dirty="0" smtClean="0"/>
          </a:p>
        </p:txBody>
      </p:sp>
      <p:sp>
        <p:nvSpPr>
          <p:cNvPr id="2" name="Content Placeholder 1"/>
          <p:cNvSpPr>
            <a:spLocks noGrp="1"/>
          </p:cNvSpPr>
          <p:nvPr>
            <p:ph sz="half" idx="2"/>
          </p:nvPr>
        </p:nvSpPr>
        <p:spPr/>
        <p:txBody>
          <a:bodyPr/>
          <a:lstStyle/>
          <a:p>
            <a:r>
              <a:rPr lang="en-US" dirty="0" smtClean="0"/>
              <a:t>Data minimization</a:t>
            </a:r>
            <a:endParaRPr lang="en-US" dirty="0" smtClean="0"/>
          </a:p>
          <a:p>
            <a:r>
              <a:rPr lang="en-US" dirty="0" smtClean="0"/>
              <a:t>Footprinting</a:t>
            </a:r>
            <a:endParaRPr lang="en-US" dirty="0" smtClean="0"/>
          </a:p>
          <a:p>
            <a:r>
              <a:rPr lang="en-US" dirty="0" smtClean="0"/>
              <a:t>Incident</a:t>
            </a:r>
            <a:endParaRPr lang="en-US" dirty="0" smtClean="0"/>
          </a:p>
          <a:p>
            <a:r>
              <a:rPr lang="en-US" dirty="0" smtClean="0"/>
              <a:t>Incident response</a:t>
            </a:r>
            <a:endParaRPr lang="en-US" dirty="0" smtClean="0"/>
          </a:p>
          <a:p>
            <a:r>
              <a:rPr lang="en-US" dirty="0" smtClean="0"/>
              <a:t>Incident response policy</a:t>
            </a:r>
            <a:endParaRPr lang="en-US" dirty="0"/>
          </a:p>
          <a:p>
            <a:r>
              <a:rPr lang="en-US" dirty="0"/>
              <a:t>Indicator of Compromise (IOC</a:t>
            </a:r>
            <a:r>
              <a:rPr lang="en-US" dirty="0" smtClean="0"/>
              <a:t>)</a:t>
            </a:r>
            <a:endParaRPr lang="en-US" dirty="0"/>
          </a:p>
          <a:p>
            <a:r>
              <a:rPr lang="en-US" dirty="0" smtClean="0"/>
              <a:t>Information criticality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Measure </a:t>
            </a:r>
            <a:r>
              <a:rPr lang="en-US" dirty="0" smtClean="0"/>
              <a:t>Implementation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a:t>One primary mitigation step is </a:t>
            </a:r>
            <a:r>
              <a:rPr lang="en-US" b="1" dirty="0"/>
              <a:t>data minimization</a:t>
            </a:r>
            <a:r>
              <a:rPr lang="en-US" dirty="0" smtClean="0"/>
              <a:t>.</a:t>
            </a:r>
            <a:endParaRPr lang="en-US" dirty="0" smtClean="0"/>
          </a:p>
          <a:p>
            <a:pPr lvl="1"/>
            <a:r>
              <a:rPr lang="en-US" dirty="0" smtClean="0"/>
              <a:t>Data </a:t>
            </a:r>
            <a:r>
              <a:rPr lang="en-US" dirty="0"/>
              <a:t>minimization efforts can play a key role in both operational efficiency and security</a:t>
            </a:r>
            <a:r>
              <a:rPr lang="en-US" dirty="0" smtClean="0"/>
              <a:t>.</a:t>
            </a:r>
            <a:endParaRPr lang="en-US" dirty="0" smtClean="0"/>
          </a:p>
          <a:p>
            <a:pPr lvl="1"/>
            <a:r>
              <a:rPr lang="en-US" dirty="0" smtClean="0"/>
              <a:t>One </a:t>
            </a:r>
            <a:r>
              <a:rPr lang="en-US" dirty="0"/>
              <a:t>of the first rules associated with data is this: Don’t keep what you don’t need</a:t>
            </a:r>
            <a:r>
              <a:rPr lang="en-US" dirty="0" smtClean="0"/>
              <a:t>.</a:t>
            </a:r>
            <a:endParaRPr lang="en-US" dirty="0" smtClean="0"/>
          </a:p>
          <a:p>
            <a:r>
              <a:rPr lang="en-US" dirty="0"/>
              <a:t>Minimization efforts begin before data even hits a system, let alone a breach</a:t>
            </a:r>
            <a:r>
              <a:rPr lang="en-US" dirty="0" smtClean="0"/>
              <a:t>.</a:t>
            </a:r>
            <a:endParaRPr lang="en-US" dirty="0" smtClean="0"/>
          </a:p>
          <a:p>
            <a:pPr lvl="1"/>
            <a:r>
              <a:rPr lang="en-US" dirty="0" smtClean="0"/>
              <a:t>During </a:t>
            </a:r>
            <a:r>
              <a:rPr lang="en-US" dirty="0"/>
              <a:t>system design, the appropriate security controls are determined and deployed, with periodic audits to ensure compliance</a:t>
            </a: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a:t>
            </a:r>
            <a:r>
              <a:rPr lang="en-US" dirty="0"/>
              <a:t>Identification/Detection</a:t>
            </a:r>
            <a:endParaRPr lang="en-US" dirty="0"/>
          </a:p>
        </p:txBody>
      </p:sp>
      <p:sp>
        <p:nvSpPr>
          <p:cNvPr id="3" name="Content Placeholder 2"/>
          <p:cNvSpPr>
            <a:spLocks noGrp="1"/>
          </p:cNvSpPr>
          <p:nvPr>
            <p:ph idx="1"/>
          </p:nvPr>
        </p:nvSpPr>
        <p:spPr/>
        <p:txBody>
          <a:bodyPr/>
          <a:lstStyle/>
          <a:p>
            <a:r>
              <a:rPr lang="en-US" dirty="0"/>
              <a:t>An </a:t>
            </a:r>
            <a:r>
              <a:rPr lang="en-US" i="1" dirty="0"/>
              <a:t>incident</a:t>
            </a:r>
            <a:r>
              <a:rPr lang="en-US" dirty="0"/>
              <a:t> is defined as a situation that departs from normal, routine </a:t>
            </a:r>
            <a:r>
              <a:rPr lang="en-US" dirty="0" smtClean="0"/>
              <a:t>operations.</a:t>
            </a:r>
            <a:endParaRPr lang="en-US" dirty="0" smtClean="0"/>
          </a:p>
          <a:p>
            <a:pPr lvl="1"/>
            <a:r>
              <a:rPr lang="en-US" dirty="0"/>
              <a:t>Whether an incident is important or not is the first determination to be made as part of an incident response process</a:t>
            </a:r>
            <a:r>
              <a:rPr lang="en-US" dirty="0" smtClean="0"/>
              <a:t>.</a:t>
            </a:r>
            <a:endParaRPr lang="en-US" dirty="0" smtClean="0"/>
          </a:p>
          <a:p>
            <a:r>
              <a:rPr lang="en-US" dirty="0"/>
              <a:t>A key first step is in the processing of information and the determination of whether or not to invoke incident response </a:t>
            </a:r>
            <a:r>
              <a:rPr lang="en-US" dirty="0" smtClean="0"/>
              <a:t>processes.</a:t>
            </a:r>
            <a:endParaRPr lang="en-US" dirty="0" smtClean="0"/>
          </a:p>
          <a:p>
            <a:r>
              <a:rPr lang="en-US" dirty="0"/>
              <a:t>The challenge is to detect that something other than simple common, routine errors is </a:t>
            </a:r>
            <a:r>
              <a:rPr lang="en-US" dirty="0" smtClean="0"/>
              <a:t>occurring.</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Identification/Detection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A suspected incident must first be detected.</a:t>
            </a:r>
            <a:endParaRPr lang="en-US" dirty="0" smtClean="0"/>
          </a:p>
          <a:p>
            <a:pPr lvl="1"/>
            <a:r>
              <a:rPr lang="en-US" dirty="0"/>
              <a:t>One of the first jobs of the incident response team is to determine whether an actual security incident has</a:t>
            </a:r>
            <a:br>
              <a:rPr lang="en-US" dirty="0"/>
            </a:br>
            <a:r>
              <a:rPr lang="en-US" dirty="0"/>
              <a:t>occurred</a:t>
            </a:r>
            <a:r>
              <a:rPr lang="en-US" dirty="0" smtClean="0"/>
              <a:t>.</a:t>
            </a:r>
            <a:endParaRPr lang="en-US" dirty="0" smtClean="0"/>
          </a:p>
          <a:p>
            <a:pPr lvl="1"/>
            <a:r>
              <a:rPr lang="en-US" dirty="0">
                <a:ea typeface="ヒラギノ角ゴ Pro W3" pitchFamily="-112" charset="-128"/>
                <a:cs typeface="ヒラギノ角ゴ Pro W3" pitchFamily="-112" charset="-128"/>
              </a:rPr>
              <a:t>The incident response team must investigate each reported incident and treat it as a potential security incident until it can determine whether it is or </a:t>
            </a:r>
            <a:r>
              <a:rPr lang="en-US" dirty="0" smtClean="0">
                <a:ea typeface="ヒラギノ角ゴ Pro W3" pitchFamily="-112" charset="-128"/>
                <a:cs typeface="ヒラギノ角ゴ Pro W3" pitchFamily="-112" charset="-128"/>
              </a:rPr>
              <a:t>isn’t.</a:t>
            </a:r>
            <a:endParaRPr lang="en-US" dirty="0" smtClean="0">
              <a:ea typeface="ヒラギノ角ゴ Pro W3" pitchFamily="-112" charset="-128"/>
              <a:cs typeface="ヒラギノ角ゴ Pro W3" pitchFamily="-112" charset="-128"/>
            </a:endParaRPr>
          </a:p>
          <a:p>
            <a:pPr lvl="1"/>
            <a:r>
              <a:rPr lang="en-US" dirty="0"/>
              <a:t>Security incidents can take a variety of </a:t>
            </a:r>
            <a:r>
              <a:rPr lang="en-US" dirty="0" smtClean="0"/>
              <a:t>forms.</a:t>
            </a:r>
            <a:endParaRPr lang="en-US" dirty="0" smtClean="0"/>
          </a:p>
          <a:p>
            <a:pPr lvl="2"/>
            <a:r>
              <a:rPr lang="en-US" dirty="0" smtClean="0"/>
              <a:t>Virus or social engineering,</a:t>
            </a:r>
            <a:endParaRPr lang="en-US" dirty="0" smtClean="0"/>
          </a:p>
          <a:p>
            <a:pPr lvl="1"/>
            <a:r>
              <a:rPr lang="en-US" dirty="0" smtClean="0"/>
              <a:t>Reporting </a:t>
            </a:r>
            <a:r>
              <a:rPr lang="en-US" dirty="0"/>
              <a:t>procedure needs to be in </a:t>
            </a:r>
            <a:r>
              <a:rPr lang="en-US" dirty="0" smtClean="0"/>
              <a:t>place.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Response</a:t>
            </a:r>
            <a:endParaRPr lang="en-US" dirty="0"/>
          </a:p>
        </p:txBody>
      </p:sp>
      <p:sp>
        <p:nvSpPr>
          <p:cNvPr id="3" name="Content Placeholder 2"/>
          <p:cNvSpPr>
            <a:spLocks noGrp="1"/>
          </p:cNvSpPr>
          <p:nvPr>
            <p:ph idx="1"/>
          </p:nvPr>
        </p:nvSpPr>
        <p:spPr/>
        <p:txBody>
          <a:bodyPr/>
          <a:lstStyle/>
          <a:p>
            <a:r>
              <a:rPr lang="en-US" dirty="0" smtClean="0"/>
              <a:t>The </a:t>
            </a:r>
            <a:r>
              <a:rPr lang="en-US" dirty="0"/>
              <a:t>following items are important </a:t>
            </a:r>
            <a:r>
              <a:rPr lang="en-US" dirty="0" smtClean="0"/>
              <a:t>to determine </a:t>
            </a:r>
            <a:r>
              <a:rPr lang="en-US" dirty="0"/>
              <a:t>during an initial response:</a:t>
            </a:r>
            <a:endParaRPr lang="en-US" dirty="0"/>
          </a:p>
          <a:p>
            <a:pPr lvl="1"/>
            <a:r>
              <a:rPr lang="en-US" dirty="0" smtClean="0"/>
              <a:t>Current </a:t>
            </a:r>
            <a:r>
              <a:rPr lang="en-US" dirty="0"/>
              <a:t>time and date</a:t>
            </a:r>
            <a:endParaRPr lang="en-US" dirty="0"/>
          </a:p>
          <a:p>
            <a:pPr lvl="1"/>
            <a:r>
              <a:rPr lang="en-US" dirty="0" smtClean="0"/>
              <a:t>Who/what </a:t>
            </a:r>
            <a:r>
              <a:rPr lang="en-US" dirty="0"/>
              <a:t>is reporting the incident</a:t>
            </a:r>
            <a:endParaRPr lang="en-US" dirty="0"/>
          </a:p>
          <a:p>
            <a:pPr lvl="1"/>
            <a:r>
              <a:rPr lang="en-US" dirty="0" smtClean="0"/>
              <a:t>Nature </a:t>
            </a:r>
            <a:r>
              <a:rPr lang="en-US" dirty="0"/>
              <a:t>of the incident</a:t>
            </a:r>
            <a:endParaRPr lang="en-US" dirty="0"/>
          </a:p>
          <a:p>
            <a:pPr lvl="1"/>
            <a:r>
              <a:rPr lang="en-US" dirty="0" smtClean="0"/>
              <a:t>When </a:t>
            </a:r>
            <a:r>
              <a:rPr lang="en-US" dirty="0"/>
              <a:t>the incident occurred</a:t>
            </a:r>
            <a:endParaRPr lang="en-US" dirty="0"/>
          </a:p>
          <a:p>
            <a:pPr lvl="1"/>
            <a:r>
              <a:rPr lang="en-US" dirty="0" smtClean="0"/>
              <a:t>Hardware/software </a:t>
            </a:r>
            <a:r>
              <a:rPr lang="en-US" dirty="0"/>
              <a:t>involved</a:t>
            </a:r>
            <a:endParaRPr lang="en-US" dirty="0"/>
          </a:p>
          <a:p>
            <a:pPr lvl="1"/>
            <a:r>
              <a:rPr lang="en-US" dirty="0" smtClean="0"/>
              <a:t>Point </a:t>
            </a:r>
            <a:r>
              <a:rPr lang="en-US" dirty="0"/>
              <a:t>of contact for involved personnel</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a:t>
            </a:r>
            <a:r>
              <a:rPr lang="en-US" dirty="0" smtClean="0"/>
              <a:t>Response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The initial response must support the goals of the information security </a:t>
            </a:r>
            <a:r>
              <a:rPr lang="en-US" dirty="0" smtClean="0"/>
              <a:t>program.</a:t>
            </a:r>
            <a:endParaRPr lang="en-US" dirty="0" smtClean="0"/>
          </a:p>
          <a:p>
            <a:r>
              <a:rPr lang="en-US" dirty="0" smtClean="0"/>
              <a:t>The </a:t>
            </a:r>
            <a:r>
              <a:rPr lang="en-US" dirty="0"/>
              <a:t>initial response must also be aligned with the business practices and objectives</a:t>
            </a:r>
            <a:r>
              <a:rPr lang="en-US" dirty="0" smtClean="0"/>
              <a:t>.</a:t>
            </a:r>
            <a:endParaRPr lang="en-US" dirty="0" smtClean="0"/>
          </a:p>
          <a:p>
            <a:r>
              <a:rPr lang="en-US" dirty="0"/>
              <a:t>The initial response actions need to be designed to comply with administrative and legal policies as well as to support decisions with regard to civil, administrative, or criminal investigations/actions</a:t>
            </a:r>
            <a:r>
              <a:rPr lang="en-US" dirty="0" smtClean="0"/>
              <a:t>.</a:t>
            </a:r>
            <a:endParaRPr lang="en-US" dirty="0" smtClean="0"/>
          </a:p>
          <a:p>
            <a:r>
              <a:rPr lang="en-US" dirty="0" smtClean="0"/>
              <a:t>Information must be delivered accurately </a:t>
            </a:r>
            <a:r>
              <a:rPr lang="en-US" dirty="0"/>
              <a:t>and expeditiously to the appropriate </a:t>
            </a:r>
            <a:r>
              <a:rPr lang="en-US" dirty="0" smtClean="0"/>
              <a:t>decision-makers.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a:t>
            </a:r>
            <a:r>
              <a:rPr lang="en-US" dirty="0" smtClean="0"/>
              <a:t>Response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A </a:t>
            </a:r>
            <a:r>
              <a:rPr lang="en-US" dirty="0"/>
              <a:t>cyber first responder must do as much as possible to control damage or loss of </a:t>
            </a:r>
            <a:r>
              <a:rPr lang="en-US" dirty="0" smtClean="0"/>
              <a:t>evidence.</a:t>
            </a:r>
            <a:endParaRPr lang="en-US" dirty="0" smtClean="0"/>
          </a:p>
          <a:p>
            <a:pPr lvl="1"/>
            <a:r>
              <a:rPr lang="en-US" dirty="0" smtClean="0"/>
              <a:t>As time </a:t>
            </a:r>
            <a:r>
              <a:rPr lang="en-US" dirty="0"/>
              <a:t>passes, evidence can be tampered with or </a:t>
            </a:r>
            <a:r>
              <a:rPr lang="en-US" dirty="0" smtClean="0"/>
              <a:t>destroyed.</a:t>
            </a:r>
            <a:endParaRPr lang="en-US" dirty="0" smtClean="0"/>
          </a:p>
          <a:p>
            <a:pPr lvl="1"/>
            <a:r>
              <a:rPr lang="en-US" dirty="0"/>
              <a:t>The first responder can do much to prevent damage, or can cause significant loss by digitally altering evidence, even </a:t>
            </a:r>
            <a:r>
              <a:rPr lang="en-US" dirty="0" smtClean="0"/>
              <a:t>inadvertently.</a:t>
            </a:r>
            <a:endParaRPr lang="en-US" dirty="0" smtClean="0"/>
          </a:p>
          <a:p>
            <a:pPr lvl="1"/>
            <a:r>
              <a:rPr lang="en-US" dirty="0" smtClean="0"/>
              <a:t>Collecting </a:t>
            </a:r>
            <a:r>
              <a:rPr lang="en-US" dirty="0"/>
              <a:t>data should be done in a forensically sound </a:t>
            </a:r>
            <a:r>
              <a:rPr lang="en-US" dirty="0" smtClean="0"/>
              <a:t>nature, </a:t>
            </a:r>
            <a:r>
              <a:rPr lang="en-US" dirty="0"/>
              <a:t>and be sure to pay attention to recording time values so time offsets can be calculated</a:t>
            </a:r>
            <a:r>
              <a:rPr lang="en-US" dirty="0" smtClean="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Isolation</a:t>
            </a:r>
            <a:endParaRPr lang="en-US" dirty="0"/>
          </a:p>
        </p:txBody>
      </p:sp>
      <p:sp>
        <p:nvSpPr>
          <p:cNvPr id="3" name="Content Placeholder 2"/>
          <p:cNvSpPr>
            <a:spLocks noGrp="1"/>
          </p:cNvSpPr>
          <p:nvPr>
            <p:ph idx="1"/>
          </p:nvPr>
        </p:nvSpPr>
        <p:spPr/>
        <p:txBody>
          <a:bodyPr/>
          <a:lstStyle/>
          <a:p>
            <a:r>
              <a:rPr lang="en-US" dirty="0"/>
              <a:t>Once an incident is discovered and characterized, the most important </a:t>
            </a:r>
            <a:r>
              <a:rPr lang="en-US" dirty="0" smtClean="0"/>
              <a:t>step in </a:t>
            </a:r>
            <a:r>
              <a:rPr lang="en-US" dirty="0"/>
              <a:t>the incident response process involves the isolation of the </a:t>
            </a:r>
            <a:r>
              <a:rPr lang="en-US" dirty="0" smtClean="0"/>
              <a:t>problem.</a:t>
            </a:r>
            <a:endParaRPr lang="en-US" dirty="0" smtClean="0"/>
          </a:p>
          <a:p>
            <a:pPr lvl="1"/>
            <a:r>
              <a:rPr lang="en-US" dirty="0" smtClean="0"/>
              <a:t>Many incidents </a:t>
            </a:r>
            <a:r>
              <a:rPr lang="en-US" dirty="0"/>
              <a:t>can spread to other machines and expand the damage footprint </a:t>
            </a:r>
            <a:r>
              <a:rPr lang="en-US" dirty="0" smtClean="0"/>
              <a:t>if not contained.</a:t>
            </a:r>
            <a:endParaRPr lang="en-US" dirty="0" smtClean="0"/>
          </a:p>
          <a:p>
            <a:pPr lvl="1"/>
            <a:r>
              <a:rPr lang="en-US" dirty="0" smtClean="0"/>
              <a:t>When </a:t>
            </a:r>
            <a:r>
              <a:rPr lang="en-US" dirty="0"/>
              <a:t>a particular machine </a:t>
            </a:r>
            <a:r>
              <a:rPr lang="en-US" dirty="0" smtClean="0"/>
              <a:t>or service </a:t>
            </a:r>
            <a:r>
              <a:rPr lang="en-US" dirty="0"/>
              <a:t>becomes compromised, the team can invoke the preplanned </a:t>
            </a:r>
            <a:r>
              <a:rPr lang="en-US" dirty="0" smtClean="0"/>
              <a:t>steps to </a:t>
            </a:r>
            <a:r>
              <a:rPr lang="en-US" dirty="0"/>
              <a:t>isolate the infected unit from </a:t>
            </a:r>
            <a:r>
              <a:rPr lang="en-US" dirty="0" smtClean="0"/>
              <a:t>others.</a:t>
            </a:r>
            <a:endParaRPr lang="en-US" dirty="0" smtClean="0"/>
          </a:p>
          <a:p>
            <a:pPr lvl="1"/>
            <a:r>
              <a:rPr lang="en-US" dirty="0" smtClean="0"/>
              <a:t>This </a:t>
            </a:r>
            <a:r>
              <a:rPr lang="en-US" dirty="0"/>
              <a:t>may have an impact on performance, but it will still be less than if the compromise is allowed to </a:t>
            </a:r>
            <a:r>
              <a:rPr lang="en-US" dirty="0" smtClean="0"/>
              <a:t>spread and </a:t>
            </a:r>
            <a:r>
              <a:rPr lang="en-US" dirty="0"/>
              <a:t>more machines become compromised.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t>
            </a:r>
            <a:r>
              <a:rPr lang="en-US" dirty="0" smtClean="0"/>
              <a:t>Isolation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Containment and </a:t>
            </a:r>
            <a:r>
              <a:rPr lang="en-US" dirty="0" smtClean="0"/>
              <a:t>eradication are next steps.</a:t>
            </a:r>
            <a:endParaRPr lang="en-US" dirty="0" smtClean="0"/>
          </a:p>
          <a:p>
            <a:pPr lvl="1"/>
            <a:r>
              <a:rPr lang="en-US" dirty="0"/>
              <a:t>Once the incident response team has determined that an incident most </a:t>
            </a:r>
            <a:r>
              <a:rPr lang="en-US" dirty="0" smtClean="0"/>
              <a:t>likely has </a:t>
            </a:r>
            <a:r>
              <a:rPr lang="en-US" dirty="0"/>
              <a:t>occurred, it must attempt to quickly contain the </a:t>
            </a:r>
            <a:r>
              <a:rPr lang="en-US" dirty="0" smtClean="0"/>
              <a:t>problem.</a:t>
            </a:r>
            <a:endParaRPr lang="en-US" dirty="0" smtClean="0"/>
          </a:p>
          <a:p>
            <a:pPr lvl="1"/>
            <a:r>
              <a:rPr lang="en-US" dirty="0" smtClean="0"/>
              <a:t>At </a:t>
            </a:r>
            <a:r>
              <a:rPr lang="en-US" dirty="0"/>
              <a:t>this point</a:t>
            </a:r>
            <a:r>
              <a:rPr lang="en-US" dirty="0" smtClean="0"/>
              <a:t>, or </a:t>
            </a:r>
            <a:r>
              <a:rPr lang="en-US" dirty="0"/>
              <a:t>very soon after containment begins, depending on the severity of </a:t>
            </a:r>
            <a:r>
              <a:rPr lang="en-US" dirty="0" smtClean="0"/>
              <a:t>the incident</a:t>
            </a:r>
            <a:r>
              <a:rPr lang="en-US" dirty="0"/>
              <a:t>, management needs to decide whether the organization intends </a:t>
            </a:r>
            <a:r>
              <a:rPr lang="en-US" dirty="0" smtClean="0"/>
              <a:t>to prosecute </a:t>
            </a:r>
            <a:r>
              <a:rPr lang="en-US" dirty="0"/>
              <a:t>the individual who has caused the </a:t>
            </a:r>
            <a:r>
              <a:rPr lang="en-US" dirty="0" smtClean="0"/>
              <a:t>incident </a:t>
            </a:r>
            <a:r>
              <a:rPr lang="en-US" dirty="0"/>
              <a:t>or simply wants to </a:t>
            </a:r>
            <a:r>
              <a:rPr lang="en-US" dirty="0" smtClean="0"/>
              <a:t>restore operations as quickly </a:t>
            </a:r>
            <a:r>
              <a:rPr lang="en-US" dirty="0"/>
              <a:t>as possible without regard to possibly destroying evidence</a:t>
            </a:r>
            <a:r>
              <a:rPr lang="en-US" dirty="0" smtClean="0"/>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Isolation (</a:t>
            </a:r>
            <a:r>
              <a:rPr lang="en-US" i="1" dirty="0"/>
              <a:t>continued</a:t>
            </a:r>
            <a:r>
              <a:rPr lang="en-US" dirty="0"/>
              <a:t>)</a:t>
            </a:r>
            <a:endParaRPr lang="en-US" dirty="0"/>
          </a:p>
        </p:txBody>
      </p:sp>
      <p:sp>
        <p:nvSpPr>
          <p:cNvPr id="3" name="Content Placeholder 2"/>
          <p:cNvSpPr>
            <a:spLocks noGrp="1"/>
          </p:cNvSpPr>
          <p:nvPr>
            <p:ph idx="1"/>
          </p:nvPr>
        </p:nvSpPr>
        <p:spPr/>
        <p:txBody>
          <a:bodyPr/>
          <a:lstStyle/>
          <a:p>
            <a:r>
              <a:rPr lang="en-US" dirty="0" smtClean="0"/>
              <a:t>Decide </a:t>
            </a:r>
            <a:r>
              <a:rPr lang="en-US" dirty="0"/>
              <a:t>how to </a:t>
            </a:r>
            <a:r>
              <a:rPr lang="en-US" dirty="0" smtClean="0"/>
              <a:t>address containment.</a:t>
            </a:r>
            <a:endParaRPr lang="en-US" dirty="0" smtClean="0"/>
          </a:p>
          <a:p>
            <a:pPr lvl="1"/>
            <a:r>
              <a:rPr lang="en-US" dirty="0" smtClean="0"/>
              <a:t>Disconnect </a:t>
            </a:r>
            <a:r>
              <a:rPr lang="en-US" dirty="0"/>
              <a:t>from the Internet until the system can </a:t>
            </a:r>
            <a:r>
              <a:rPr lang="en-US" dirty="0" smtClean="0"/>
              <a:t>be restored </a:t>
            </a:r>
            <a:r>
              <a:rPr lang="en-US" dirty="0"/>
              <a:t>and vulnerabilities can be patched</a:t>
            </a:r>
            <a:r>
              <a:rPr lang="en-US" dirty="0" smtClean="0"/>
              <a:t>.</a:t>
            </a:r>
            <a:endParaRPr lang="en-US" dirty="0" smtClean="0"/>
          </a:p>
          <a:p>
            <a:pPr lvl="1"/>
            <a:r>
              <a:rPr lang="en-US" dirty="0" smtClean="0"/>
              <a:t>Stay </a:t>
            </a:r>
            <a:r>
              <a:rPr lang="en-US" dirty="0"/>
              <a:t>connected and </a:t>
            </a:r>
            <a:r>
              <a:rPr lang="en-US" dirty="0" smtClean="0"/>
              <a:t>attempt to </a:t>
            </a:r>
            <a:r>
              <a:rPr lang="en-US" dirty="0"/>
              <a:t>determine the origin </a:t>
            </a:r>
            <a:r>
              <a:rPr lang="en-US" dirty="0" smtClean="0"/>
              <a:t>of the </a:t>
            </a:r>
            <a:r>
              <a:rPr lang="en-US" dirty="0"/>
              <a:t>intruder</a:t>
            </a:r>
            <a:r>
              <a:rPr lang="en-US" dirty="0" smtClean="0"/>
              <a:t>.</a:t>
            </a:r>
            <a:endParaRPr lang="en-US" dirty="0" smtClean="0"/>
          </a:p>
          <a:p>
            <a:pPr lvl="1"/>
            <a:r>
              <a:rPr lang="en-US" dirty="0" smtClean="0"/>
              <a:t>Add filtering rules </a:t>
            </a:r>
            <a:r>
              <a:rPr lang="en-US" dirty="0"/>
              <a:t>or modifying existing rules </a:t>
            </a:r>
            <a:r>
              <a:rPr lang="en-US" dirty="0" smtClean="0"/>
              <a:t>on firewalls</a:t>
            </a:r>
            <a:r>
              <a:rPr lang="en-US" dirty="0"/>
              <a:t>, routers, and intrusion detection systems</a:t>
            </a:r>
            <a:r>
              <a:rPr lang="en-US" dirty="0" smtClean="0"/>
              <a:t>, updating </a:t>
            </a:r>
            <a:r>
              <a:rPr lang="en-US" dirty="0"/>
              <a:t>antivirus software, and removing </a:t>
            </a:r>
            <a:r>
              <a:rPr lang="en-US" dirty="0" smtClean="0"/>
              <a:t>specific pieces of hardware </a:t>
            </a:r>
            <a:r>
              <a:rPr lang="en-US" dirty="0"/>
              <a:t>or halting specific </a:t>
            </a:r>
            <a:r>
              <a:rPr lang="en-US" dirty="0" smtClean="0"/>
              <a:t>software applications</a:t>
            </a:r>
            <a:r>
              <a:rPr lang="en-US" dirty="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Isolation (</a:t>
            </a:r>
            <a:r>
              <a:rPr lang="en-US" i="1" dirty="0"/>
              <a:t>continued</a:t>
            </a:r>
            <a:r>
              <a:rPr lang="en-US" dirty="0"/>
              <a:t>)</a:t>
            </a:r>
            <a:endParaRPr lang="en-US" dirty="0"/>
          </a:p>
        </p:txBody>
      </p:sp>
      <p:sp>
        <p:nvSpPr>
          <p:cNvPr id="3" name="Content Placeholder 2"/>
          <p:cNvSpPr>
            <a:spLocks noGrp="1"/>
          </p:cNvSpPr>
          <p:nvPr>
            <p:ph idx="1"/>
          </p:nvPr>
        </p:nvSpPr>
        <p:spPr/>
        <p:txBody>
          <a:bodyPr/>
          <a:lstStyle/>
          <a:p>
            <a:r>
              <a:rPr lang="en-US" dirty="0" smtClean="0"/>
              <a:t>Once </a:t>
            </a:r>
            <a:r>
              <a:rPr lang="en-US" dirty="0"/>
              <a:t>the immediate problems have been contained, the </a:t>
            </a:r>
            <a:r>
              <a:rPr lang="en-US" dirty="0" smtClean="0"/>
              <a:t>incident response </a:t>
            </a:r>
            <a:r>
              <a:rPr lang="en-US" dirty="0"/>
              <a:t>team needs to address the cause of the incident</a:t>
            </a:r>
            <a:r>
              <a:rPr lang="en-US" dirty="0" smtClean="0"/>
              <a:t>.</a:t>
            </a:r>
            <a:endParaRPr lang="en-US" dirty="0" smtClean="0"/>
          </a:p>
          <a:p>
            <a:r>
              <a:rPr lang="en-US" dirty="0"/>
              <a:t>Determining when an intruder </a:t>
            </a:r>
            <a:r>
              <a:rPr lang="en-US" dirty="0" smtClean="0"/>
              <a:t>first gained </a:t>
            </a:r>
            <a:r>
              <a:rPr lang="en-US" dirty="0"/>
              <a:t>access to </a:t>
            </a:r>
            <a:r>
              <a:rPr lang="en-US" dirty="0" smtClean="0"/>
              <a:t>your system </a:t>
            </a:r>
            <a:r>
              <a:rPr lang="en-US" dirty="0"/>
              <a:t>or network is critical in determining how </a:t>
            </a:r>
            <a:r>
              <a:rPr lang="en-US" dirty="0" smtClean="0"/>
              <a:t>far back </a:t>
            </a:r>
            <a:r>
              <a:rPr lang="en-US" dirty="0"/>
              <a:t>to go in restoring the system or </a:t>
            </a:r>
            <a:r>
              <a:rPr lang="en-US" dirty="0" smtClean="0"/>
              <a:t>network.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Key Terms (</a:t>
            </a:r>
            <a:r>
              <a:rPr lang="en-US" i="1" dirty="0" smtClean="0"/>
              <a:t>continued</a:t>
            </a:r>
            <a:r>
              <a:rPr lang="en-US" dirty="0" smtClean="0"/>
              <a:t>)</a:t>
            </a:r>
            <a:endParaRPr lang="en-US" dirty="0" smtClean="0"/>
          </a:p>
        </p:txBody>
      </p:sp>
      <p:sp>
        <p:nvSpPr>
          <p:cNvPr id="2" name="Content Placeholder 1"/>
          <p:cNvSpPr>
            <a:spLocks noGrp="1"/>
          </p:cNvSpPr>
          <p:nvPr>
            <p:ph idx="1"/>
          </p:nvPr>
        </p:nvSpPr>
        <p:spPr>
          <a:xfrm>
            <a:off x="457200" y="1981200"/>
            <a:ext cx="4114800" cy="4144963"/>
          </a:xfrm>
        </p:spPr>
        <p:txBody>
          <a:bodyPr/>
          <a:lstStyle/>
          <a:p>
            <a:r>
              <a:rPr lang="en-US" dirty="0" smtClean="0"/>
              <a:t>Quarantine</a:t>
            </a:r>
            <a:endParaRPr lang="en-US" dirty="0" smtClean="0"/>
          </a:p>
          <a:p>
            <a:r>
              <a:rPr lang="en-US" dirty="0" smtClean="0"/>
              <a:t>Remote administration Trojan (RAT)</a:t>
            </a:r>
            <a:endParaRPr lang="en-US" dirty="0" smtClean="0"/>
          </a:p>
        </p:txBody>
      </p:sp>
      <p:sp>
        <p:nvSpPr>
          <p:cNvPr id="4" name="Content Placeholder 1"/>
          <p:cNvSpPr txBox="1"/>
          <p:nvPr/>
        </p:nvSpPr>
        <p:spPr bwMode="auto">
          <a:xfrm>
            <a:off x="4648200" y="1981200"/>
            <a:ext cx="41148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dirty="0" smtClean="0"/>
              <a:t>Structured Threat Information </a:t>
            </a:r>
            <a:r>
              <a:rPr lang="en-US" dirty="0" err="1" smtClean="0"/>
              <a:t>eXpression</a:t>
            </a:r>
            <a:r>
              <a:rPr lang="en-US" dirty="0" smtClean="0"/>
              <a:t> (STIX)</a:t>
            </a:r>
            <a:endParaRPr lang="en-US" dirty="0" smtClean="0"/>
          </a:p>
          <a:p>
            <a:pPr fontAlgn="auto">
              <a:spcAft>
                <a:spcPts val="0"/>
              </a:spcAft>
            </a:pPr>
            <a:r>
              <a:rPr lang="en-US" dirty="0" smtClean="0"/>
              <a:t>Trusted Automated </a:t>
            </a:r>
            <a:r>
              <a:rPr lang="en-US" dirty="0" err="1" smtClean="0"/>
              <a:t>eXchange</a:t>
            </a:r>
            <a:r>
              <a:rPr lang="en-US" dirty="0" smtClean="0"/>
              <a:t> of Indicator</a:t>
            </a:r>
            <a:br>
              <a:rPr lang="en-US" dirty="0" smtClean="0"/>
            </a:br>
            <a:r>
              <a:rPr lang="en-US" dirty="0" smtClean="0"/>
              <a:t>Information (TAXII)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t>
            </a:r>
            <a:r>
              <a:rPr lang="en-US" dirty="0" smtClean="0"/>
              <a:t>Isolation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One method of isolating a machine is through a quarantine process.</a:t>
            </a:r>
            <a:endParaRPr lang="en-US" dirty="0" smtClean="0"/>
          </a:p>
          <a:p>
            <a:pPr lvl="1"/>
            <a:r>
              <a:rPr lang="en-US" b="1" dirty="0" smtClean="0"/>
              <a:t>Quarantine </a:t>
            </a:r>
            <a:r>
              <a:rPr lang="en-US" dirty="0"/>
              <a:t>is a process of isolating an object from </a:t>
            </a:r>
            <a:r>
              <a:rPr lang="en-US" dirty="0" smtClean="0"/>
              <a:t>its surroundings</a:t>
            </a:r>
            <a:r>
              <a:rPr lang="en-US" dirty="0"/>
              <a:t>, preventing normal access methods</a:t>
            </a:r>
            <a:r>
              <a:rPr lang="en-US" dirty="0" smtClean="0"/>
              <a:t>.</a:t>
            </a:r>
            <a:endParaRPr lang="en-US" dirty="0" smtClean="0"/>
          </a:p>
          <a:p>
            <a:pPr lvl="1"/>
            <a:r>
              <a:rPr lang="en-US" dirty="0"/>
              <a:t>Quarantine can be accomplished through a variety of mechanisms, including the erection of firewalls restricting communication between </a:t>
            </a:r>
            <a:r>
              <a:rPr lang="en-US" dirty="0" smtClean="0"/>
              <a:t>machines.</a:t>
            </a:r>
            <a:endParaRPr lang="en-US" dirty="0" smtClean="0"/>
          </a:p>
          <a:p>
            <a:pPr lvl="1"/>
            <a:r>
              <a:rPr lang="en-US" dirty="0" smtClean="0"/>
              <a:t>This can </a:t>
            </a:r>
            <a:r>
              <a:rPr lang="en-US" dirty="0"/>
              <a:t>be </a:t>
            </a:r>
            <a:r>
              <a:rPr lang="en-US" dirty="0" smtClean="0"/>
              <a:t>complex process </a:t>
            </a:r>
            <a:r>
              <a:rPr lang="en-US" dirty="0"/>
              <a:t>but if properly configured in advance, quarantine operation limitations can allow the machine to continue to run for diagnostic </a:t>
            </a:r>
            <a:r>
              <a:rPr lang="en-US" dirty="0" smtClean="0"/>
              <a:t>purposes</a:t>
            </a:r>
            <a:r>
              <a:rPr lang="en-US" dirty="0"/>
              <a: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t>
            </a:r>
            <a:r>
              <a:rPr lang="en-US" dirty="0" smtClean="0"/>
              <a:t>Isolation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Device </a:t>
            </a:r>
            <a:r>
              <a:rPr lang="en-US" dirty="0" smtClean="0"/>
              <a:t>removal is a more extreme response.</a:t>
            </a:r>
            <a:endParaRPr lang="en-US" dirty="0" smtClean="0"/>
          </a:p>
          <a:p>
            <a:pPr lvl="1"/>
            <a:r>
              <a:rPr lang="en-US" dirty="0" smtClean="0"/>
              <a:t>In </a:t>
            </a:r>
            <a:r>
              <a:rPr lang="en-US" dirty="0"/>
              <a:t>the event that a machine becomes compromised, it is simply removed from production and </a:t>
            </a:r>
            <a:r>
              <a:rPr lang="en-US" dirty="0" smtClean="0"/>
              <a:t>replaced.</a:t>
            </a:r>
            <a:endParaRPr lang="en-US" dirty="0" smtClean="0"/>
          </a:p>
          <a:p>
            <a:pPr lvl="1"/>
            <a:r>
              <a:rPr lang="en-US" dirty="0" smtClean="0"/>
              <a:t>When </a:t>
            </a:r>
            <a:r>
              <a:rPr lang="en-US" dirty="0"/>
              <a:t>device removal entails the physical change of hardware, this is a resource-intensive </a:t>
            </a:r>
            <a:r>
              <a:rPr lang="en-US" dirty="0" smtClean="0"/>
              <a:t>operation.</a:t>
            </a:r>
            <a:endParaRPr lang="en-US" dirty="0" smtClean="0"/>
          </a:p>
          <a:p>
            <a:pPr lvl="1"/>
            <a:r>
              <a:rPr lang="en-US" dirty="0" smtClean="0"/>
              <a:t>The </a:t>
            </a:r>
            <a:r>
              <a:rPr lang="en-US" dirty="0"/>
              <a:t>reimaging of a machine can be a time-consuming and difficult </a:t>
            </a:r>
            <a:r>
              <a:rPr lang="en-US" dirty="0" smtClean="0"/>
              <a:t>endeavor.</a:t>
            </a:r>
            <a:endParaRPr lang="en-US" dirty="0" smtClean="0"/>
          </a:p>
          <a:p>
            <a:pPr lvl="1"/>
            <a:r>
              <a:rPr lang="en-US" dirty="0" smtClean="0"/>
              <a:t>The </a:t>
            </a:r>
            <a:r>
              <a:rPr lang="en-US" dirty="0"/>
              <a:t>advent of virtual machines changes this entirely, as the provisioning of virtual images on hardware can be accomplished in a much quicker fashion</a:t>
            </a:r>
            <a:r>
              <a:rPr lang="en-US"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t>
            </a:r>
            <a:r>
              <a:rPr lang="en-US" dirty="0" smtClean="0"/>
              <a:t>Isolation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One </a:t>
            </a:r>
            <a:r>
              <a:rPr lang="en-US" dirty="0"/>
              <a:t>key decision point in initial response is that of </a:t>
            </a:r>
            <a:r>
              <a:rPr lang="en-US" dirty="0" smtClean="0"/>
              <a:t>escalation.</a:t>
            </a:r>
            <a:endParaRPr lang="en-US" dirty="0" smtClean="0"/>
          </a:p>
          <a:p>
            <a:pPr lvl="1"/>
            <a:r>
              <a:rPr lang="en-US" dirty="0" smtClean="0"/>
              <a:t>When </a:t>
            </a:r>
            <a:r>
              <a:rPr lang="en-US" dirty="0"/>
              <a:t>a threshold of information becomes known to an operator and the operator decides to escalate the situation, the incident response process moves to a notification and escalation </a:t>
            </a:r>
            <a:r>
              <a:rPr lang="en-US" dirty="0" smtClean="0"/>
              <a:t>phase.</a:t>
            </a:r>
            <a:endParaRPr lang="en-US" dirty="0" smtClean="0"/>
          </a:p>
          <a:p>
            <a:pPr lvl="1"/>
            <a:r>
              <a:rPr lang="en-US" dirty="0" smtClean="0"/>
              <a:t>Incident </a:t>
            </a:r>
            <a:r>
              <a:rPr lang="en-US" dirty="0"/>
              <a:t>response efforts should map to the actual risk level associated with the incident</a:t>
            </a:r>
            <a:r>
              <a:rPr lang="en-US" dirty="0" smtClean="0"/>
              <a:t>.</a:t>
            </a:r>
            <a:endParaRPr lang="en-US" dirty="0" smtClean="0"/>
          </a:p>
          <a:p>
            <a:pPr lvl="1"/>
            <a:r>
              <a:rPr lang="en-US" dirty="0"/>
              <a:t>When the incident response team is notified of a potential incident, its first steps are to confirm the existence, scope, and magnitude of the event and then respond accordingly</a:t>
            </a:r>
            <a:r>
              <a:rPr lang="en-US" dirty="0" smtClean="0"/>
              <a: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Formulation</a:t>
            </a:r>
            <a:endParaRPr lang="en-US" dirty="0"/>
          </a:p>
        </p:txBody>
      </p:sp>
      <p:sp>
        <p:nvSpPr>
          <p:cNvPr id="3" name="Content Placeholder 2"/>
          <p:cNvSpPr>
            <a:spLocks noGrp="1"/>
          </p:cNvSpPr>
          <p:nvPr>
            <p:ph idx="1"/>
          </p:nvPr>
        </p:nvSpPr>
        <p:spPr/>
        <p:txBody>
          <a:bodyPr/>
          <a:lstStyle/>
          <a:p>
            <a:r>
              <a:rPr lang="en-US" dirty="0"/>
              <a:t>The response to an incident will be highly dependent upon the </a:t>
            </a:r>
            <a:r>
              <a:rPr lang="en-US" dirty="0" smtClean="0"/>
              <a:t>particular circumstances </a:t>
            </a:r>
            <a:r>
              <a:rPr lang="en-US" dirty="0"/>
              <a:t>of the </a:t>
            </a:r>
            <a:r>
              <a:rPr lang="en-US" dirty="0" smtClean="0"/>
              <a:t>intrusion.</a:t>
            </a:r>
            <a:endParaRPr lang="en-US" dirty="0" smtClean="0"/>
          </a:p>
          <a:p>
            <a:pPr lvl="1"/>
            <a:r>
              <a:rPr lang="en-US" dirty="0" smtClean="0"/>
              <a:t>There </a:t>
            </a:r>
            <a:r>
              <a:rPr lang="en-US" dirty="0"/>
              <a:t>are many paths one can take in </a:t>
            </a:r>
            <a:r>
              <a:rPr lang="en-US" dirty="0" smtClean="0"/>
              <a:t>the steps </a:t>
            </a:r>
            <a:r>
              <a:rPr lang="en-US" dirty="0"/>
              <a:t>associated with an </a:t>
            </a:r>
            <a:r>
              <a:rPr lang="en-US" dirty="0" smtClean="0"/>
              <a:t>incident.</a:t>
            </a:r>
            <a:endParaRPr lang="en-US" dirty="0" smtClean="0"/>
          </a:p>
          <a:p>
            <a:pPr lvl="1"/>
            <a:r>
              <a:rPr lang="en-US" dirty="0" smtClean="0"/>
              <a:t>During </a:t>
            </a:r>
            <a:r>
              <a:rPr lang="en-US" dirty="0"/>
              <a:t>the preparation stage, a wide range of scenarios </a:t>
            </a:r>
            <a:r>
              <a:rPr lang="en-US" dirty="0" smtClean="0"/>
              <a:t>can be </a:t>
            </a:r>
            <a:r>
              <a:rPr lang="en-US" dirty="0"/>
              <a:t>examined, allowing time to formulate </a:t>
            </a:r>
            <a:r>
              <a:rPr lang="en-US" dirty="0" smtClean="0"/>
              <a:t>strategies.</a:t>
            </a:r>
            <a:endParaRPr lang="en-US" dirty="0" smtClean="0"/>
          </a:p>
          <a:p>
            <a:pPr lvl="1"/>
            <a:r>
              <a:rPr lang="en-US" dirty="0" smtClean="0"/>
              <a:t>Even </a:t>
            </a:r>
            <a:r>
              <a:rPr lang="en-US" dirty="0"/>
              <a:t>after an </a:t>
            </a:r>
            <a:r>
              <a:rPr lang="en-US" dirty="0" smtClean="0"/>
              <a:t>incident response </a:t>
            </a:r>
            <a:r>
              <a:rPr lang="en-US" dirty="0"/>
              <a:t>team has planned a series of strategies to respond to various scenarios, determining how to employ those preplanned strategies to </a:t>
            </a:r>
            <a:r>
              <a:rPr lang="en-US" dirty="0" smtClean="0"/>
              <a:t>proper effect </a:t>
            </a:r>
            <a:r>
              <a:rPr lang="en-US" dirty="0"/>
              <a:t>still depends on the circumstances of a particular incident</a:t>
            </a:r>
            <a:r>
              <a:rPr lang="en-US" dirty="0"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a:t>
            </a:r>
            <a:r>
              <a:rPr lang="en-US" dirty="0" smtClean="0"/>
              <a:t>Formulation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A variety of factors should be considered in the planning and deployment of strategies, including, but not limited to, the following:</a:t>
            </a:r>
            <a:endParaRPr lang="en-US" dirty="0"/>
          </a:p>
          <a:p>
            <a:pPr lvl="1"/>
            <a:r>
              <a:rPr lang="en-US" dirty="0" smtClean="0"/>
              <a:t>How </a:t>
            </a:r>
            <a:r>
              <a:rPr lang="en-US" dirty="0"/>
              <a:t>critical are the impacted systems?</a:t>
            </a:r>
            <a:endParaRPr lang="en-US" dirty="0"/>
          </a:p>
          <a:p>
            <a:pPr lvl="1"/>
            <a:r>
              <a:rPr lang="en-US" dirty="0" smtClean="0"/>
              <a:t>How </a:t>
            </a:r>
            <a:r>
              <a:rPr lang="en-US" dirty="0"/>
              <a:t>sensitive is the data?</a:t>
            </a:r>
            <a:endParaRPr lang="en-US" dirty="0"/>
          </a:p>
          <a:p>
            <a:pPr lvl="1"/>
            <a:r>
              <a:rPr lang="en-US" dirty="0" smtClean="0"/>
              <a:t>What </a:t>
            </a:r>
            <a:r>
              <a:rPr lang="en-US" dirty="0"/>
              <a:t>is the potential </a:t>
            </a:r>
            <a:r>
              <a:rPr lang="en-US" dirty="0" smtClean="0"/>
              <a:t>dollar </a:t>
            </a:r>
            <a:r>
              <a:rPr lang="en-US" dirty="0"/>
              <a:t>loss involved/rate of loss?</a:t>
            </a:r>
            <a:endParaRPr lang="en-US" dirty="0"/>
          </a:p>
          <a:p>
            <a:pPr lvl="1"/>
            <a:r>
              <a:rPr lang="en-US" dirty="0" smtClean="0"/>
              <a:t>How </a:t>
            </a:r>
            <a:r>
              <a:rPr lang="en-US" dirty="0"/>
              <a:t>much downtime can be tolerated?</a:t>
            </a:r>
            <a:endParaRPr lang="en-US" dirty="0"/>
          </a:p>
          <a:p>
            <a:pPr lvl="1"/>
            <a:r>
              <a:rPr lang="en-US" dirty="0" smtClean="0"/>
              <a:t>Who </a:t>
            </a:r>
            <a:r>
              <a:rPr lang="en-US" dirty="0"/>
              <a:t>are the perpetrators?</a:t>
            </a:r>
            <a:endParaRPr lang="en-US" dirty="0"/>
          </a:p>
          <a:p>
            <a:pPr lvl="1"/>
            <a:r>
              <a:rPr lang="en-US" dirty="0" smtClean="0"/>
              <a:t>What </a:t>
            </a:r>
            <a:r>
              <a:rPr lang="en-US" dirty="0"/>
              <a:t>is the skill level of the attacker?</a:t>
            </a:r>
            <a:endParaRPr lang="en-US" dirty="0"/>
          </a:p>
          <a:p>
            <a:pPr lvl="1"/>
            <a:r>
              <a:rPr lang="en-US" dirty="0" smtClean="0"/>
              <a:t>Does </a:t>
            </a:r>
            <a:r>
              <a:rPr lang="en-US" dirty="0"/>
              <a:t>the incident have adverse publicity potential?</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a:t>
            </a:r>
            <a:endParaRPr lang="en-US" dirty="0"/>
          </a:p>
        </p:txBody>
      </p:sp>
      <p:sp>
        <p:nvSpPr>
          <p:cNvPr id="3" name="Content Placeholder 2"/>
          <p:cNvSpPr>
            <a:spLocks noGrp="1"/>
          </p:cNvSpPr>
          <p:nvPr>
            <p:ph idx="1"/>
          </p:nvPr>
        </p:nvSpPr>
        <p:spPr/>
        <p:txBody>
          <a:bodyPr/>
          <a:lstStyle/>
          <a:p>
            <a:r>
              <a:rPr lang="en-US" dirty="0"/>
              <a:t>The true investigation phase of an incident is a multistep, multiparty </a:t>
            </a:r>
            <a:r>
              <a:rPr lang="en-US" dirty="0" smtClean="0"/>
              <a:t>event.</a:t>
            </a:r>
            <a:endParaRPr lang="en-US" dirty="0" smtClean="0"/>
          </a:p>
          <a:p>
            <a:pPr lvl="1"/>
            <a:r>
              <a:rPr lang="en-US" dirty="0"/>
              <a:t>With the exception of very simple events, </a:t>
            </a:r>
            <a:r>
              <a:rPr lang="en-US" dirty="0" smtClean="0"/>
              <a:t>most </a:t>
            </a:r>
            <a:r>
              <a:rPr lang="en-US" dirty="0"/>
              <a:t>incidents will involve multiple machines and potentially impact the business in multiple </a:t>
            </a:r>
            <a:r>
              <a:rPr lang="en-US" dirty="0" smtClean="0"/>
              <a:t>ways.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The primary objective of the investigative phase is to make the following determinations:</a:t>
            </a:r>
            <a:endParaRPr lang="en-US" dirty="0"/>
          </a:p>
          <a:p>
            <a:pPr lvl="1"/>
            <a:r>
              <a:rPr lang="en-US" dirty="0" smtClean="0"/>
              <a:t>What </a:t>
            </a:r>
            <a:r>
              <a:rPr lang="en-US" dirty="0"/>
              <a:t>happened</a:t>
            </a:r>
            <a:endParaRPr lang="en-US" dirty="0"/>
          </a:p>
          <a:p>
            <a:pPr lvl="1"/>
            <a:r>
              <a:rPr lang="en-US" dirty="0" smtClean="0"/>
              <a:t>What </a:t>
            </a:r>
            <a:r>
              <a:rPr lang="en-US" dirty="0"/>
              <a:t>systems are affected</a:t>
            </a:r>
            <a:endParaRPr lang="en-US" dirty="0"/>
          </a:p>
          <a:p>
            <a:pPr lvl="1"/>
            <a:r>
              <a:rPr lang="en-US" dirty="0" smtClean="0"/>
              <a:t>What </a:t>
            </a:r>
            <a:r>
              <a:rPr lang="en-US" dirty="0"/>
              <a:t>was compromised</a:t>
            </a:r>
            <a:endParaRPr lang="en-US" dirty="0"/>
          </a:p>
          <a:p>
            <a:pPr lvl="1"/>
            <a:r>
              <a:rPr lang="en-US" dirty="0" smtClean="0"/>
              <a:t>What </a:t>
            </a:r>
            <a:r>
              <a:rPr lang="en-US" dirty="0"/>
              <a:t>was the vulnerability</a:t>
            </a:r>
            <a:endParaRPr lang="en-US" dirty="0"/>
          </a:p>
          <a:p>
            <a:pPr lvl="1"/>
            <a:r>
              <a:rPr lang="en-US" dirty="0" smtClean="0"/>
              <a:t>Who </a:t>
            </a:r>
            <a:r>
              <a:rPr lang="en-US" dirty="0"/>
              <a:t>did it (if possible to determine)</a:t>
            </a:r>
            <a:endParaRPr lang="en-US" dirty="0"/>
          </a:p>
          <a:p>
            <a:pPr lvl="1"/>
            <a:r>
              <a:rPr lang="en-US" dirty="0" smtClean="0"/>
              <a:t>What </a:t>
            </a:r>
            <a:r>
              <a:rPr lang="en-US" dirty="0"/>
              <a:t>are the recovery/remediation </a:t>
            </a:r>
            <a:r>
              <a:rPr lang="en-US" dirty="0" smtClean="0"/>
              <a:t>options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Duplication of </a:t>
            </a:r>
            <a:r>
              <a:rPr lang="en-US" dirty="0"/>
              <a:t>drives is a common forensics </a:t>
            </a:r>
            <a:r>
              <a:rPr lang="en-US" dirty="0" smtClean="0"/>
              <a:t>process.</a:t>
            </a:r>
            <a:endParaRPr lang="en-US" dirty="0" smtClean="0"/>
          </a:p>
          <a:p>
            <a:pPr lvl="1"/>
            <a:r>
              <a:rPr lang="en-US" dirty="0" smtClean="0"/>
              <a:t>It </a:t>
            </a:r>
            <a:r>
              <a:rPr lang="en-US" dirty="0"/>
              <a:t>is important to </a:t>
            </a:r>
            <a:r>
              <a:rPr lang="en-US" dirty="0" smtClean="0"/>
              <a:t>have accurate </a:t>
            </a:r>
            <a:r>
              <a:rPr lang="en-US" dirty="0"/>
              <a:t>copies and proper hash values so that any analysis is </a:t>
            </a:r>
            <a:r>
              <a:rPr lang="en-US" dirty="0" smtClean="0"/>
              <a:t>performed under </a:t>
            </a:r>
            <a:r>
              <a:rPr lang="en-US" dirty="0"/>
              <a:t>proper </a:t>
            </a:r>
            <a:r>
              <a:rPr lang="en-US" dirty="0" smtClean="0"/>
              <a:t>conditions.</a:t>
            </a:r>
            <a:endParaRPr lang="en-US" dirty="0" smtClean="0"/>
          </a:p>
          <a:p>
            <a:pPr lvl="1"/>
            <a:r>
              <a:rPr lang="en-US" dirty="0" smtClean="0"/>
              <a:t>Proper </a:t>
            </a:r>
            <a:r>
              <a:rPr lang="en-US" dirty="0"/>
              <a:t>disk duplication is necessary to ensure </a:t>
            </a:r>
            <a:r>
              <a:rPr lang="en-US" dirty="0" smtClean="0"/>
              <a:t>all data</a:t>
            </a:r>
            <a:r>
              <a:rPr lang="en-US" dirty="0"/>
              <a:t>, including metadata, is properly captured and analyzed as part of </a:t>
            </a:r>
            <a:r>
              <a:rPr lang="en-US" dirty="0" smtClean="0"/>
              <a:t>the overall process.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To </a:t>
            </a:r>
            <a:r>
              <a:rPr lang="en-US" dirty="0"/>
              <a:t>monitor network flow data, including who is talking to whom, </a:t>
            </a:r>
            <a:r>
              <a:rPr lang="en-US" dirty="0" smtClean="0"/>
              <a:t>one source </a:t>
            </a:r>
            <a:r>
              <a:rPr lang="en-US" dirty="0"/>
              <a:t>of information is NetFlow data</a:t>
            </a:r>
            <a:r>
              <a:rPr lang="en-US" dirty="0" smtClean="0"/>
              <a:t>.</a:t>
            </a:r>
            <a:endParaRPr lang="en-US" dirty="0" smtClean="0"/>
          </a:p>
          <a:p>
            <a:pPr lvl="1"/>
            <a:r>
              <a:rPr lang="en-US" dirty="0" smtClean="0"/>
              <a:t>NetFlow </a:t>
            </a:r>
            <a:r>
              <a:rPr lang="en-US" dirty="0"/>
              <a:t>is a protocol/standard </a:t>
            </a:r>
            <a:r>
              <a:rPr lang="en-US" dirty="0" smtClean="0"/>
              <a:t>for the </a:t>
            </a:r>
            <a:r>
              <a:rPr lang="en-US" dirty="0"/>
              <a:t>collection of network metadata on the flows of network </a:t>
            </a:r>
            <a:r>
              <a:rPr lang="en-US" dirty="0" smtClean="0"/>
              <a:t>traffic.</a:t>
            </a:r>
            <a:endParaRPr lang="en-US" dirty="0" smtClean="0"/>
          </a:p>
          <a:p>
            <a:pPr lvl="1"/>
            <a:r>
              <a:rPr lang="en-US" dirty="0" smtClean="0"/>
              <a:t>NetFlow is </a:t>
            </a:r>
            <a:r>
              <a:rPr lang="en-US" dirty="0"/>
              <a:t>now an IETF standard, and allows for unidirectional captures of communication </a:t>
            </a:r>
            <a:r>
              <a:rPr lang="en-US" dirty="0" smtClean="0"/>
              <a:t>metadata.</a:t>
            </a:r>
            <a:endParaRPr lang="en-US" dirty="0" smtClean="0"/>
          </a:p>
          <a:p>
            <a:pPr lvl="1"/>
            <a:r>
              <a:rPr lang="en-US" dirty="0" smtClean="0"/>
              <a:t>NetFlow </a:t>
            </a:r>
            <a:r>
              <a:rPr lang="en-US" dirty="0"/>
              <a:t>can identify both common and unique data</a:t>
            </a:r>
            <a:br>
              <a:rPr lang="en-US" dirty="0"/>
            </a:br>
            <a:r>
              <a:rPr lang="en-US" dirty="0"/>
              <a:t>flows, and in the case of incident response, typically the new and </a:t>
            </a:r>
            <a:r>
              <a:rPr lang="en-US" dirty="0" smtClean="0"/>
              <a:t>unique NetFlow </a:t>
            </a:r>
            <a:r>
              <a:rPr lang="en-US" dirty="0"/>
              <a:t>patterns are of most interest to incident responders</a:t>
            </a: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Recovery/Reconstitution Procedures</a:t>
            </a:r>
            <a:endParaRPr lang="en-US" dirty="0"/>
          </a:p>
        </p:txBody>
      </p:sp>
      <p:sp>
        <p:nvSpPr>
          <p:cNvPr id="3" name="Content Placeholder 2"/>
          <p:cNvSpPr>
            <a:spLocks noGrp="1"/>
          </p:cNvSpPr>
          <p:nvPr>
            <p:ph sz="half" idx="1"/>
          </p:nvPr>
        </p:nvSpPr>
        <p:spPr>
          <a:xfrm>
            <a:off x="3860800" y="1981200"/>
            <a:ext cx="4986020" cy="3442970"/>
          </a:xfrm>
        </p:spPr>
        <p:txBody>
          <a:bodyPr/>
          <a:lstStyle/>
          <a:p>
            <a:r>
              <a:rPr lang="en-US" dirty="0">
                <a:hlinkClick r:id="rId1" tooltip="" action="ppaction://hlinkfile"/>
              </a:rPr>
              <a:t>Recovery </a:t>
            </a:r>
            <a:r>
              <a:rPr lang="en-US" dirty="0"/>
              <a:t>is an important step in all </a:t>
            </a:r>
            <a:r>
              <a:rPr lang="en-US" dirty="0" smtClean="0"/>
              <a:t>incidents.</a:t>
            </a:r>
            <a:endParaRPr lang="en-US" dirty="0" smtClean="0"/>
          </a:p>
          <a:p>
            <a:r>
              <a:rPr lang="en-US" dirty="0" smtClean="0"/>
              <a:t>One </a:t>
            </a:r>
            <a:r>
              <a:rPr lang="en-US" dirty="0"/>
              <a:t>of the first rules is </a:t>
            </a:r>
            <a:r>
              <a:rPr lang="en-US" dirty="0" smtClean="0"/>
              <a:t>to not </a:t>
            </a:r>
            <a:r>
              <a:rPr lang="en-US" dirty="0"/>
              <a:t>trust a system that </a:t>
            </a:r>
            <a:r>
              <a:rPr lang="en-US" dirty="0" smtClean="0"/>
              <a:t>has been </a:t>
            </a:r>
            <a:r>
              <a:rPr lang="en-US" dirty="0"/>
              <a:t>compromised, and this includes all </a:t>
            </a:r>
            <a:r>
              <a:rPr lang="en-US" dirty="0" smtClean="0"/>
              <a:t>aspects of </a:t>
            </a:r>
            <a:r>
              <a:rPr lang="en-US" dirty="0"/>
              <a:t>an operating system</a:t>
            </a:r>
            <a:r>
              <a:rPr lang="en-US" dirty="0" smtClean="0"/>
              <a:t>.</a:t>
            </a:r>
            <a:endParaRPr lang="en-US" dirty="0" smtClean="0"/>
          </a:p>
          <a:p>
            <a:endParaRPr lang="en-US" dirty="0" smtClean="0"/>
          </a:p>
        </p:txBody>
      </p:sp>
      <p:pic>
        <p:nvPicPr>
          <p:cNvPr id="4" name="Content Placeholder 3" descr="PITS"/>
          <p:cNvPicPr>
            <a:picLocks noChangeAspect="1"/>
          </p:cNvPicPr>
          <p:nvPr>
            <p:ph sz="half" idx="2"/>
          </p:nvPr>
        </p:nvPicPr>
        <p:blipFill>
          <a:blip r:embed="rId2"/>
          <a:stretch>
            <a:fillRect/>
          </a:stretch>
        </p:blipFill>
        <p:spPr>
          <a:xfrm>
            <a:off x="762000" y="2233930"/>
            <a:ext cx="3103245" cy="22720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a:t>Foundations of Incident Response</a:t>
            </a:r>
            <a:endParaRPr lang="en-US" dirty="0" smtClean="0"/>
          </a:p>
        </p:txBody>
      </p:sp>
      <p:sp>
        <p:nvSpPr>
          <p:cNvPr id="29699" name="Content Placeholder 2"/>
          <p:cNvSpPr>
            <a:spLocks noGrp="1"/>
          </p:cNvSpPr>
          <p:nvPr>
            <p:ph idx="1"/>
          </p:nvPr>
        </p:nvSpPr>
        <p:spPr/>
        <p:txBody>
          <a:bodyPr/>
          <a:lstStyle/>
          <a:p>
            <a:r>
              <a:rPr lang="en-US" altLang="en-US" dirty="0"/>
              <a:t>An </a:t>
            </a:r>
            <a:r>
              <a:rPr lang="en-US" altLang="en-US" b="1" dirty="0"/>
              <a:t>incident</a:t>
            </a:r>
            <a:r>
              <a:rPr lang="en-US" altLang="en-US" dirty="0"/>
              <a:t> is any event in an information system or network where </a:t>
            </a:r>
            <a:r>
              <a:rPr lang="en-US" altLang="en-US" dirty="0" smtClean="0"/>
              <a:t>the results </a:t>
            </a:r>
            <a:r>
              <a:rPr lang="en-US" altLang="en-US" dirty="0"/>
              <a:t>are different than normal</a:t>
            </a:r>
            <a:r>
              <a:rPr lang="en-US" altLang="en-US" dirty="0" smtClean="0"/>
              <a:t>.</a:t>
            </a:r>
            <a:endParaRPr lang="en-US" altLang="en-US" dirty="0" smtClean="0"/>
          </a:p>
          <a:p>
            <a:r>
              <a:rPr lang="en-US" altLang="en-US" b="1" dirty="0" smtClean="0"/>
              <a:t>Incident </a:t>
            </a:r>
            <a:r>
              <a:rPr lang="en-US" altLang="en-US" b="1" dirty="0"/>
              <a:t>response </a:t>
            </a:r>
            <a:r>
              <a:rPr lang="en-US" altLang="en-US" dirty="0"/>
              <a:t>is a term used to describe the steps an organization performs in response to any situation determined to be abnormal in the operation of a computer </a:t>
            </a:r>
            <a:r>
              <a:rPr lang="en-US" altLang="en-US" dirty="0" smtClean="0"/>
              <a:t>system.</a:t>
            </a:r>
            <a:endParaRPr lang="en-US" altLang="en-US" dirty="0" smtClean="0"/>
          </a:p>
          <a:p>
            <a:pPr lvl="1"/>
            <a:r>
              <a:rPr lang="en-US" altLang="en-US" dirty="0"/>
              <a:t>Although the causes may be many, the results can be </a:t>
            </a:r>
            <a:r>
              <a:rPr lang="en-US" altLang="en-US" dirty="0" smtClean="0"/>
              <a:t>grouped by classes</a:t>
            </a:r>
            <a:r>
              <a:rPr lang="en-US" altLang="en-US" dirty="0"/>
              <a:t>.</a:t>
            </a:r>
            <a:endParaRPr lang="en-US" altLang="en-US" dirty="0"/>
          </a:p>
          <a:p>
            <a:pPr lvl="1"/>
            <a:r>
              <a:rPr lang="en-US" altLang="en-US" dirty="0"/>
              <a:t>To manage incidents when they occur, a table of guidelines for the incident response team needs to be </a:t>
            </a:r>
            <a:r>
              <a:rPr lang="en-US" altLang="en-US" dirty="0" smtClean="0"/>
              <a:t>created.</a:t>
            </a:r>
            <a:endParaRPr lang="en-US"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Recovery/Reconstitution </a:t>
            </a:r>
            <a:r>
              <a:rPr lang="en-US" dirty="0" smtClean="0"/>
              <a:t>Procedures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Recovery efforts from an incident involve several specific elements.</a:t>
            </a:r>
            <a:endParaRPr lang="en-US" dirty="0"/>
          </a:p>
          <a:p>
            <a:pPr lvl="1"/>
            <a:r>
              <a:rPr lang="en-US" dirty="0"/>
              <a:t>First, the cause of the incident needs to be determined and resolved.</a:t>
            </a:r>
            <a:endParaRPr lang="en-US" dirty="0"/>
          </a:p>
          <a:p>
            <a:pPr lvl="1"/>
            <a:r>
              <a:rPr lang="en-US" dirty="0"/>
              <a:t>Second, the data, if sensitive and subject </a:t>
            </a:r>
            <a:r>
              <a:rPr lang="en-US" dirty="0" smtClean="0"/>
              <a:t>to misuse</a:t>
            </a:r>
            <a:r>
              <a:rPr lang="en-US" dirty="0"/>
              <a:t>, needs to be examined in the context of how it was lost, who </a:t>
            </a:r>
            <a:r>
              <a:rPr lang="en-US" dirty="0" smtClean="0"/>
              <a:t>would have </a:t>
            </a:r>
            <a:r>
              <a:rPr lang="en-US" dirty="0"/>
              <a:t>access, and what business measures need </a:t>
            </a:r>
            <a:r>
              <a:rPr lang="en-US" dirty="0" smtClean="0"/>
              <a:t>to be </a:t>
            </a:r>
            <a:r>
              <a:rPr lang="en-US" dirty="0"/>
              <a:t>taken to mitigate specific business damage as a result of the release.</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Recovery/Reconstitution </a:t>
            </a:r>
            <a:r>
              <a:rPr lang="en-US" dirty="0" smtClean="0"/>
              <a:t>Procedures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A key aspect in many incidents is that of external communications</a:t>
            </a:r>
            <a:r>
              <a:rPr lang="en-US" dirty="0" smtClean="0"/>
              <a:t>.</a:t>
            </a:r>
            <a:endParaRPr lang="en-US" dirty="0" smtClean="0"/>
          </a:p>
          <a:p>
            <a:r>
              <a:rPr lang="en-US" dirty="0"/>
              <a:t>Recovery can be a two-step </a:t>
            </a:r>
            <a:r>
              <a:rPr lang="en-US" dirty="0" smtClean="0"/>
              <a:t>process.</a:t>
            </a:r>
            <a:endParaRPr lang="en-US" dirty="0" smtClean="0"/>
          </a:p>
          <a:p>
            <a:pPr lvl="1"/>
            <a:r>
              <a:rPr lang="en-US" dirty="0" smtClean="0"/>
              <a:t>First</a:t>
            </a:r>
            <a:r>
              <a:rPr lang="en-US" dirty="0"/>
              <a:t>, the essential business functions can be recovered, enabling business operations to </a:t>
            </a:r>
            <a:r>
              <a:rPr lang="en-US" dirty="0" smtClean="0"/>
              <a:t>resume.</a:t>
            </a:r>
            <a:endParaRPr lang="en-US" dirty="0" smtClean="0"/>
          </a:p>
          <a:p>
            <a:pPr lvl="1"/>
            <a:r>
              <a:rPr lang="en-US" dirty="0" smtClean="0"/>
              <a:t>The second step </a:t>
            </a:r>
            <a:r>
              <a:rPr lang="en-US" dirty="0"/>
              <a:t>is the complete restoration of all services and </a:t>
            </a:r>
            <a:r>
              <a:rPr lang="en-US" dirty="0" smtClean="0"/>
              <a:t>operations</a:t>
            </a:r>
            <a:endParaRPr lang="en-US" dirty="0" smtClean="0"/>
          </a:p>
          <a:p>
            <a:r>
              <a:rPr lang="en-US" dirty="0"/>
              <a:t>Restoration can be done in a wide variety of ways</a:t>
            </a:r>
            <a:r>
              <a:rPr lang="en-US" dirty="0" smtClean="0"/>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Reporting</a:t>
            </a:r>
            <a:endParaRPr lang="en-US" dirty="0"/>
          </a:p>
        </p:txBody>
      </p:sp>
      <p:sp>
        <p:nvSpPr>
          <p:cNvPr id="5" name="Content Placeholder 4"/>
          <p:cNvSpPr>
            <a:spLocks noGrp="1"/>
          </p:cNvSpPr>
          <p:nvPr>
            <p:ph idx="1"/>
          </p:nvPr>
        </p:nvSpPr>
        <p:spPr/>
        <p:txBody>
          <a:bodyPr/>
          <a:lstStyle/>
          <a:p>
            <a:r>
              <a:rPr lang="en-US" dirty="0"/>
              <a:t>After the system has been restored, the incident response team creates a report of the </a:t>
            </a:r>
            <a:r>
              <a:rPr lang="en-US" dirty="0" smtClean="0"/>
              <a:t>incident.</a:t>
            </a:r>
            <a:endParaRPr lang="en-US" dirty="0" smtClean="0"/>
          </a:p>
          <a:p>
            <a:pPr lvl="1"/>
            <a:r>
              <a:rPr lang="en-US" dirty="0" smtClean="0"/>
              <a:t>The report </a:t>
            </a:r>
            <a:r>
              <a:rPr lang="en-US" dirty="0"/>
              <a:t>acts as a corporate memory and can be used for future </a:t>
            </a:r>
            <a:r>
              <a:rPr lang="en-US" dirty="0" smtClean="0"/>
              <a:t>incidents.</a:t>
            </a:r>
            <a:endParaRPr lang="en-US" dirty="0" smtClean="0"/>
          </a:p>
          <a:p>
            <a:pPr lvl="1"/>
            <a:r>
              <a:rPr lang="en-US" dirty="0" smtClean="0"/>
              <a:t>The report allow </a:t>
            </a:r>
            <a:r>
              <a:rPr lang="en-US" dirty="0"/>
              <a:t>a mechanism to close the loop with management over the </a:t>
            </a:r>
            <a:r>
              <a:rPr lang="en-US" dirty="0" smtClean="0"/>
              <a:t>incident.</a:t>
            </a:r>
            <a:endParaRPr lang="en-US" dirty="0" smtClean="0"/>
          </a:p>
          <a:p>
            <a:pPr lvl="1"/>
            <a:r>
              <a:rPr lang="en-US" dirty="0" smtClean="0"/>
              <a:t>The report provides </a:t>
            </a:r>
            <a:r>
              <a:rPr lang="en-US" dirty="0"/>
              <a:t>a roadmap of the actions that can be used in the future to prevent events of identical or similar </a:t>
            </a:r>
            <a:r>
              <a:rPr lang="en-US" dirty="0" smtClean="0"/>
              <a:t>nature.</a:t>
            </a:r>
            <a:endParaRPr lang="en-US" dirty="0" smtClean="0"/>
          </a:p>
          <a:p>
            <a:pPr lvl="1"/>
            <a:r>
              <a:rPr lang="en-US" dirty="0"/>
              <a:t>Part of the report will be </a:t>
            </a:r>
            <a:r>
              <a:rPr lang="en-US" dirty="0" smtClean="0"/>
              <a:t>recommendations.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Follow-up/Lessons Learned</a:t>
            </a:r>
            <a:endParaRPr lang="en-US" dirty="0"/>
          </a:p>
        </p:txBody>
      </p:sp>
      <p:sp>
        <p:nvSpPr>
          <p:cNvPr id="5" name="Content Placeholder 4"/>
          <p:cNvSpPr>
            <a:spLocks noGrp="1"/>
          </p:cNvSpPr>
          <p:nvPr>
            <p:ph idx="1"/>
          </p:nvPr>
        </p:nvSpPr>
        <p:spPr/>
        <p:txBody>
          <a:bodyPr/>
          <a:lstStyle/>
          <a:p>
            <a:r>
              <a:rPr lang="en-US" dirty="0" smtClean="0"/>
              <a:t>A few last items are needed after the incident </a:t>
            </a:r>
            <a:r>
              <a:rPr lang="en-US" dirty="0"/>
              <a:t>is over and operations have been </a:t>
            </a:r>
            <a:r>
              <a:rPr lang="en-US" dirty="0" smtClean="0"/>
              <a:t>restored.</a:t>
            </a:r>
            <a:endParaRPr lang="en-US" dirty="0" smtClean="0"/>
          </a:p>
          <a:p>
            <a:pPr lvl="1"/>
            <a:r>
              <a:rPr lang="en-US" dirty="0"/>
              <a:t>Senior-level management must be informed about what occurred and what was done to address </a:t>
            </a:r>
            <a:r>
              <a:rPr lang="en-US" dirty="0" smtClean="0"/>
              <a:t>it.</a:t>
            </a:r>
            <a:endParaRPr lang="en-US" dirty="0" smtClean="0"/>
          </a:p>
          <a:p>
            <a:pPr lvl="1"/>
            <a:r>
              <a:rPr lang="en-US" dirty="0" smtClean="0"/>
              <a:t>An </a:t>
            </a:r>
            <a:r>
              <a:rPr lang="en-US" dirty="0"/>
              <a:t>after-action report should be created to outline what happened and how it was </a:t>
            </a:r>
            <a:r>
              <a:rPr lang="en-US" dirty="0" smtClean="0"/>
              <a:t>addressed.</a:t>
            </a:r>
            <a:endParaRPr lang="en-US" dirty="0" smtClean="0"/>
          </a:p>
          <a:p>
            <a:pPr lvl="1"/>
            <a:r>
              <a:rPr lang="en-US" dirty="0" smtClean="0"/>
              <a:t>If </a:t>
            </a:r>
            <a:r>
              <a:rPr lang="en-US" dirty="0"/>
              <a:t>prosecution of the individual responsible is desired, additional time will be spent helping law enforcement agencies and possibly testifying in </a:t>
            </a:r>
            <a:r>
              <a:rPr lang="en-US" dirty="0" smtClean="0"/>
              <a:t>court.</a:t>
            </a:r>
            <a:endParaRPr lang="en-US" dirty="0" smtClean="0"/>
          </a:p>
          <a:p>
            <a:pPr lvl="1"/>
            <a:r>
              <a:rPr lang="en-US" dirty="0" smtClean="0"/>
              <a:t>Training </a:t>
            </a:r>
            <a:r>
              <a:rPr lang="en-US" dirty="0"/>
              <a:t>material may also need to be developed or </a:t>
            </a:r>
            <a:r>
              <a:rPr lang="en-US" dirty="0" smtClean="0"/>
              <a:t>modified.</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Standards and Best Practices</a:t>
            </a:r>
            <a:endParaRPr lang="en-US" dirty="0"/>
          </a:p>
        </p:txBody>
      </p:sp>
      <p:sp>
        <p:nvSpPr>
          <p:cNvPr id="5" name="Content Placeholder 4"/>
          <p:cNvSpPr>
            <a:spLocks noGrp="1"/>
          </p:cNvSpPr>
          <p:nvPr>
            <p:ph idx="1"/>
          </p:nvPr>
        </p:nvSpPr>
        <p:spPr/>
        <p:txBody>
          <a:bodyPr/>
          <a:lstStyle/>
          <a:p>
            <a:r>
              <a:rPr lang="en-US" dirty="0"/>
              <a:t>There are many options available to a team when planning and </a:t>
            </a:r>
            <a:r>
              <a:rPr lang="en-US" dirty="0" smtClean="0"/>
              <a:t>performing processes </a:t>
            </a:r>
            <a:r>
              <a:rPr lang="en-US" dirty="0"/>
              <a:t>and </a:t>
            </a:r>
            <a:r>
              <a:rPr lang="en-US" dirty="0" smtClean="0"/>
              <a:t>procedures.</a:t>
            </a:r>
            <a:endParaRPr lang="en-US" dirty="0" smtClean="0"/>
          </a:p>
          <a:p>
            <a:r>
              <a:rPr lang="en-US" dirty="0" smtClean="0"/>
              <a:t>To </a:t>
            </a:r>
            <a:r>
              <a:rPr lang="en-US" dirty="0"/>
              <a:t>assist the team in choosing a path, there </a:t>
            </a:r>
            <a:r>
              <a:rPr lang="en-US" dirty="0" smtClean="0"/>
              <a:t>are both </a:t>
            </a:r>
            <a:r>
              <a:rPr lang="en-US" dirty="0"/>
              <a:t>standards and best practices to consult in the proper development </a:t>
            </a:r>
            <a:r>
              <a:rPr lang="en-US" dirty="0" smtClean="0"/>
              <a:t>of processes.</a:t>
            </a:r>
            <a:endParaRPr lang="en-US" dirty="0" smtClean="0"/>
          </a:p>
          <a:p>
            <a:r>
              <a:rPr lang="en-US" dirty="0" smtClean="0"/>
              <a:t>From </a:t>
            </a:r>
            <a:r>
              <a:rPr lang="en-US" dirty="0"/>
              <a:t>government sources to industry sources, there are </a:t>
            </a:r>
            <a:r>
              <a:rPr lang="en-US" dirty="0" smtClean="0"/>
              <a:t>many opportunities </a:t>
            </a:r>
            <a:r>
              <a:rPr lang="en-US" dirty="0"/>
              <a:t>to gather ideas and methods, even from fellow firms</a:t>
            </a:r>
            <a:r>
              <a:rPr lang="en-US" dirty="0" smtClean="0"/>
              <a: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State of Compromise</a:t>
            </a:r>
            <a:endParaRPr lang="en-US" dirty="0"/>
          </a:p>
        </p:txBody>
      </p:sp>
      <p:sp>
        <p:nvSpPr>
          <p:cNvPr id="5" name="Content Placeholder 4"/>
          <p:cNvSpPr>
            <a:spLocks noGrp="1"/>
          </p:cNvSpPr>
          <p:nvPr>
            <p:ph idx="1"/>
          </p:nvPr>
        </p:nvSpPr>
        <p:spPr/>
        <p:txBody>
          <a:bodyPr/>
          <a:lstStyle/>
          <a:p>
            <a:r>
              <a:rPr lang="en-US" dirty="0"/>
              <a:t>The new standard of information security involves living in a state of compromise, where one should always expect that adversaries are active in their </a:t>
            </a:r>
            <a:r>
              <a:rPr lang="en-US" dirty="0" smtClean="0"/>
              <a:t>networks.</a:t>
            </a:r>
            <a:endParaRPr lang="en-US" dirty="0" smtClean="0"/>
          </a:p>
          <a:p>
            <a:pPr lvl="1"/>
            <a:r>
              <a:rPr lang="en-US" dirty="0" smtClean="0"/>
              <a:t>It </a:t>
            </a:r>
            <a:r>
              <a:rPr lang="en-US" dirty="0"/>
              <a:t>is unrealistic to expect that you can keep attackers out of your </a:t>
            </a:r>
            <a:r>
              <a:rPr lang="en-US" dirty="0" smtClean="0"/>
              <a:t>network.</a:t>
            </a:r>
            <a:endParaRPr lang="en-US" dirty="0" smtClean="0"/>
          </a:p>
          <a:p>
            <a:pPr lvl="1"/>
            <a:r>
              <a:rPr lang="en-US" dirty="0" smtClean="0"/>
              <a:t>Operating </a:t>
            </a:r>
            <a:r>
              <a:rPr lang="en-US" dirty="0"/>
              <a:t>in a state of compromise does not mean that one must suffer significant </a:t>
            </a:r>
            <a:r>
              <a:rPr lang="en-US" dirty="0" smtClean="0"/>
              <a:t>losses.</a:t>
            </a:r>
            <a:endParaRPr lang="en-US" dirty="0" smtClean="0"/>
          </a:p>
          <a:p>
            <a:pPr lvl="1"/>
            <a:r>
              <a:rPr lang="en-US" dirty="0" smtClean="0"/>
              <a:t>A </a:t>
            </a:r>
            <a:r>
              <a:rPr lang="en-US" dirty="0"/>
              <a:t>working assumption </a:t>
            </a:r>
            <a:r>
              <a:rPr lang="en-US" dirty="0" smtClean="0"/>
              <a:t>is </a:t>
            </a:r>
            <a:r>
              <a:rPr lang="en-US" dirty="0"/>
              <a:t>that the systems </a:t>
            </a:r>
            <a:r>
              <a:rPr lang="en-US" dirty="0" smtClean="0"/>
              <a:t>are compromised </a:t>
            </a:r>
            <a:r>
              <a:rPr lang="en-US" dirty="0"/>
              <a:t>and that prevention cannot be the only means of defense</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NIST</a:t>
            </a:r>
            <a:endParaRPr lang="en-US" dirty="0"/>
          </a:p>
        </p:txBody>
      </p:sp>
      <p:sp>
        <p:nvSpPr>
          <p:cNvPr id="5" name="Content Placeholder 4"/>
          <p:cNvSpPr>
            <a:spLocks noGrp="1"/>
          </p:cNvSpPr>
          <p:nvPr>
            <p:ph idx="1"/>
          </p:nvPr>
        </p:nvSpPr>
        <p:spPr/>
        <p:txBody>
          <a:bodyPr/>
          <a:lstStyle/>
          <a:p>
            <a:r>
              <a:rPr lang="en-US" dirty="0"/>
              <a:t>The National Institutes of Standards and </a:t>
            </a:r>
            <a:r>
              <a:rPr lang="en-US" dirty="0" smtClean="0"/>
              <a:t>Technology (NIST), </a:t>
            </a:r>
            <a:r>
              <a:rPr lang="en-US" dirty="0"/>
              <a:t>a U.S. </a:t>
            </a:r>
            <a:r>
              <a:rPr lang="en-US" dirty="0" smtClean="0"/>
              <a:t>governmental entity </a:t>
            </a:r>
            <a:r>
              <a:rPr lang="en-US" dirty="0"/>
              <a:t>under the Department of Commerce, produces a wide range of Special Publications (SPs) in the area of computer </a:t>
            </a:r>
            <a:r>
              <a:rPr lang="en-US" dirty="0" smtClean="0"/>
              <a:t>security.</a:t>
            </a:r>
            <a:endParaRPr lang="en-US" dirty="0" smtClean="0"/>
          </a:p>
          <a:p>
            <a:r>
              <a:rPr lang="en-US" dirty="0" smtClean="0"/>
              <a:t>Grouped </a:t>
            </a:r>
            <a:r>
              <a:rPr lang="en-US" dirty="0"/>
              <a:t>in </a:t>
            </a:r>
            <a:r>
              <a:rPr lang="en-US" dirty="0" smtClean="0"/>
              <a:t>several different </a:t>
            </a:r>
            <a:r>
              <a:rPr lang="en-US" dirty="0"/>
              <a:t>categories, the most relevant SPs for incident response come </a:t>
            </a:r>
            <a:r>
              <a:rPr lang="en-US" dirty="0" smtClean="0"/>
              <a:t>from the </a:t>
            </a:r>
            <a:r>
              <a:rPr lang="en-US" dirty="0"/>
              <a:t>Special Publications 800 </a:t>
            </a:r>
            <a:r>
              <a:rPr lang="en-US" dirty="0" smtClean="0"/>
              <a:t>series.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NIST Special Publications 800 Series</a:t>
            </a:r>
            <a:endParaRPr lang="en-US" dirty="0"/>
          </a:p>
        </p:txBody>
      </p:sp>
      <p:sp>
        <p:nvSpPr>
          <p:cNvPr id="5" name="Content Placeholder 4"/>
          <p:cNvSpPr>
            <a:spLocks noGrp="1"/>
          </p:cNvSpPr>
          <p:nvPr>
            <p:ph idx="1"/>
          </p:nvPr>
        </p:nvSpPr>
        <p:spPr/>
        <p:txBody>
          <a:bodyPr/>
          <a:lstStyle/>
          <a:p>
            <a:r>
              <a:rPr lang="en-US" dirty="0" smtClean="0"/>
              <a:t>Computer Security Incident Handling Guide, SP 800-61 Rev. 2</a:t>
            </a:r>
            <a:endParaRPr lang="en-US" dirty="0" smtClean="0"/>
          </a:p>
          <a:p>
            <a:r>
              <a:rPr lang="en-US" dirty="0" smtClean="0"/>
              <a:t>NIST Security Content Automation Protocol (SCAP), SP 800-126 Rev 2</a:t>
            </a:r>
            <a:endParaRPr lang="en-US" dirty="0" smtClean="0"/>
          </a:p>
          <a:p>
            <a:r>
              <a:rPr lang="en-US" dirty="0" smtClean="0"/>
              <a:t>Information Security Continuous Monitoring for Federal Information Systems and Organizations, SP 800-137</a:t>
            </a:r>
            <a:endParaRPr lang="en-US" dirty="0" smtClean="0"/>
          </a:p>
          <a:p>
            <a:r>
              <a:rPr lang="en-US" dirty="0" smtClean="0"/>
              <a:t>Guide to Selecting Information Technology Security Products, NIST SP 800-36</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NIST Special Publications 800 </a:t>
            </a:r>
            <a:r>
              <a:rPr lang="en-US" dirty="0" smtClean="0"/>
              <a:t>Series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i="1" dirty="0"/>
              <a:t>Guide to Enterprise Patch </a:t>
            </a:r>
            <a:r>
              <a:rPr lang="en-US" i="1" dirty="0" smtClean="0"/>
              <a:t>Management Technologies</a:t>
            </a:r>
            <a:r>
              <a:rPr lang="en-US" dirty="0"/>
              <a:t>, NIST SP </a:t>
            </a:r>
            <a:r>
              <a:rPr lang="en-US" dirty="0" smtClean="0"/>
              <a:t>800-40 Version </a:t>
            </a:r>
            <a:r>
              <a:rPr lang="en-US" dirty="0"/>
              <a:t>3</a:t>
            </a:r>
            <a:endParaRPr lang="en-US" dirty="0"/>
          </a:p>
          <a:p>
            <a:r>
              <a:rPr lang="en-US" i="1" dirty="0" smtClean="0"/>
              <a:t>Guide </a:t>
            </a:r>
            <a:r>
              <a:rPr lang="en-US" i="1" dirty="0"/>
              <a:t>to Using Vulnerability Naming Schemes </a:t>
            </a:r>
            <a:r>
              <a:rPr lang="en-US" dirty="0"/>
              <a:t>[CVE/CCE], NIST </a:t>
            </a:r>
            <a:r>
              <a:rPr lang="en-US" dirty="0" smtClean="0"/>
              <a:t>SP 800-51</a:t>
            </a:r>
            <a:r>
              <a:rPr lang="en-US" dirty="0"/>
              <a:t>, Rev. 1</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Department of Justice</a:t>
            </a:r>
            <a:endParaRPr lang="en-US" dirty="0"/>
          </a:p>
        </p:txBody>
      </p:sp>
      <p:sp>
        <p:nvSpPr>
          <p:cNvPr id="5" name="Content Placeholder 4"/>
          <p:cNvSpPr>
            <a:spLocks noGrp="1"/>
          </p:cNvSpPr>
          <p:nvPr>
            <p:ph idx="1"/>
          </p:nvPr>
        </p:nvSpPr>
        <p:spPr/>
        <p:txBody>
          <a:bodyPr/>
          <a:lstStyle/>
          <a:p>
            <a:r>
              <a:rPr lang="en-US" dirty="0"/>
              <a:t>In April 2015, the U.S. Department of Justice’s Cybersecurity Unit released a best practices </a:t>
            </a:r>
            <a:r>
              <a:rPr lang="en-US" dirty="0" smtClean="0"/>
              <a:t>document:</a:t>
            </a:r>
            <a:endParaRPr lang="en-US" dirty="0" smtClean="0"/>
          </a:p>
          <a:p>
            <a:pPr lvl="1"/>
            <a:r>
              <a:rPr lang="en-US" i="1" dirty="0" smtClean="0"/>
              <a:t>Best </a:t>
            </a:r>
            <a:r>
              <a:rPr lang="en-US" i="1" dirty="0"/>
              <a:t>Practices for Victim Response and Reporting of Cyber </a:t>
            </a:r>
            <a:r>
              <a:rPr lang="en-US" i="1" dirty="0" smtClean="0"/>
              <a:t>Incidents</a:t>
            </a:r>
            <a:endParaRPr lang="en-US" dirty="0" smtClean="0"/>
          </a:p>
          <a:p>
            <a:r>
              <a:rPr lang="en-US" dirty="0" smtClean="0"/>
              <a:t>This </a:t>
            </a:r>
            <a:r>
              <a:rPr lang="en-US" dirty="0"/>
              <a:t>document </a:t>
            </a:r>
            <a:r>
              <a:rPr lang="en-US" dirty="0" smtClean="0"/>
              <a:t>identifies:</a:t>
            </a:r>
            <a:endParaRPr lang="en-US" dirty="0" smtClean="0"/>
          </a:p>
          <a:p>
            <a:pPr lvl="1"/>
            <a:r>
              <a:rPr lang="en-US" dirty="0" smtClean="0"/>
              <a:t>Steps </a:t>
            </a:r>
            <a:r>
              <a:rPr lang="en-US" dirty="0"/>
              <a:t>to take before a cyber </a:t>
            </a:r>
            <a:r>
              <a:rPr lang="en-US" dirty="0" smtClean="0"/>
              <a:t>incident</a:t>
            </a:r>
            <a:endParaRPr lang="en-US" dirty="0" smtClean="0"/>
          </a:p>
          <a:p>
            <a:pPr lvl="1"/>
            <a:r>
              <a:rPr lang="en-US" dirty="0" smtClean="0"/>
              <a:t>Steps </a:t>
            </a:r>
            <a:r>
              <a:rPr lang="en-US" dirty="0"/>
              <a:t>to take during an incident response </a:t>
            </a:r>
            <a:r>
              <a:rPr lang="en-US" dirty="0" smtClean="0"/>
              <a:t>action</a:t>
            </a:r>
            <a:endParaRPr lang="en-US" dirty="0" smtClean="0"/>
          </a:p>
          <a:p>
            <a:pPr lvl="1"/>
            <a:r>
              <a:rPr lang="en-US" dirty="0" smtClean="0"/>
              <a:t>A list </a:t>
            </a:r>
            <a:r>
              <a:rPr lang="en-US" dirty="0"/>
              <a:t>of actions to not </a:t>
            </a:r>
            <a:r>
              <a:rPr lang="en-US" dirty="0" smtClean="0"/>
              <a:t>take</a:t>
            </a:r>
            <a:endParaRPr lang="en-US" dirty="0" smtClean="0"/>
          </a:p>
          <a:p>
            <a:pPr lvl="1"/>
            <a:r>
              <a:rPr lang="en-US" dirty="0" smtClean="0"/>
              <a:t>What </a:t>
            </a:r>
            <a:r>
              <a:rPr lang="en-US" dirty="0"/>
              <a:t>to do after the </a:t>
            </a:r>
            <a:r>
              <a:rPr lang="en-US" dirty="0" smtClean="0"/>
              <a:t>incident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a:t>Foundations of Incident </a:t>
            </a:r>
            <a:r>
              <a:rPr lang="en-US" dirty="0" smtClean="0"/>
              <a:t>Response (</a:t>
            </a:r>
            <a:r>
              <a:rPr lang="en-US" i="1" dirty="0" smtClean="0"/>
              <a:t>continued</a:t>
            </a:r>
            <a:r>
              <a:rPr lang="en-US" dirty="0" smtClean="0"/>
              <a:t>)</a:t>
            </a:r>
            <a:endParaRPr lang="en-US" dirty="0" smtClean="0"/>
          </a:p>
        </p:txBody>
      </p:sp>
      <p:sp>
        <p:nvSpPr>
          <p:cNvPr id="29699" name="Content Placeholder 2"/>
          <p:cNvSpPr>
            <a:spLocks noGrp="1"/>
          </p:cNvSpPr>
          <p:nvPr>
            <p:ph idx="1"/>
          </p:nvPr>
        </p:nvSpPr>
        <p:spPr/>
        <p:txBody>
          <a:bodyPr/>
          <a:lstStyle/>
          <a:p>
            <a:r>
              <a:rPr lang="en-US" altLang="en-US" dirty="0"/>
              <a:t>Two major elements play a role in determining the level of response</a:t>
            </a:r>
            <a:r>
              <a:rPr lang="en-US" altLang="en-US" dirty="0" smtClean="0"/>
              <a:t>.</a:t>
            </a:r>
            <a:endParaRPr lang="en-US" altLang="en-US" dirty="0" smtClean="0"/>
          </a:p>
          <a:p>
            <a:pPr lvl="1"/>
            <a:r>
              <a:rPr lang="en-US" altLang="en-US" dirty="0" smtClean="0">
                <a:solidFill>
                  <a:srgbClr val="FF0000"/>
                </a:solidFill>
              </a:rPr>
              <a:t>Information </a:t>
            </a:r>
            <a:r>
              <a:rPr lang="en-US" altLang="en-US" dirty="0">
                <a:solidFill>
                  <a:srgbClr val="FF0000"/>
                </a:solidFill>
              </a:rPr>
              <a:t>criticality is the primary determinant, and this comes from the data classification and the quantity of data </a:t>
            </a:r>
            <a:r>
              <a:rPr lang="en-US" altLang="en-US" dirty="0" smtClean="0">
                <a:solidFill>
                  <a:srgbClr val="FF0000"/>
                </a:solidFill>
              </a:rPr>
              <a:t>involved</a:t>
            </a:r>
            <a:endParaRPr lang="en-US" altLang="en-US" dirty="0" smtClean="0">
              <a:solidFill>
                <a:srgbClr val="FF0000"/>
              </a:solidFill>
            </a:endParaRPr>
          </a:p>
          <a:p>
            <a:pPr lvl="2"/>
            <a:r>
              <a:rPr lang="en-US" altLang="en-US" b="1" dirty="0" smtClean="0"/>
              <a:t>Information </a:t>
            </a:r>
            <a:r>
              <a:rPr lang="en-US" altLang="en-US" b="1" dirty="0"/>
              <a:t>criticality</a:t>
            </a:r>
            <a:r>
              <a:rPr lang="en-US" altLang="en-US" dirty="0"/>
              <a:t> is defined as the relative importance of specific information to the </a:t>
            </a:r>
            <a:r>
              <a:rPr lang="en-US" altLang="en-US" dirty="0" smtClean="0"/>
              <a:t>business.</a:t>
            </a:r>
            <a:endParaRPr lang="en-US" altLang="en-US" dirty="0" smtClean="0"/>
          </a:p>
          <a:p>
            <a:pPr lvl="1"/>
            <a:r>
              <a:rPr lang="en-US" dirty="0">
                <a:ea typeface="ヒラギノ角ゴ Pro W3" pitchFamily="-112" charset="-128"/>
                <a:cs typeface="ヒラギノ角ゴ Pro W3" pitchFamily="-112" charset="-128"/>
              </a:rPr>
              <a:t>The second major element involves a business decision on how this incident plays into current business operations</a:t>
            </a:r>
            <a:r>
              <a:rPr lang="en-US" dirty="0" smtClean="0">
                <a:ea typeface="ヒラギノ角ゴ Pro W3" pitchFamily="-112" charset="-128"/>
                <a:cs typeface="ヒラギノ角ゴ Pro W3" pitchFamily="-112" charset="-128"/>
              </a:rPr>
              <a:t>.</a:t>
            </a:r>
            <a:endParaRPr lang="en-US"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Indicators of Compromise</a:t>
            </a:r>
            <a:endParaRPr lang="en-US" dirty="0"/>
          </a:p>
        </p:txBody>
      </p:sp>
      <p:sp>
        <p:nvSpPr>
          <p:cNvPr id="5" name="Content Placeholder 4"/>
          <p:cNvSpPr>
            <a:spLocks noGrp="1"/>
          </p:cNvSpPr>
          <p:nvPr>
            <p:ph idx="1"/>
          </p:nvPr>
        </p:nvSpPr>
        <p:spPr/>
        <p:txBody>
          <a:bodyPr/>
          <a:lstStyle/>
          <a:p>
            <a:r>
              <a:rPr lang="en-US" b="1" dirty="0"/>
              <a:t>Indicators of Compromise (IOCs)</a:t>
            </a:r>
            <a:r>
              <a:rPr lang="en-US" dirty="0"/>
              <a:t> are artifacts left behind from </a:t>
            </a:r>
            <a:r>
              <a:rPr lang="en-US" dirty="0" smtClean="0"/>
              <a:t>computer intrusion activity.</a:t>
            </a:r>
            <a:endParaRPr lang="en-US" dirty="0" smtClean="0"/>
          </a:p>
          <a:p>
            <a:pPr lvl="1"/>
            <a:r>
              <a:rPr lang="en-US" dirty="0" smtClean="0"/>
              <a:t>Detection </a:t>
            </a:r>
            <a:r>
              <a:rPr lang="en-US" dirty="0"/>
              <a:t>of IOCs is a quick way to jumpstart a </a:t>
            </a:r>
            <a:r>
              <a:rPr lang="en-US" dirty="0" smtClean="0"/>
              <a:t>response element.</a:t>
            </a:r>
            <a:endParaRPr lang="en-US" dirty="0" smtClean="0"/>
          </a:p>
          <a:p>
            <a:pPr lvl="1"/>
            <a:r>
              <a:rPr lang="en-US" dirty="0" smtClean="0"/>
              <a:t>IOCs </a:t>
            </a:r>
            <a:r>
              <a:rPr lang="en-US" dirty="0"/>
              <a:t>have spread </a:t>
            </a:r>
            <a:r>
              <a:rPr lang="en-US" dirty="0" smtClean="0"/>
              <a:t>in usage </a:t>
            </a:r>
            <a:r>
              <a:rPr lang="en-US" dirty="0"/>
              <a:t>to a wide range of </a:t>
            </a:r>
            <a:r>
              <a:rPr lang="en-US" dirty="0" smtClean="0"/>
              <a:t>firms.</a:t>
            </a:r>
            <a:endParaRPr lang="en-US" dirty="0" smtClean="0"/>
          </a:p>
          <a:p>
            <a:pPr lvl="1"/>
            <a:r>
              <a:rPr lang="en-US" dirty="0" smtClean="0"/>
              <a:t>IOCs </a:t>
            </a:r>
            <a:r>
              <a:rPr lang="en-US" dirty="0"/>
              <a:t>act as a tripwire for </a:t>
            </a:r>
            <a:r>
              <a:rPr lang="en-US" dirty="0" smtClean="0"/>
              <a:t>responders.</a:t>
            </a:r>
            <a:endParaRPr lang="en-US" dirty="0" smtClean="0"/>
          </a:p>
          <a:p>
            <a:pPr lvl="1"/>
            <a:r>
              <a:rPr lang="en-US" dirty="0" smtClean="0"/>
              <a:t>An IOC </a:t>
            </a:r>
            <a:r>
              <a:rPr lang="en-US" dirty="0"/>
              <a:t>can be tied to a specific observable event, which then can be traced </a:t>
            </a:r>
            <a:r>
              <a:rPr lang="en-US" dirty="0" smtClean="0"/>
              <a:t>to related </a:t>
            </a:r>
            <a:r>
              <a:rPr lang="en-US" dirty="0"/>
              <a:t>events, and to stateful events such as Registry </a:t>
            </a:r>
            <a:r>
              <a:rPr lang="en-US" dirty="0" smtClean="0"/>
              <a:t>keys.</a:t>
            </a:r>
            <a:endParaRPr lang="en-US" dirty="0" smtClean="0"/>
          </a:p>
          <a:p>
            <a:pPr lvl="1"/>
            <a:r>
              <a:rPr lang="en-US" dirty="0" smtClean="0"/>
              <a:t>IOCs </a:t>
            </a:r>
            <a:r>
              <a:rPr lang="en-US" dirty="0"/>
              <a:t>provide a means of getting on the </a:t>
            </a:r>
            <a:r>
              <a:rPr lang="en-US" dirty="0" smtClean="0"/>
              <a:t>trail of attackers.</a:t>
            </a:r>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Indicators of </a:t>
            </a:r>
            <a:r>
              <a:rPr lang="en-US" dirty="0" smtClean="0"/>
              <a:t>Compromise (</a:t>
            </a:r>
            <a:r>
              <a:rPr lang="en-US" i="1" dirty="0" smtClean="0"/>
              <a:t>continued</a:t>
            </a:r>
            <a:r>
              <a:rPr lang="en-US" dirty="0" smtClean="0"/>
              <a:t>)</a:t>
            </a:r>
            <a:endParaRPr lang="en-US" dirty="0"/>
          </a:p>
        </p:txBody>
      </p:sp>
      <p:sp>
        <p:nvSpPr>
          <p:cNvPr id="5" name="Content Placeholder 4"/>
          <p:cNvSpPr>
            <a:spLocks noGrp="1"/>
          </p:cNvSpPr>
          <p:nvPr>
            <p:ph idx="1"/>
          </p:nvPr>
        </p:nvSpPr>
        <p:spPr>
          <a:xfrm>
            <a:off x="457200" y="1981200"/>
            <a:ext cx="8229600" cy="4419600"/>
          </a:xfrm>
        </p:spPr>
        <p:txBody>
          <a:bodyPr/>
          <a:lstStyle/>
          <a:p>
            <a:r>
              <a:rPr lang="en-US" dirty="0" smtClean="0"/>
              <a:t>Three main standards are associated </a:t>
            </a:r>
            <a:r>
              <a:rPr lang="en-US" dirty="0"/>
              <a:t>with </a:t>
            </a:r>
            <a:r>
              <a:rPr lang="en-US" dirty="0" smtClean="0"/>
              <a:t>IOCs.</a:t>
            </a:r>
            <a:endParaRPr lang="en-US" dirty="0" smtClean="0"/>
          </a:p>
          <a:p>
            <a:pPr lvl="1"/>
            <a:r>
              <a:rPr lang="en-US" dirty="0" smtClean="0"/>
              <a:t>Cyber </a:t>
            </a:r>
            <a:r>
              <a:rPr lang="en-US" dirty="0"/>
              <a:t>Observable eXpression (CybOX</a:t>
            </a:r>
            <a:r>
              <a:rPr lang="en-US" dirty="0" smtClean="0"/>
              <a:t>) – a </a:t>
            </a:r>
            <a:r>
              <a:rPr lang="en-US" dirty="0"/>
              <a:t>method of information sharing developed by </a:t>
            </a:r>
            <a:r>
              <a:rPr lang="en-US" dirty="0" smtClean="0"/>
              <a:t>MITRE</a:t>
            </a:r>
            <a:endParaRPr lang="en-US" dirty="0" smtClean="0"/>
          </a:p>
          <a:p>
            <a:pPr lvl="1"/>
            <a:r>
              <a:rPr lang="en-US" dirty="0"/>
              <a:t>OpenIOC – an open source initiative established by Mandiant that is designed to facilitate rapid communication of specific threat information associated with known </a:t>
            </a:r>
            <a:r>
              <a:rPr lang="en-US" dirty="0" smtClean="0"/>
              <a:t>threats</a:t>
            </a:r>
            <a:endParaRPr lang="en-US" dirty="0" smtClean="0"/>
          </a:p>
          <a:p>
            <a:pPr lvl="1"/>
            <a:r>
              <a:rPr lang="en-US" dirty="0"/>
              <a:t>Incident Object Description Exchange Format (</a:t>
            </a:r>
            <a:r>
              <a:rPr lang="en-US" dirty="0" smtClean="0"/>
              <a:t>IODEF</a:t>
            </a:r>
            <a:r>
              <a:rPr lang="en-US" dirty="0"/>
              <a:t>) – an XML format specified in RFC 5070 for conveying incident information between response teams, both internally and externally with respect to </a:t>
            </a:r>
            <a:r>
              <a:rPr lang="en-US" dirty="0" smtClean="0"/>
              <a:t>organizations</a:t>
            </a:r>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Cyber Kill Chain</a:t>
            </a:r>
            <a:endParaRPr lang="en-US" dirty="0"/>
          </a:p>
        </p:txBody>
      </p:sp>
      <p:sp>
        <p:nvSpPr>
          <p:cNvPr id="5" name="Content Placeholder 4"/>
          <p:cNvSpPr>
            <a:spLocks noGrp="1"/>
          </p:cNvSpPr>
          <p:nvPr>
            <p:ph idx="1"/>
          </p:nvPr>
        </p:nvSpPr>
        <p:spPr/>
        <p:txBody>
          <a:bodyPr/>
          <a:lstStyle/>
          <a:p>
            <a:r>
              <a:rPr lang="en-US" dirty="0"/>
              <a:t>A modern cyberattack is a complex, multistage </a:t>
            </a:r>
            <a:r>
              <a:rPr lang="en-US" dirty="0" smtClean="0"/>
              <a:t>process.</a:t>
            </a:r>
            <a:endParaRPr lang="en-US" dirty="0" smtClean="0"/>
          </a:p>
          <a:p>
            <a:r>
              <a:rPr lang="en-US" dirty="0" smtClean="0"/>
              <a:t>The </a:t>
            </a:r>
            <a:r>
              <a:rPr lang="en-US" dirty="0"/>
              <a:t>concept of </a:t>
            </a:r>
            <a:r>
              <a:rPr lang="en-US" dirty="0" smtClean="0"/>
              <a:t>a kill </a:t>
            </a:r>
            <a:r>
              <a:rPr lang="en-US" dirty="0"/>
              <a:t>chain is the targeting of specific steps of a multistep process with </a:t>
            </a:r>
            <a:r>
              <a:rPr lang="en-US" dirty="0" smtClean="0"/>
              <a:t>the goal </a:t>
            </a:r>
            <a:r>
              <a:rPr lang="en-US" dirty="0"/>
              <a:t>of disrupting the overall </a:t>
            </a:r>
            <a:r>
              <a:rPr lang="en-US" dirty="0" smtClean="0"/>
              <a:t>process.</a:t>
            </a:r>
            <a:endParaRPr lang="en-US" dirty="0" smtClean="0"/>
          </a:p>
          <a:p>
            <a:r>
              <a:rPr lang="en-US" dirty="0" smtClean="0"/>
              <a:t>The </a:t>
            </a:r>
            <a:r>
              <a:rPr lang="en-US" dirty="0"/>
              <a:t>term </a:t>
            </a:r>
            <a:r>
              <a:rPr lang="en-US" b="1" dirty="0"/>
              <a:t>cyber kill chain </a:t>
            </a:r>
            <a:r>
              <a:rPr lang="en-US" dirty="0"/>
              <a:t>is the application of </a:t>
            </a:r>
            <a:r>
              <a:rPr lang="en-US" dirty="0" smtClean="0"/>
              <a:t>the kill chain philosophy </a:t>
            </a:r>
            <a:r>
              <a:rPr lang="en-US" dirty="0"/>
              <a:t>to a cyber incident, with the expressed purpose </a:t>
            </a:r>
            <a:r>
              <a:rPr lang="en-US" dirty="0" smtClean="0"/>
              <a:t>of disrupting </a:t>
            </a:r>
            <a:r>
              <a:rPr lang="en-US" dirty="0"/>
              <a:t>the attack.</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Making Security Measurable</a:t>
            </a:r>
            <a:endParaRPr lang="en-US" dirty="0"/>
          </a:p>
        </p:txBody>
      </p:sp>
      <p:sp>
        <p:nvSpPr>
          <p:cNvPr id="5" name="Content Placeholder 4"/>
          <p:cNvSpPr>
            <a:spLocks noGrp="1"/>
          </p:cNvSpPr>
          <p:nvPr>
            <p:ph idx="1"/>
          </p:nvPr>
        </p:nvSpPr>
        <p:spPr/>
        <p:txBody>
          <a:bodyPr/>
          <a:lstStyle/>
          <a:p>
            <a:r>
              <a:rPr lang="en-US" dirty="0"/>
              <a:t>MITRE, working together with partners from government, industry, and academia, has created a set of techniques (called Making Security Measurable) to improve the measurability of security</a:t>
            </a:r>
            <a:r>
              <a:rPr lang="en-US" dirty="0" smtClean="0"/>
              <a:t>.</a:t>
            </a:r>
            <a:endParaRPr lang="en-US" dirty="0" smtClean="0"/>
          </a:p>
          <a:p>
            <a:pPr lvl="1"/>
            <a:r>
              <a:rPr lang="en-US" dirty="0" smtClean="0"/>
              <a:t>This </a:t>
            </a:r>
            <a:r>
              <a:rPr lang="en-US" dirty="0"/>
              <a:t>is a comprehensive effort, including registries </a:t>
            </a:r>
            <a:r>
              <a:rPr lang="en-US" dirty="0" smtClean="0"/>
              <a:t>of specific </a:t>
            </a:r>
            <a:r>
              <a:rPr lang="en-US" dirty="0"/>
              <a:t>baseline data, standardized languages for the accurate communication of security information, and formats and standardized processes to facilitate accurate and timely communications</a:t>
            </a:r>
            <a:r>
              <a:rPr lang="en-US" dirty="0" smtClean="0"/>
              <a: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Making Security </a:t>
            </a:r>
            <a:r>
              <a:rPr lang="en-US" dirty="0" smtClean="0"/>
              <a:t>Measurable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b="1" dirty="0" smtClean="0"/>
              <a:t>Structured </a:t>
            </a:r>
            <a:r>
              <a:rPr lang="en-US" b="1" dirty="0"/>
              <a:t>Threat Information eXpression (STIX)</a:t>
            </a:r>
            <a:r>
              <a:rPr lang="en-US" dirty="0"/>
              <a:t> is a structured language for cyberthreat intelligence </a:t>
            </a:r>
            <a:r>
              <a:rPr lang="en-US" dirty="0" smtClean="0"/>
              <a:t>information.</a:t>
            </a:r>
            <a:endParaRPr lang="en-US" dirty="0" smtClean="0"/>
          </a:p>
          <a:p>
            <a:r>
              <a:rPr lang="en-US" dirty="0" smtClean="0"/>
              <a:t>MITRE </a:t>
            </a:r>
            <a:r>
              <a:rPr lang="en-US" dirty="0"/>
              <a:t>created </a:t>
            </a:r>
            <a:r>
              <a:rPr lang="en-US" b="1" dirty="0"/>
              <a:t>Trusted Automated eXchange of Indicator Information (TAXII</a:t>
            </a:r>
            <a:r>
              <a:rPr lang="en-US" b="1" dirty="0" smtClean="0"/>
              <a:t>)</a:t>
            </a:r>
            <a:r>
              <a:rPr lang="en-US" dirty="0" smtClean="0"/>
              <a:t> as </a:t>
            </a:r>
            <a:r>
              <a:rPr lang="en-US" dirty="0"/>
              <a:t>the main transport mechanism for cyberthreat information </a:t>
            </a:r>
            <a:r>
              <a:rPr lang="en-US" dirty="0" smtClean="0"/>
              <a:t>represented by STIX.</a:t>
            </a:r>
            <a:endParaRPr lang="en-US" dirty="0" smtClean="0"/>
          </a:p>
          <a:p>
            <a:pPr lvl="1"/>
            <a:r>
              <a:rPr lang="en-US" dirty="0" smtClean="0"/>
              <a:t>TAXII </a:t>
            </a:r>
            <a:r>
              <a:rPr lang="en-US" dirty="0"/>
              <a:t>services allow organizations to share cyberthreat information in a secure and automated manner.</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Making Security </a:t>
            </a:r>
            <a:r>
              <a:rPr lang="en-US" dirty="0" smtClean="0"/>
              <a:t>Measurable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b="1" dirty="0"/>
              <a:t>Cyber Observable eXpression (CybOX)</a:t>
            </a:r>
            <a:r>
              <a:rPr lang="en-US" dirty="0"/>
              <a:t> is a standardized schema for the communication of observed data from the operational domain</a:t>
            </a:r>
            <a:r>
              <a:rPr lang="en-US" dirty="0" smtClean="0"/>
              <a:t>.</a:t>
            </a:r>
            <a:endParaRPr lang="en-US" dirty="0" smtClean="0"/>
          </a:p>
          <a:p>
            <a:pPr lvl="1"/>
            <a:r>
              <a:rPr lang="en-US" dirty="0"/>
              <a:t>Designed to streamline communications associated with incidents, CybOX provides </a:t>
            </a:r>
            <a:r>
              <a:rPr lang="en-US" dirty="0" smtClean="0"/>
              <a:t>a means </a:t>
            </a:r>
            <a:r>
              <a:rPr lang="en-US" dirty="0"/>
              <a:t>of communicating key elements, including event management, incident management, and more, in an effort to improve interoperability, consistency, and </a:t>
            </a:r>
            <a:r>
              <a:rPr lang="en-US" dirty="0" smtClean="0"/>
              <a:t>efficiency</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smtClean="0"/>
              <a:t>Chapter Summary</a:t>
            </a:r>
            <a:endParaRPr lang="en-US" dirty="0" smtClean="0"/>
          </a:p>
        </p:txBody>
      </p:sp>
      <p:sp>
        <p:nvSpPr>
          <p:cNvPr id="29699" name="Content Placeholder 2"/>
          <p:cNvSpPr>
            <a:spLocks noGrp="1"/>
          </p:cNvSpPr>
          <p:nvPr>
            <p:ph idx="1"/>
          </p:nvPr>
        </p:nvSpPr>
        <p:spPr/>
        <p:txBody>
          <a:bodyPr/>
          <a:lstStyle/>
          <a:p>
            <a:r>
              <a:rPr lang="en-US" altLang="en-US" dirty="0"/>
              <a:t>Understand the foundations of incident response processes.</a:t>
            </a:r>
            <a:endParaRPr lang="en-US" altLang="en-US" dirty="0"/>
          </a:p>
          <a:p>
            <a:r>
              <a:rPr lang="en-US" altLang="en-US" dirty="0"/>
              <a:t>Implement the detailed steps of an incident response process.</a:t>
            </a:r>
            <a:endParaRPr lang="en-US" altLang="en-US" dirty="0"/>
          </a:p>
          <a:p>
            <a:r>
              <a:rPr lang="en-US" altLang="en-US" dirty="0"/>
              <a:t>Describe standards and best practices that are involved in incident response.</a:t>
            </a:r>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a:t>Foundations of Incident </a:t>
            </a:r>
            <a:r>
              <a:rPr lang="en-US" dirty="0" smtClean="0"/>
              <a:t>Response (</a:t>
            </a:r>
            <a:r>
              <a:rPr lang="en-US" i="1" dirty="0" smtClean="0"/>
              <a:t>continued</a:t>
            </a:r>
            <a:r>
              <a:rPr lang="en-US" dirty="0" smtClean="0"/>
              <a:t>)</a:t>
            </a:r>
            <a:endParaRPr lang="en-US" dirty="0" smtClean="0"/>
          </a:p>
        </p:txBody>
      </p:sp>
      <p:sp>
        <p:nvSpPr>
          <p:cNvPr id="29699" name="Content Placeholder 2"/>
          <p:cNvSpPr>
            <a:spLocks noGrp="1"/>
          </p:cNvSpPr>
          <p:nvPr>
            <p:ph idx="1"/>
          </p:nvPr>
        </p:nvSpPr>
        <p:spPr/>
        <p:txBody>
          <a:bodyPr/>
          <a:lstStyle/>
          <a:p>
            <a:r>
              <a:rPr lang="en-US" altLang="en-US" dirty="0" smtClean="0"/>
              <a:t>Once an incident happens, it is time to react with </a:t>
            </a:r>
            <a:r>
              <a:rPr lang="en-US" dirty="0" smtClean="0">
                <a:ea typeface="ヒラギノ角ゴ Pro W3" pitchFamily="-112" charset="-128"/>
                <a:cs typeface="ヒラギノ角ゴ Pro W3" pitchFamily="-112" charset="-128"/>
              </a:rPr>
              <a:t>a solid, well-rehearsed incident response plan.</a:t>
            </a:r>
            <a:endParaRPr lang="en-US" dirty="0" smtClean="0">
              <a:ea typeface="ヒラギノ角ゴ Pro W3" pitchFamily="-112" charset="-128"/>
              <a:cs typeface="ヒラギノ角ゴ Pro W3" pitchFamily="-112" charset="-128"/>
            </a:endParaRPr>
          </a:p>
          <a:p>
            <a:pPr lvl="1"/>
            <a:r>
              <a:rPr lang="en-US" dirty="0" smtClean="0">
                <a:ea typeface="ヒラギノ角ゴ Pro W3" pitchFamily="-112" charset="-128"/>
                <a:cs typeface="ヒラギノ角ゴ Pro W3" pitchFamily="-112" charset="-128"/>
              </a:rPr>
              <a:t>This plan is custom-tailored to the information criticalities, the actual hardware and software architectures, and the people.</a:t>
            </a:r>
            <a:endParaRPr lang="en-US" dirty="0" smtClean="0">
              <a:ea typeface="ヒラギノ角ゴ Pro W3" pitchFamily="-112" charset="-128"/>
              <a:cs typeface="ヒラギノ角ゴ Pro W3" pitchFamily="-112" charset="-128"/>
            </a:endParaRPr>
          </a:p>
          <a:p>
            <a:pPr lvl="1"/>
            <a:r>
              <a:rPr lang="en-US" dirty="0" smtClean="0">
                <a:ea typeface="ヒラギノ角ゴ Pro W3" pitchFamily="-112" charset="-128"/>
                <a:cs typeface="ヒラギノ角ゴ Pro W3" pitchFamily="-112" charset="-128"/>
              </a:rPr>
              <a:t>Like all large, complex projects, the challenges rapidly become organizational in nature—budget, manpower, resources, and commitment.</a:t>
            </a:r>
            <a:endParaRPr lang="en-US"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a:t>Incident Management</a:t>
            </a:r>
            <a:endParaRPr lang="en-US" dirty="0" smtClean="0"/>
          </a:p>
        </p:txBody>
      </p:sp>
      <p:sp>
        <p:nvSpPr>
          <p:cNvPr id="29699" name="Content Placeholder 2"/>
          <p:cNvSpPr>
            <a:spLocks noGrp="1"/>
          </p:cNvSpPr>
          <p:nvPr>
            <p:ph idx="1"/>
          </p:nvPr>
        </p:nvSpPr>
        <p:spPr/>
        <p:txBody>
          <a:bodyPr/>
          <a:lstStyle/>
          <a:p>
            <a:r>
              <a:rPr lang="en-US" altLang="en-US" dirty="0"/>
              <a:t>Having an incident response management methodology is a key risk mitigation </a:t>
            </a:r>
            <a:r>
              <a:rPr lang="en-US" altLang="en-US" dirty="0" smtClean="0"/>
              <a:t>strategy.</a:t>
            </a:r>
            <a:endParaRPr lang="en-US" altLang="en-US" dirty="0" smtClean="0"/>
          </a:p>
          <a:p>
            <a:r>
              <a:rPr lang="en-US" altLang="en-US" dirty="0" smtClean="0"/>
              <a:t>One </a:t>
            </a:r>
            <a:r>
              <a:rPr lang="en-US" altLang="en-US" dirty="0"/>
              <a:t>of the steps that should be taken to establish a plan </a:t>
            </a:r>
            <a:r>
              <a:rPr lang="en-US" altLang="en-US" dirty="0" smtClean="0"/>
              <a:t>to handle </a:t>
            </a:r>
            <a:r>
              <a:rPr lang="en-US" altLang="en-US" dirty="0"/>
              <a:t>business interruptions as a result of a cyber event of some sort </a:t>
            </a:r>
            <a:r>
              <a:rPr lang="en-US" altLang="en-US" dirty="0" smtClean="0"/>
              <a:t>is the </a:t>
            </a:r>
            <a:r>
              <a:rPr lang="en-US" altLang="en-US" dirty="0"/>
              <a:t>establishment of a </a:t>
            </a:r>
            <a:r>
              <a:rPr lang="en-US" altLang="en-US" b="1" dirty="0"/>
              <a:t>Computer Incident Response Team (CIRT)</a:t>
            </a:r>
            <a:r>
              <a:rPr lang="en-US" altLang="en-US" dirty="0"/>
              <a:t> or a </a:t>
            </a:r>
            <a:r>
              <a:rPr lang="en-US" altLang="en-US" b="1" dirty="0" smtClean="0"/>
              <a:t>Computer Emergency </a:t>
            </a:r>
            <a:r>
              <a:rPr lang="en-US" altLang="en-US" b="1" dirty="0"/>
              <a:t>Response Team (CERT)</a:t>
            </a:r>
            <a:r>
              <a:rPr lang="en-US" altLang="en-US" dirty="0"/>
              <a:t>.</a:t>
            </a:r>
            <a:endParaRPr lang="en-US"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Components of </a:t>
            </a:r>
            <a:r>
              <a:rPr lang="en-US" smtClean="0"/>
              <a:t>Contingency Planning, Whitman </a:t>
            </a:r>
            <a:r>
              <a:rPr lang="en-US" dirty="0" smtClean="0"/>
              <a:t>&amp; </a:t>
            </a:r>
            <a:r>
              <a:rPr lang="en-US" dirty="0" err="1" smtClean="0"/>
              <a:t>Mattord</a:t>
            </a:r>
            <a:r>
              <a:rPr lang="en-US" dirty="0" smtClean="0"/>
              <a:t> (2012, p.206)</a:t>
            </a:r>
            <a:endParaRPr lang="en-US" dirty="0"/>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7338" y="1519238"/>
            <a:ext cx="602932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 Role of People in Security</Template>
  <TotalTime>0</TotalTime>
  <Words>25202</Words>
  <Application>WPS Presentation</Application>
  <PresentationFormat>On-screen Show (4:3)</PresentationFormat>
  <Paragraphs>449</Paragraphs>
  <Slides>66</Slides>
  <Notes>63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66</vt:i4>
      </vt:variant>
    </vt:vector>
  </HeadingPairs>
  <TitlesOfParts>
    <vt:vector size="79" baseType="lpstr">
      <vt:lpstr>Arial</vt:lpstr>
      <vt:lpstr>SimSun</vt:lpstr>
      <vt:lpstr>Wingdings</vt:lpstr>
      <vt:lpstr>ヒラギノ角ゴ Pro W3</vt:lpstr>
      <vt:lpstr>Kozuka Mincho Pr6N R</vt:lpstr>
      <vt:lpstr>Century</vt:lpstr>
      <vt:lpstr>ヒラギノ角ゴ Pro W3</vt:lpstr>
      <vt:lpstr>Big Space</vt:lpstr>
      <vt:lpstr>MS PGothic</vt:lpstr>
      <vt:lpstr>Calibri</vt:lpstr>
      <vt:lpstr>Microsoft YaHei</vt:lpstr>
      <vt:lpstr>Arial Unicode MS</vt:lpstr>
      <vt:lpstr>Office Theme</vt:lpstr>
      <vt:lpstr>Incident Response</vt:lpstr>
      <vt:lpstr>Objectives</vt:lpstr>
      <vt:lpstr>Key Terms</vt:lpstr>
      <vt:lpstr>Key Terms (continued)</vt:lpstr>
      <vt:lpstr>Foundations of Incident Response</vt:lpstr>
      <vt:lpstr>Foundations of Incident Response (continued)</vt:lpstr>
      <vt:lpstr>Foundations of Incident Response (continued)</vt:lpstr>
      <vt:lpstr>Incident Management</vt:lpstr>
      <vt:lpstr>PowerPoint 演示文稿</vt:lpstr>
      <vt:lpstr>PowerPoint 演示文稿</vt:lpstr>
      <vt:lpstr>PowerPoint 演示文稿</vt:lpstr>
      <vt:lpstr>Anatomy of an Attack</vt:lpstr>
      <vt:lpstr>Anatomy of an Attack (continued)</vt:lpstr>
      <vt:lpstr>Advanced Persistent Threat</vt:lpstr>
      <vt:lpstr>Advanced Persistent Threat (continued)</vt:lpstr>
      <vt:lpstr>Advanced Persistent Threat (continued)</vt:lpstr>
      <vt:lpstr>Goals of Incident Response</vt:lpstr>
      <vt:lpstr>Incident Response Process</vt:lpstr>
      <vt:lpstr>Incident Response Process (continued)</vt:lpstr>
      <vt:lpstr>Incident Response Process (continued)</vt:lpstr>
      <vt:lpstr>Preparation</vt:lpstr>
      <vt:lpstr>Preparation (continued)</vt:lpstr>
      <vt:lpstr>Preparation (continued)</vt:lpstr>
      <vt:lpstr>Preparation (continued)</vt:lpstr>
      <vt:lpstr>Preparation (continued)</vt:lpstr>
      <vt:lpstr>Incident Response Team</vt:lpstr>
      <vt:lpstr>Incident Response Team (continued)</vt:lpstr>
      <vt:lpstr>Incident Response Team (continued)</vt:lpstr>
      <vt:lpstr>Security Measure Implementation</vt:lpstr>
      <vt:lpstr>Security Measure Implementation (continued)</vt:lpstr>
      <vt:lpstr>Incident Identification/Detection</vt:lpstr>
      <vt:lpstr>Incident Identification/Detection (continued)</vt:lpstr>
      <vt:lpstr>Initial Response</vt:lpstr>
      <vt:lpstr>Initial Response (continued)</vt:lpstr>
      <vt:lpstr>Initial Response (continued)</vt:lpstr>
      <vt:lpstr>Incident Isolation</vt:lpstr>
      <vt:lpstr>Incident Isolation (continued)</vt:lpstr>
      <vt:lpstr>Incident Isolation (continued)</vt:lpstr>
      <vt:lpstr>Incident Isolation (continued)</vt:lpstr>
      <vt:lpstr>Incident Isolation (continued)</vt:lpstr>
      <vt:lpstr>Incident Isolation (continued)</vt:lpstr>
      <vt:lpstr>Incident Isolation (continued)</vt:lpstr>
      <vt:lpstr>Strategy Formulation</vt:lpstr>
      <vt:lpstr>Strategy Formulation (continued)</vt:lpstr>
      <vt:lpstr>Investigation</vt:lpstr>
      <vt:lpstr>Investigation (continued)</vt:lpstr>
      <vt:lpstr>Investigation (continued)</vt:lpstr>
      <vt:lpstr>Investigation (continued)</vt:lpstr>
      <vt:lpstr>Recovery/Reconstitution Procedures</vt:lpstr>
      <vt:lpstr>Recovery/Reconstitution Procedures (continued)</vt:lpstr>
      <vt:lpstr>Recovery/Reconstitution Procedures (continued)</vt:lpstr>
      <vt:lpstr>Reporting</vt:lpstr>
      <vt:lpstr>Follow-up/Lessons Learned</vt:lpstr>
      <vt:lpstr>Standards and Best Practices</vt:lpstr>
      <vt:lpstr>State of Compromise</vt:lpstr>
      <vt:lpstr>NIST</vt:lpstr>
      <vt:lpstr>NIST Special Publications 800 Series</vt:lpstr>
      <vt:lpstr>NIST Special Publications 800 Series (continued)</vt:lpstr>
      <vt:lpstr>Department of Justice</vt:lpstr>
      <vt:lpstr>Indicators of Compromise</vt:lpstr>
      <vt:lpstr>Indicators of Compromise (continued)</vt:lpstr>
      <vt:lpstr>Cyber Kill Chain</vt:lpstr>
      <vt:lpstr>Making Security Measurable</vt:lpstr>
      <vt:lpstr>Making Security Measurable (continued)</vt:lpstr>
      <vt:lpstr>Making Security Measurable (continued)</vt:lpstr>
      <vt:lpstr>Chapter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Security</dc:title>
  <dc:creator>Dee Mike</dc:creator>
  <cp:lastModifiedBy>User</cp:lastModifiedBy>
  <cp:revision>452</cp:revision>
  <cp:lastPrinted>2015-12-10T11:26:00Z</cp:lastPrinted>
  <dcterms:created xsi:type="dcterms:W3CDTF">2010-03-19T19:23:00Z</dcterms:created>
  <dcterms:modified xsi:type="dcterms:W3CDTF">2021-03-12T14:37:31Z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