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A6C7-37C5-4922-9436-B16BC3EFE842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FBC4-C085-4E41-AB5A-5D36CFC7FE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76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A6C7-37C5-4922-9436-B16BC3EFE842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FBC4-C085-4E41-AB5A-5D36CFC7FE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81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A6C7-37C5-4922-9436-B16BC3EFE842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FBC4-C085-4E41-AB5A-5D36CFC7FE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778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A6C7-37C5-4922-9436-B16BC3EFE842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FBC4-C085-4E41-AB5A-5D36CFC7FE0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3412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A6C7-37C5-4922-9436-B16BC3EFE842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FBC4-C085-4E41-AB5A-5D36CFC7FE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79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A6C7-37C5-4922-9436-B16BC3EFE842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FBC4-C085-4E41-AB5A-5D36CFC7FE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121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A6C7-37C5-4922-9436-B16BC3EFE842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FBC4-C085-4E41-AB5A-5D36CFC7FE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544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A6C7-37C5-4922-9436-B16BC3EFE842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FBC4-C085-4E41-AB5A-5D36CFC7FE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134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A6C7-37C5-4922-9436-B16BC3EFE842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FBC4-C085-4E41-AB5A-5D36CFC7FE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74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A6C7-37C5-4922-9436-B16BC3EFE842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FBC4-C085-4E41-AB5A-5D36CFC7FE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60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A6C7-37C5-4922-9436-B16BC3EFE842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FBC4-C085-4E41-AB5A-5D36CFC7FE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76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A6C7-37C5-4922-9436-B16BC3EFE842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FBC4-C085-4E41-AB5A-5D36CFC7FE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78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A6C7-37C5-4922-9436-B16BC3EFE842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FBC4-C085-4E41-AB5A-5D36CFC7FE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04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A6C7-37C5-4922-9436-B16BC3EFE842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FBC4-C085-4E41-AB5A-5D36CFC7FE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15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A6C7-37C5-4922-9436-B16BC3EFE842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FBC4-C085-4E41-AB5A-5D36CFC7FE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54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A6C7-37C5-4922-9436-B16BC3EFE842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FBC4-C085-4E41-AB5A-5D36CFC7FE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35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A6C7-37C5-4922-9436-B16BC3EFE842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FBC4-C085-4E41-AB5A-5D36CFC7FE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75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B4CA6C7-37C5-4922-9436-B16BC3EFE842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9FBC4-C085-4E41-AB5A-5D36CFC7FE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954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3%D1%80%D0%B0%D1%84%D1%84%D0%B8%D1%82%D0%B8" TargetMode="External"/><Relationship Id="rId2" Type="http://schemas.openxmlformats.org/officeDocument/2006/relationships/hyperlink" Target="https://ru.wikipedia.org/wiki/%D0%9C%D0%B8%D0%BB%D1%8E%D0%BA%D0%BE%D0%B2,_%D0%9F%D0%B0%D0%B2%D0%B5%D0%BB_%D0%9D%D0%B8%D0%BA%D0%BE%D0%BB%D0%B0%D0%B5%D0%B2%D0%B8%D1%8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%D0%92%D0%B5%D0%BB%D0%B8%D0%BA%D0%B8%D0%B9_%D0%9D%D0%BE%D0%B2%D0%B3%D0%BE%D1%80%D0%BE%D0%B4" TargetMode="External"/><Relationship Id="rId4" Type="http://schemas.openxmlformats.org/officeDocument/2006/relationships/hyperlink" Target="https://ru.wikipedia.org/wiki/%D0%91%D0%B5%D1%80%D0%B5%D1%81%D1%82%D1%8F%D0%BD%D1%8B%D0%B5_%D0%B3%D1%80%D0%B0%D0%BC%D0%BE%D1%82%D1%8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F%D0%B8%D1%81%D1%8C%D0%BC%D0%B5%D0%BD%D0%BD%D0%BE%D1%81%D1%82%D1%8C" TargetMode="External"/><Relationship Id="rId2" Type="http://schemas.openxmlformats.org/officeDocument/2006/relationships/hyperlink" Target="https://ru.wikipedia.org/wiki/%D0%91%D0%B5%D1%80%D1%91%D1%81%D1%82%D0%B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%D0%92%D0%BE%D1%81%D1%82%D0%BE%D1%87%D0%BD%D0%BE%D1%81%D0%BB%D0%B0%D0%B2%D1%8F%D0%BD%D1%81%D0%BA%D0%B8%D0%B5_%D1%8F%D0%B7%D1%8B%D0%BA%D0%B8" TargetMode="External"/><Relationship Id="rId4" Type="http://schemas.openxmlformats.org/officeDocument/2006/relationships/hyperlink" Target="https://ru.wikipedia.org/wiki/%D0%A0%D1%83%D1%81%D1%8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Образование в Древней Руси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3921" y="6200739"/>
            <a:ext cx="8825658" cy="861420"/>
          </a:xfrm>
        </p:spPr>
        <p:txBody>
          <a:bodyPr/>
          <a:lstStyle/>
          <a:p>
            <a:pPr algn="r"/>
            <a:r>
              <a:rPr lang="ru-RU" dirty="0" err="1" smtClean="0"/>
              <a:t>Файзиев</a:t>
            </a:r>
            <a:r>
              <a:rPr lang="ru-RU" dirty="0" smtClean="0"/>
              <a:t> </a:t>
            </a:r>
            <a:r>
              <a:rPr lang="ru-RU" dirty="0" err="1" smtClean="0"/>
              <a:t>Фаридун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18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7803" y="526211"/>
            <a:ext cx="9963509" cy="5891841"/>
          </a:xfrm>
        </p:spPr>
        <p:txBody>
          <a:bodyPr>
            <a:normAutofit/>
          </a:bodyPr>
          <a:lstStyle/>
          <a:p>
            <a:r>
              <a:rPr lang="ru-RU" sz="2800" dirty="0"/>
              <a:t>Некоторые историки, в частности </a:t>
            </a:r>
            <a:r>
              <a:rPr lang="ru-RU" sz="2800" dirty="0">
                <a:solidFill>
                  <a:srgbClr val="FF0000"/>
                </a:solidFill>
                <a:hlinkClick r:id="rId2" tooltip="Милюков, Павел Николаевич"/>
              </a:rPr>
              <a:t>П.Н. Милюков</a:t>
            </a:r>
            <a:r>
              <a:rPr lang="ru-RU" sz="2800" dirty="0"/>
              <a:t>, высказывали мнение (опираясь на факты, относящиеся к XV–XVI векам), что в Древней Руси подавляющее большинство населения было неграмотным. Однако этому мнению противоречат </a:t>
            </a:r>
            <a:r>
              <a:rPr lang="ru-RU" sz="2800" dirty="0">
                <a:hlinkClick r:id="rId3" tooltip="Граффити"/>
              </a:rPr>
              <a:t>граффити</a:t>
            </a:r>
            <a:r>
              <a:rPr lang="ru-RU" sz="2800" dirty="0"/>
              <a:t> (надписи, сделанные на стенах соборов и церквей), оставленные явно случайными прихожанами, а также найденные многочисленные </a:t>
            </a:r>
            <a:r>
              <a:rPr lang="ru-RU" sz="2800" dirty="0">
                <a:hlinkClick r:id="rId4" tooltip="Берестяные грамоты"/>
              </a:rPr>
              <a:t>берестяные грамоты</a:t>
            </a:r>
            <a:r>
              <a:rPr lang="ru-RU" sz="2800" dirty="0"/>
              <a:t> XI–XIII веков, причём не только в </a:t>
            </a:r>
            <a:r>
              <a:rPr lang="ru-RU" sz="2800" dirty="0">
                <a:hlinkClick r:id="rId5" tooltip="Великий Новгород"/>
              </a:rPr>
              <a:t>Великом Новгороде</a:t>
            </a:r>
            <a:r>
              <a:rPr lang="ru-RU" sz="2800" dirty="0"/>
              <a:t>, но и в других древнерусских городах. Их авторами были купцы, ремесленники, даже крестьяне, известны берестяные грамоты, написанные женщинами.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9941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465826" y="1017915"/>
            <a:ext cx="937691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i="0" dirty="0" err="1" smtClean="0">
                <a:effectLst/>
                <a:latin typeface="Arial" panose="020B0604020202020204" pitchFamily="34" charset="0"/>
              </a:rPr>
              <a:t>Берестяны́е</a:t>
            </a:r>
            <a:r>
              <a:rPr lang="ru-RU" sz="2800" b="1" i="0" dirty="0" smtClean="0">
                <a:effectLst/>
                <a:latin typeface="Arial" panose="020B0604020202020204" pitchFamily="34" charset="0"/>
              </a:rPr>
              <a:t> </a:t>
            </a:r>
            <a:r>
              <a:rPr lang="ru-RU" sz="2800" b="1" i="0" dirty="0" err="1" smtClean="0">
                <a:effectLst/>
                <a:latin typeface="Arial" panose="020B0604020202020204" pitchFamily="34" charset="0"/>
              </a:rPr>
              <a:t>гра́моты</a:t>
            </a:r>
            <a:r>
              <a:rPr lang="ru-RU" sz="2800" b="0" i="0" dirty="0" smtClean="0">
                <a:effectLst/>
                <a:latin typeface="Arial" panose="020B0604020202020204" pitchFamily="34" charset="0"/>
              </a:rPr>
              <a:t> — письма и записи </a:t>
            </a:r>
            <a:r>
              <a:rPr lang="ru-RU" sz="2800" b="0" i="0" u="none" strike="noStrike" dirty="0" smtClean="0">
                <a:effectLst/>
                <a:latin typeface="Arial" panose="020B0604020202020204" pitchFamily="34" charset="0"/>
                <a:hlinkClick r:id="rId2" tooltip="Берёста"/>
              </a:rPr>
              <a:t>на коре берёзы</a:t>
            </a:r>
            <a:r>
              <a:rPr lang="ru-RU" sz="2800" b="0" i="0" dirty="0" smtClean="0">
                <a:effectLst/>
                <a:latin typeface="Arial" panose="020B0604020202020204" pitchFamily="34" charset="0"/>
              </a:rPr>
              <a:t>, памятники </a:t>
            </a:r>
            <a:r>
              <a:rPr lang="ru-RU" sz="2800" b="0" i="0" u="none" strike="noStrike" dirty="0" smtClean="0">
                <a:effectLst/>
                <a:latin typeface="Arial" panose="020B0604020202020204" pitchFamily="34" charset="0"/>
                <a:hlinkClick r:id="rId3" tooltip="Письменность"/>
              </a:rPr>
              <a:t>письменности</a:t>
            </a:r>
            <a:r>
              <a:rPr lang="ru-RU" sz="2800" b="0" i="0" dirty="0" smtClean="0">
                <a:effectLst/>
                <a:latin typeface="Arial" panose="020B0604020202020204" pitchFamily="34" charset="0"/>
              </a:rPr>
              <a:t> </a:t>
            </a:r>
            <a:r>
              <a:rPr lang="ru-RU" sz="2800" b="0" i="0" u="none" strike="noStrike" dirty="0" smtClean="0">
                <a:effectLst/>
                <a:latin typeface="Arial" panose="020B0604020202020204" pitchFamily="34" charset="0"/>
                <a:hlinkClick r:id="rId4" tooltip="Русь"/>
              </a:rPr>
              <a:t>Древней Руси</a:t>
            </a:r>
            <a:r>
              <a:rPr lang="ru-RU" sz="2800" b="0" i="0" dirty="0" smtClean="0">
                <a:effectLst/>
                <a:latin typeface="Arial" panose="020B0604020202020204" pitchFamily="34" charset="0"/>
              </a:rPr>
              <a:t> XI—XV вв. Берестяные грамоты представляют первостепенный интерес как источники по истории общества и повседневной жизни средневековых людей, а также по истории </a:t>
            </a:r>
            <a:r>
              <a:rPr lang="ru-RU" sz="2800" b="0" i="0" u="none" strike="noStrike" dirty="0" smtClean="0">
                <a:effectLst/>
                <a:latin typeface="Arial" panose="020B0604020202020204" pitchFamily="34" charset="0"/>
                <a:hlinkClick r:id="rId5" tooltip="Восточнославянские языки"/>
              </a:rPr>
              <a:t>восточнославянских языков</a:t>
            </a:r>
            <a:r>
              <a:rPr lang="ru-RU" sz="2800" b="0" i="0" dirty="0" smtClean="0">
                <a:effectLst/>
                <a:latin typeface="Arial" panose="020B0604020202020204" pitchFamily="34" charset="0"/>
              </a:rPr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0592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826" y="3253068"/>
            <a:ext cx="5080000" cy="32639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850" y="253291"/>
            <a:ext cx="6667500" cy="28003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89" y="3425899"/>
            <a:ext cx="5582160" cy="288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0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Первые школы на Руси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2" y="1552756"/>
            <a:ext cx="9404722" cy="4865297"/>
          </a:xfrm>
        </p:spPr>
        <p:txBody>
          <a:bodyPr>
            <a:noAutofit/>
          </a:bodyPr>
          <a:lstStyle/>
          <a:p>
            <a:r>
              <a:rPr lang="ru-RU" sz="2400" dirty="0"/>
              <a:t>988 год — это время крещения Руси и зарождения школьного образования. </a:t>
            </a:r>
          </a:p>
          <a:p>
            <a:r>
              <a:rPr lang="ru-RU" sz="2400" dirty="0"/>
              <a:t>Князь Владимир Святославович издаёт указ: дети бояр должны учиться книжному делу. Так появилась школа под названием «Книжное учение». Там учеников делили на небольшие группы, и в каждой был свой учитель грамоты и чтения.</a:t>
            </a:r>
          </a:p>
          <a:p>
            <a:r>
              <a:rPr lang="ru-RU" sz="2400" dirty="0"/>
              <a:t>Впоследствии первые учебные заведения открылись при монастырях в Киеве, Новгороде, Смоленске, Суздале и Курске. Учителями были монахи, а программу утверждал сам князь Владимир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369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9177" y="612475"/>
            <a:ext cx="969609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0" i="0" dirty="0" smtClean="0">
                <a:effectLst/>
                <a:latin typeface="Circe"/>
              </a:rPr>
              <a:t>Спустя столетие, в 1086 году, Анна Всеволодовна, сестра Владимира Мономаха, открыла первое женское училище при церкви, где девочки из зажиточного населения обучались грамоте, чтению и пению.</a:t>
            </a:r>
          </a:p>
          <a:p>
            <a:r>
              <a:rPr lang="ru-RU" sz="2400" b="0" i="0" dirty="0" smtClean="0">
                <a:effectLst/>
                <a:latin typeface="Circe"/>
              </a:rPr>
              <a:t> </a:t>
            </a:r>
          </a:p>
          <a:p>
            <a:r>
              <a:rPr lang="ru-RU" sz="2400" b="0" i="0" dirty="0" smtClean="0">
                <a:effectLst/>
                <a:latin typeface="Circe"/>
              </a:rPr>
              <a:t>В начале XV века на смену церквям при монастырях приходят частные школы — «Мастера грамоты», которые стали новым этапом в развитии обучения на Руси. Там обучались мальчики богатых родителей, в программу входило письмо, чтение и зарубежная литература. </a:t>
            </a:r>
          </a:p>
          <a:p>
            <a:endParaRPr lang="ru-RU" sz="2400" b="0" i="0" dirty="0" smtClean="0">
              <a:effectLst/>
              <a:latin typeface="Circe"/>
            </a:endParaRPr>
          </a:p>
          <a:p>
            <a:r>
              <a:rPr lang="ru-RU" sz="2400" b="0" i="0" dirty="0" smtClean="0">
                <a:effectLst/>
                <a:latin typeface="Circe"/>
              </a:rPr>
              <a:t>Во время татаро-монгольского ига произошёл регресс образования, и развитие обучения сильно замедлилось. Только школы при церквях продолжали вести мало-</a:t>
            </a:r>
            <a:r>
              <a:rPr lang="ru-RU" sz="2400" b="0" i="0" dirty="0" err="1" smtClean="0">
                <a:effectLst/>
                <a:latin typeface="Circe"/>
              </a:rPr>
              <a:t>мальскую</a:t>
            </a:r>
            <a:r>
              <a:rPr lang="ru-RU" sz="2400" b="0" i="0" dirty="0" smtClean="0">
                <a:effectLst/>
                <a:latin typeface="Circe"/>
              </a:rPr>
              <a:t> образовательную деятельность.</a:t>
            </a:r>
            <a:endParaRPr lang="ru-RU" sz="2400" b="0" i="0" dirty="0">
              <a:effectLst/>
              <a:latin typeface="Circe"/>
            </a:endParaRPr>
          </a:p>
        </p:txBody>
      </p:sp>
    </p:spTree>
    <p:extLst>
      <p:ext uri="{BB962C8B-B14F-4D97-AF65-F5344CB8AC3E}">
        <p14:creationId xmlns:p14="http://schemas.microsoft.com/office/powerpoint/2010/main" val="201201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78689"/>
            <a:ext cx="8947150" cy="251638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765" y="3071004"/>
            <a:ext cx="4667718" cy="340743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3116503"/>
            <a:ext cx="5589916" cy="336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3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33" y="405712"/>
            <a:ext cx="4424350" cy="2932712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34" y="1999171"/>
            <a:ext cx="5684197" cy="426314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33" y="3502819"/>
            <a:ext cx="4444220" cy="32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8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Красный и оранжевый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</TotalTime>
  <Words>62</Words>
  <Application>Microsoft Office PowerPoint</Application>
  <PresentationFormat>Широкоэкранный</PresentationFormat>
  <Paragraphs>13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Circe</vt:lpstr>
      <vt:lpstr>Wingdings 3</vt:lpstr>
      <vt:lpstr>Ион</vt:lpstr>
      <vt:lpstr>Образование в Древней Руси</vt:lpstr>
      <vt:lpstr>Презентация PowerPoint</vt:lpstr>
      <vt:lpstr>Презентация PowerPoint</vt:lpstr>
      <vt:lpstr>Презентация PowerPoint</vt:lpstr>
      <vt:lpstr>Первые школы на Руси 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Образование в Древней Руси</dc:title>
  <dc:creator>Faridun Faiziev</dc:creator>
  <cp:lastModifiedBy>Faridun Faiziev</cp:lastModifiedBy>
  <cp:revision>4</cp:revision>
  <dcterms:created xsi:type="dcterms:W3CDTF">2022-10-26T20:09:48Z</dcterms:created>
  <dcterms:modified xsi:type="dcterms:W3CDTF">2022-10-26T20:47:39Z</dcterms:modified>
</cp:coreProperties>
</file>