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D14"/>
    <a:srgbClr val="040E08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5596" autoAdjust="0"/>
  </p:normalViewPr>
  <p:slideViewPr>
    <p:cSldViewPr>
      <p:cViewPr varScale="1">
        <p:scale>
          <a:sx n="68" d="100"/>
          <a:sy n="68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1E08021-A190-40AA-B2E5-FE4ED3F366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366984-8023-4AC4-97D2-585219A0EE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C9AC0B24-6FC8-4AD8-88D9-E20880003D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64ED210-002D-44F2-A7F6-7F725D9600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96E105B4-CB66-4D65-95A6-351BCD749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6DB59132-D9D5-4ACE-9E14-E71DF0974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36F0A2-4CD0-4557-96AD-95B124214638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80A347-B791-4C1C-9FB7-DF7992406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66D90-E544-42C6-9DEA-30FBF8806976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9AC6D36C-82A5-4FCE-A98B-28890AD3F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36AE15F-2DD1-4D3C-AD0F-8F2289F93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C8F502-89EB-45C7-87E4-9239B38AA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00F7B-0CED-4414-BFFB-F475EAE7261A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C235E03-4396-4124-BD22-42CE3514C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0C4E63-0605-452E-8AD6-DDC63FBAF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81279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C8F502-89EB-45C7-87E4-9239B38AA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00F7B-0CED-4414-BFFB-F475EAE7261A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C235E03-4396-4124-BD22-42CE3514C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0C4E63-0605-452E-8AD6-DDC63FBAF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C8F502-89EB-45C7-87E4-9239B38AA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00F7B-0CED-4414-BFFB-F475EAE7261A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C235E03-4396-4124-BD22-42CE3514C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0C4E63-0605-452E-8AD6-DDC63FBAF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50725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09E0B-B614-4B76-8FB5-FE4C0F7F4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15FF-9F66-4E03-AFD5-88774DDC18F8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856B49-89E0-4912-A65F-77D100E2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840259-CD3F-474F-9A69-E83BD89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09E0B-B614-4B76-8FB5-FE4C0F7F4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15FF-9F66-4E03-AFD5-88774DDC18F8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856B49-89E0-4912-A65F-77D100E2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840259-CD3F-474F-9A69-E83BD89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65914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09E0B-B614-4B76-8FB5-FE4C0F7F4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15FF-9F66-4E03-AFD5-88774DDC18F8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856B49-89E0-4912-A65F-77D100E2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840259-CD3F-474F-9A69-E83BD89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29282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09E0B-B614-4B76-8FB5-FE4C0F7F4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15FF-9F66-4E03-AFD5-88774DDC18F8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856B49-89E0-4912-A65F-77D100E2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840259-CD3F-474F-9A69-E83BD89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6038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709E0B-B614-4B76-8FB5-FE4C0F7F4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E15FF-9F66-4E03-AFD5-88774DDC18F8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AE856B49-89E0-4912-A65F-77D100E2A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4840259-CD3F-474F-9A69-E83BD8910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85916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C8F502-89EB-45C7-87E4-9239B38AA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00F7B-0CED-4414-BFFB-F475EAE7261A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8C235E03-4396-4124-BD22-42CE3514C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0C4E63-0605-452E-8AD6-DDC63FBAF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72193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5EF6EE7-B7C2-47CE-B6A2-AA5C19FAAC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en-US" altLang="pt-BR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0DE933D-B572-4EDB-9044-35E7B839EB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60198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en-US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CF5F-8429-4B6E-AAFA-39193222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717C12-7DF1-4668-A2AF-57B6A37A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5864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2D1125-3669-4FAA-AC4E-EF7D8455D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1065213"/>
            <a:ext cx="2038350" cy="5211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E101CC-B3AC-4BCD-9BB9-F496C0D9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1065213"/>
            <a:ext cx="5962650" cy="52117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087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0A524-E2C9-4150-9F75-E1E49D9E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2FBCD-B63E-4371-A7F6-316A8BB7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834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186E6-F02C-4E21-8E49-E6C7CD1A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83C6D-5FB4-4EB8-9D5C-E0A6BE387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7452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CAC7-08FF-402C-B740-21FA8CD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8949E-49F8-4E51-AFF2-D0AA1B210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2009775"/>
            <a:ext cx="4000500" cy="4267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B6E902-3A52-420F-A67C-6D1A0335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009775"/>
            <a:ext cx="4000500" cy="4267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58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DC17F-DF1C-4A16-B6D8-0D1FADC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5EFD5-B26A-452F-AD50-FAAF92B6B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32D7F-9DEE-4B5C-A15E-EDF1E3A6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117A64-4C70-4461-8360-B616246F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9868AF-5B0C-4EBA-89F6-F845E126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575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F547C-98B4-4CB1-A1E1-423BCEB3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39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64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C1DC2-8FDF-4D8B-87E4-456F903D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361BD-5A08-4763-9A8C-15F574DF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A1FAC0-6FE6-44DD-A8E6-8D2D95756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027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11E9-91C8-479F-8173-233FA3E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3DACEB-CE30-4FA8-98F7-00D19BF0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F53C6-E0B9-42AB-9448-612E38EFD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34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9F1848-3B63-458D-ACD7-639B639E2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065213"/>
            <a:ext cx="81534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D588E8-7F0D-460A-9D25-1FDD65E89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09775"/>
            <a:ext cx="8153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05818E06-A8FA-4913-BE7A-FA75FAE184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5334000"/>
            <a:ext cx="7772400" cy="704850"/>
          </a:xfrm>
        </p:spPr>
        <p:txBody>
          <a:bodyPr/>
          <a:lstStyle/>
          <a:p>
            <a:r>
              <a:rPr lang="en-US" altLang="pt-BR" dirty="0"/>
              <a:t>Originalidade Textual</a:t>
            </a:r>
            <a:endParaRPr lang="ru-RU" altLang="pt-BR" dirty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8D38BA8-66B5-4405-8749-94AB0848A1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6127576"/>
            <a:ext cx="8763000" cy="685800"/>
          </a:xfrm>
        </p:spPr>
        <p:txBody>
          <a:bodyPr/>
          <a:lstStyle/>
          <a:p>
            <a:r>
              <a:rPr lang="en-US" altLang="pt-BR" dirty="0"/>
              <a:t>Alunos: Caio Domingues, Guilherme Courty e Guilherme Valim</a:t>
            </a:r>
          </a:p>
          <a:p>
            <a:endParaRPr lang="ru-RU" alt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>
            <a:extLst>
              <a:ext uri="{FF2B5EF4-FFF2-40B4-BE49-F238E27FC236}">
                <a16:creationId xmlns:a16="http://schemas.microsoft.com/office/drawing/2014/main" id="{DB6A9616-1B7C-4FE2-9E2C-DEC84543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2060848"/>
            <a:ext cx="8153400" cy="3492500"/>
          </a:xfrm>
        </p:spPr>
        <p:txBody>
          <a:bodyPr/>
          <a:lstStyle/>
          <a:p>
            <a:pPr algn="just"/>
            <a:r>
              <a:rPr lang="pt-BR" sz="2700" dirty="0">
                <a:latin typeface="+mj-lt"/>
              </a:rPr>
              <a:t>O bom escritor sabe que elementos como a coerência e a coesão são indispensáveis para a inteligibilidade dos textos escritos, bem como o respeito às normas gramaticais.</a:t>
            </a:r>
          </a:p>
          <a:p>
            <a:pPr>
              <a:lnSpc>
                <a:spcPct val="80000"/>
              </a:lnSpc>
            </a:pPr>
            <a:endParaRPr lang="pt-BR" altLang="pt-BR" sz="2800" dirty="0">
              <a:latin typeface="18"/>
            </a:endParaRPr>
          </a:p>
          <a:p>
            <a:pPr algn="just"/>
            <a:r>
              <a:rPr lang="pt-BR" altLang="pt-BR" sz="2700" dirty="0">
                <a:latin typeface="+mj-lt"/>
              </a:rPr>
              <a:t>Quem quer redigir bons textos precisa ler, buscar outras vozes, outras opiniões, descobrir e apreciar os diversos gêneros textuais na busca pelo conhecimento e pela originalidade.</a:t>
            </a:r>
            <a:endParaRPr lang="ru-RU" altLang="pt-BR" sz="2700" dirty="0">
              <a:latin typeface="+mj-lt"/>
            </a:endParaRP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D40C2BFD-911B-417F-B5D0-36B84B19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Mas como ser original na escrita?</a:t>
            </a:r>
            <a:endParaRPr lang="ru-RU" altLang="pt-BR" sz="4000" dirty="0"/>
          </a:p>
        </p:txBody>
      </p:sp>
    </p:spTree>
    <p:extLst>
      <p:ext uri="{BB962C8B-B14F-4D97-AF65-F5344CB8AC3E}">
        <p14:creationId xmlns:p14="http://schemas.microsoft.com/office/powerpoint/2010/main" val="96962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>
            <a:extLst>
              <a:ext uri="{FF2B5EF4-FFF2-40B4-BE49-F238E27FC236}">
                <a16:creationId xmlns:a16="http://schemas.microsoft.com/office/drawing/2014/main" id="{DB6A9616-1B7C-4FE2-9E2C-DEC84543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2348880"/>
            <a:ext cx="8153400" cy="3492500"/>
          </a:xfrm>
        </p:spPr>
        <p:txBody>
          <a:bodyPr/>
          <a:lstStyle/>
          <a:p>
            <a:pPr algn="just"/>
            <a:r>
              <a:rPr lang="pt-BR" sz="2800" dirty="0"/>
              <a:t>A originalidade em questão é ser capaz de pensar além do senso comum, ser capaz de problematizar o tema da redação e apresentar um novo ponto de vista sobre aquele assunto.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Originalidade e senso comum são conceitos díspares. Para escrever uma boa redação, é essencial a apresentação de argumentos autênticos, evitando assim o uso de clichês.</a:t>
            </a:r>
            <a:endParaRPr lang="ru-RU" altLang="pt-BR" sz="2800" dirty="0"/>
          </a:p>
          <a:p>
            <a:endParaRPr lang="ru-RU" altLang="pt-BR" sz="1800" dirty="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D40C2BFD-911B-417F-B5D0-36B84B19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000" dirty="0"/>
              <a:t>A Originalidade Textual</a:t>
            </a:r>
            <a:endParaRPr lang="ru-RU" altLang="pt-BR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>
            <a:extLst>
              <a:ext uri="{FF2B5EF4-FFF2-40B4-BE49-F238E27FC236}">
                <a16:creationId xmlns:a16="http://schemas.microsoft.com/office/drawing/2014/main" id="{DB6A9616-1B7C-4FE2-9E2C-DEC84543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2312764"/>
            <a:ext cx="8153400" cy="3492500"/>
          </a:xfrm>
        </p:spPr>
        <p:txBody>
          <a:bodyPr/>
          <a:lstStyle/>
          <a:p>
            <a:pPr algn="just"/>
            <a:r>
              <a:rPr lang="pt-BR" sz="2800" dirty="0"/>
              <a:t>É preciso dominar a língua portuguesa e seus diversos aspectos para então construir um texto que seja apreciado pelo leitor.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O bom escritor sabe que elementos como a coerência e a coesão são indispensáveis para a inteligibilidade dos textos escritos, bem como o respeito às normas gramaticais.</a:t>
            </a:r>
          </a:p>
          <a:p>
            <a:pPr>
              <a:lnSpc>
                <a:spcPct val="80000"/>
              </a:lnSpc>
            </a:pPr>
            <a:endParaRPr lang="ru-RU" altLang="pt-BR" sz="1800" dirty="0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D40C2BFD-911B-417F-B5D0-36B84B19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000" dirty="0"/>
              <a:t>A Originalidade Textual</a:t>
            </a:r>
            <a:endParaRPr lang="ru-RU" altLang="pt-BR" sz="4000" dirty="0"/>
          </a:p>
        </p:txBody>
      </p:sp>
    </p:spTree>
    <p:extLst>
      <p:ext uri="{BB962C8B-B14F-4D97-AF65-F5344CB8AC3E}">
        <p14:creationId xmlns:p14="http://schemas.microsoft.com/office/powerpoint/2010/main" val="5281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FD5100-E216-4E8A-8A46-A7F5E4146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0789"/>
            <a:ext cx="6934200" cy="715963"/>
          </a:xfrm>
        </p:spPr>
        <p:txBody>
          <a:bodyPr/>
          <a:lstStyle/>
          <a:p>
            <a:pPr lvl="0"/>
            <a:r>
              <a:rPr lang="pt-BR" sz="2800" b="1" dirty="0">
                <a:solidFill>
                  <a:schemeClr val="tx1"/>
                </a:solidFill>
              </a:rPr>
              <a:t>O clichê pode se manifestar de várias maneiras: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CAD07C-B64C-475B-96C8-9AEEC2ED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28800"/>
            <a:ext cx="6934200" cy="4536504"/>
          </a:xfrm>
        </p:spPr>
        <p:txBody>
          <a:bodyPr/>
          <a:lstStyle/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Frases prontas: 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São as frases e construções repetidas à exaustão.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altLang="pt-BR" sz="2800" dirty="0">
              <a:solidFill>
                <a:schemeClr val="tx1"/>
              </a:solidFill>
              <a:latin typeface="18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Exemplos: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Fechar com chave de ouro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obra faraônica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Voltar à estaca zero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Era uma vez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”.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dirty="0">
                <a:solidFill>
                  <a:schemeClr val="tx1"/>
                </a:solidFill>
                <a:latin typeface="18"/>
              </a:rPr>
              <a:t>Também são incluídos os ditos populares, como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A pressa é inimiga da perfeição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FD5100-E216-4E8A-8A46-A7F5E4146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0789"/>
            <a:ext cx="6934200" cy="715963"/>
          </a:xfrm>
        </p:spPr>
        <p:txBody>
          <a:bodyPr/>
          <a:lstStyle/>
          <a:p>
            <a:pPr lvl="0"/>
            <a:r>
              <a:rPr lang="pt-BR" sz="2800" b="1" dirty="0">
                <a:solidFill>
                  <a:schemeClr val="tx1"/>
                </a:solidFill>
              </a:rPr>
              <a:t>O clichê pode se manifestar de várias maneiras: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CAD07C-B64C-475B-96C8-9AEEC2ED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28800"/>
            <a:ext cx="6934200" cy="4536504"/>
          </a:xfrm>
        </p:spPr>
        <p:txBody>
          <a:bodyPr/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2"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Expressões: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 Não necessariamente são escritas sempre do mesmo modo, mas a ideia é sempre a mesma.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2"/>
            </a:pPr>
            <a:endParaRPr lang="pt-BR" altLang="pt-BR" sz="2800" dirty="0">
              <a:solidFill>
                <a:schemeClr val="tx1"/>
              </a:solidFill>
              <a:latin typeface="18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Exemplos: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A população precisa ser conscientizada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A natureza deve ser preservada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O homem deve parar de fazer guerras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98621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FD5100-E216-4E8A-8A46-A7F5E4146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0789"/>
            <a:ext cx="6934200" cy="715963"/>
          </a:xfrm>
        </p:spPr>
        <p:txBody>
          <a:bodyPr/>
          <a:lstStyle/>
          <a:p>
            <a:pPr lvl="0"/>
            <a:r>
              <a:rPr lang="pt-BR" sz="2800" b="1" dirty="0">
                <a:solidFill>
                  <a:schemeClr val="tx1"/>
                </a:solidFill>
              </a:rPr>
              <a:t>O clichê pode se manifestar de várias maneiras: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CAD07C-B64C-475B-96C8-9AEEC2ED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6792"/>
            <a:ext cx="6934200" cy="5112568"/>
          </a:xfrm>
        </p:spPr>
        <p:txBody>
          <a:bodyPr/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 startAt="3"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Senso comum: 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São as ideias prontas, já muito batidas, mas transmitidas como verdade incontestável. Entram aqui os estereótipos.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 startAt="3"/>
            </a:pPr>
            <a:endParaRPr lang="pt-BR" altLang="pt-BR" sz="2800" dirty="0">
              <a:solidFill>
                <a:schemeClr val="tx1"/>
              </a:solidFill>
              <a:latin typeface="18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18"/>
              </a:rPr>
              <a:t>Exemplo: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Asiáticos são inteligentes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altLang="pt-BR" sz="2800" dirty="0">
              <a:solidFill>
                <a:schemeClr val="tx1"/>
              </a:solidFill>
              <a:latin typeface="18"/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dirty="0">
                <a:solidFill>
                  <a:schemeClr val="tx1"/>
                </a:solidFill>
                <a:latin typeface="18"/>
              </a:rPr>
              <a:t>É preciso ficar atento, porque às vezes o senso comum e a generalização podem reproduzir preconceitos: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Muçulmanos são terroristas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Portugueses são burros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”, “</a:t>
            </a:r>
            <a:r>
              <a:rPr lang="pt-BR" altLang="pt-BR" sz="2800" dirty="0">
                <a:solidFill>
                  <a:srgbClr val="B92D14"/>
                </a:solidFill>
                <a:latin typeface="18"/>
              </a:rPr>
              <a:t>Mulheres dirigem mal</a:t>
            </a:r>
            <a:r>
              <a:rPr lang="pt-BR" altLang="pt-BR" sz="2800" dirty="0">
                <a:solidFill>
                  <a:schemeClr val="tx1"/>
                </a:solidFill>
                <a:latin typeface="18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561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FD5100-E216-4E8A-8A46-A7F5E4146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0789"/>
            <a:ext cx="6934200" cy="715963"/>
          </a:xfrm>
        </p:spPr>
        <p:txBody>
          <a:bodyPr/>
          <a:lstStyle/>
          <a:p>
            <a:pPr lvl="0"/>
            <a:r>
              <a:rPr lang="pt-BR" sz="2800" b="1" dirty="0">
                <a:solidFill>
                  <a:schemeClr val="tx1"/>
                </a:solidFill>
              </a:rPr>
              <a:t>Exemplo de texto com muitos clichês: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CAD07C-B64C-475B-96C8-9AEEC2ED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1556792"/>
            <a:ext cx="7079704" cy="4536504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2700" dirty="0">
                <a:solidFill>
                  <a:schemeClr val="tx1"/>
                </a:solidFill>
                <a:latin typeface="18"/>
              </a:rPr>
              <a:t>“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Hoje em dia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, todos somos reféns da insegurança e do medo, pois a violência tem atingido proporções assustadoras.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Nossos governantes precisam se mobilizar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 para proteger o cidadão, mas os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políticos são todos corruptos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, não se importam com o bem-estar do povo. As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autoridades precisam investir na segurança pública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, pois só assim essa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chaga da sociedade 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chamada “violência”, será combatida.”</a:t>
            </a:r>
          </a:p>
        </p:txBody>
      </p:sp>
    </p:spTree>
    <p:extLst>
      <p:ext uri="{BB962C8B-B14F-4D97-AF65-F5344CB8AC3E}">
        <p14:creationId xmlns:p14="http://schemas.microsoft.com/office/powerpoint/2010/main" val="307921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FD5100-E216-4E8A-8A46-A7F5E4146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80789"/>
            <a:ext cx="6934200" cy="715963"/>
          </a:xfrm>
        </p:spPr>
        <p:txBody>
          <a:bodyPr/>
          <a:lstStyle/>
          <a:p>
            <a:pPr lvl="0"/>
            <a:r>
              <a:rPr lang="pt-BR" sz="2800" b="1" dirty="0">
                <a:solidFill>
                  <a:schemeClr val="tx1"/>
                </a:solidFill>
              </a:rPr>
              <a:t>Exemplo de texto com muitos clichês: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CAD07C-B64C-475B-96C8-9AEEC2ED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1628800"/>
            <a:ext cx="7079704" cy="4536504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sz="2700" dirty="0">
                <a:solidFill>
                  <a:schemeClr val="tx1"/>
                </a:solidFill>
                <a:latin typeface="18"/>
              </a:rPr>
              <a:t>“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Nos dias de hoje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, o problema da saúde é uma das questões mais importantes para o povo brasileiro.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A população precisa se conscientizar de seu papel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 na busca por um futuro melhor para as próximas gerações. Apesar do estado precário dos hospitais do país,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os governantes corruptos não se mobilizam 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e só o que se vê é descaso. Mas deve-se pensar positivo, porque </a:t>
            </a:r>
            <a:r>
              <a:rPr lang="pt-BR" altLang="pt-BR" sz="2700" dirty="0">
                <a:solidFill>
                  <a:srgbClr val="B92D14"/>
                </a:solidFill>
                <a:latin typeface="18"/>
              </a:rPr>
              <a:t>a esperança é a última que morre</a:t>
            </a:r>
            <a:r>
              <a:rPr lang="pt-BR" altLang="pt-BR" sz="2700" dirty="0">
                <a:solidFill>
                  <a:schemeClr val="tx1"/>
                </a:solidFill>
                <a:latin typeface="18"/>
              </a:rPr>
              <a:t>. ”</a:t>
            </a:r>
          </a:p>
        </p:txBody>
      </p:sp>
    </p:spTree>
    <p:extLst>
      <p:ext uri="{BB962C8B-B14F-4D97-AF65-F5344CB8AC3E}">
        <p14:creationId xmlns:p14="http://schemas.microsoft.com/office/powerpoint/2010/main" val="370408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>
            <a:extLst>
              <a:ext uri="{FF2B5EF4-FFF2-40B4-BE49-F238E27FC236}">
                <a16:creationId xmlns:a16="http://schemas.microsoft.com/office/drawing/2014/main" id="{DB6A9616-1B7C-4FE2-9E2C-DEC845434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2060848"/>
            <a:ext cx="8153400" cy="3492500"/>
          </a:xfrm>
        </p:spPr>
        <p:txBody>
          <a:bodyPr/>
          <a:lstStyle/>
          <a:p>
            <a:pPr algn="just"/>
            <a:r>
              <a:rPr lang="pt-BR" sz="2700" dirty="0">
                <a:latin typeface="+mj-lt"/>
              </a:rPr>
              <a:t>Ser original não significa apresentar ideias mirabolantes e soluções impraticáveis. </a:t>
            </a:r>
          </a:p>
          <a:p>
            <a:pPr algn="just"/>
            <a:endParaRPr lang="pt-BR" sz="2700" dirty="0">
              <a:latin typeface="+mj-lt"/>
            </a:endParaRPr>
          </a:p>
          <a:p>
            <a:pPr algn="just"/>
            <a:r>
              <a:rPr lang="pt-BR" sz="2700" dirty="0">
                <a:latin typeface="+mj-lt"/>
              </a:rPr>
              <a:t>Ser original significa evitar o senso comum, formado por conceitos superficiais reproduzidos sem que haja reflexão e problematização do assunto.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D40C2BFD-911B-417F-B5D0-36B84B19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dirty="0"/>
              <a:t>Mas como ser original na escrita?</a:t>
            </a:r>
            <a:endParaRPr lang="ru-RU" altLang="pt-BR" sz="4000" dirty="0"/>
          </a:p>
        </p:txBody>
      </p:sp>
    </p:spTree>
    <p:extLst>
      <p:ext uri="{BB962C8B-B14F-4D97-AF65-F5344CB8AC3E}">
        <p14:creationId xmlns:p14="http://schemas.microsoft.com/office/powerpoint/2010/main" val="234375489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800609"/>
      </a:lt2>
      <a:accent1>
        <a:srgbClr val="96261A"/>
      </a:accent1>
      <a:accent2>
        <a:srgbClr val="B02E1E"/>
      </a:accent2>
      <a:accent3>
        <a:srgbClr val="FFFFFF"/>
      </a:accent3>
      <a:accent4>
        <a:srgbClr val="404040"/>
      </a:accent4>
      <a:accent5>
        <a:srgbClr val="C9ACAB"/>
      </a:accent5>
      <a:accent6>
        <a:srgbClr val="9F291A"/>
      </a:accent6>
      <a:hlink>
        <a:srgbClr val="B52B1A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FE3902"/>
        </a:lt2>
        <a:accent1>
          <a:srgbClr val="FF6B03"/>
        </a:accent1>
        <a:accent2>
          <a:srgbClr val="FF8308"/>
        </a:accent2>
        <a:accent3>
          <a:srgbClr val="FFFFFF"/>
        </a:accent3>
        <a:accent4>
          <a:srgbClr val="404040"/>
        </a:accent4>
        <a:accent5>
          <a:srgbClr val="FFBAAA"/>
        </a:accent5>
        <a:accent6>
          <a:srgbClr val="E77606"/>
        </a:accent6>
        <a:hlink>
          <a:srgbClr val="FFA90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BF1D18"/>
        </a:lt2>
        <a:accent1>
          <a:srgbClr val="CF0E09"/>
        </a:accent1>
        <a:accent2>
          <a:srgbClr val="E92147"/>
        </a:accent2>
        <a:accent3>
          <a:srgbClr val="FFFFFF"/>
        </a:accent3>
        <a:accent4>
          <a:srgbClr val="404040"/>
        </a:accent4>
        <a:accent5>
          <a:srgbClr val="E4AAAA"/>
        </a:accent5>
        <a:accent6>
          <a:srgbClr val="D31D3F"/>
        </a:accent6>
        <a:hlink>
          <a:srgbClr val="F4842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C7271E"/>
        </a:lt2>
        <a:accent1>
          <a:srgbClr val="CF0E09"/>
        </a:accent1>
        <a:accent2>
          <a:srgbClr val="E92147"/>
        </a:accent2>
        <a:accent3>
          <a:srgbClr val="FFFFFF"/>
        </a:accent3>
        <a:accent4>
          <a:srgbClr val="404040"/>
        </a:accent4>
        <a:accent5>
          <a:srgbClr val="E4AAAA"/>
        </a:accent5>
        <a:accent6>
          <a:srgbClr val="D31D3F"/>
        </a:accent6>
        <a:hlink>
          <a:srgbClr val="F4842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8C1006"/>
        </a:lt2>
        <a:accent1>
          <a:srgbClr val="FF5000"/>
        </a:accent1>
        <a:accent2>
          <a:srgbClr val="FF725E"/>
        </a:accent2>
        <a:accent3>
          <a:srgbClr val="FFFFFF"/>
        </a:accent3>
        <a:accent4>
          <a:srgbClr val="404040"/>
        </a:accent4>
        <a:accent5>
          <a:srgbClr val="FFB3AA"/>
        </a:accent5>
        <a:accent6>
          <a:srgbClr val="E76754"/>
        </a:accent6>
        <a:hlink>
          <a:srgbClr val="FF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620000"/>
        </a:lt2>
        <a:accent1>
          <a:srgbClr val="9F0000"/>
        </a:accent1>
        <a:accent2>
          <a:srgbClr val="CE0000"/>
        </a:accent2>
        <a:accent3>
          <a:srgbClr val="FFFFFF"/>
        </a:accent3>
        <a:accent4>
          <a:srgbClr val="404040"/>
        </a:accent4>
        <a:accent5>
          <a:srgbClr val="CDAAAA"/>
        </a:accent5>
        <a:accent6>
          <a:srgbClr val="BA0000"/>
        </a:accent6>
        <a:hlink>
          <a:srgbClr val="FFD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360001"/>
        </a:lt2>
        <a:accent1>
          <a:srgbClr val="5E0203"/>
        </a:accent1>
        <a:accent2>
          <a:srgbClr val="B40406"/>
        </a:accent2>
        <a:accent3>
          <a:srgbClr val="FFFFFF"/>
        </a:accent3>
        <a:accent4>
          <a:srgbClr val="404040"/>
        </a:accent4>
        <a:accent5>
          <a:srgbClr val="B6AAAA"/>
        </a:accent5>
        <a:accent6>
          <a:srgbClr val="A30305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920709"/>
        </a:lt2>
        <a:accent1>
          <a:srgbClr val="AC0A0C"/>
        </a:accent1>
        <a:accent2>
          <a:srgbClr val="D10505"/>
        </a:accent2>
        <a:accent3>
          <a:srgbClr val="FFFFFF"/>
        </a:accent3>
        <a:accent4>
          <a:srgbClr val="404040"/>
        </a:accent4>
        <a:accent5>
          <a:srgbClr val="D2AAAA"/>
        </a:accent5>
        <a:accent6>
          <a:srgbClr val="BD0404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800609"/>
        </a:lt2>
        <a:accent1>
          <a:srgbClr val="AC0A0C"/>
        </a:accent1>
        <a:accent2>
          <a:srgbClr val="D10505"/>
        </a:accent2>
        <a:accent3>
          <a:srgbClr val="FFFFFF"/>
        </a:accent3>
        <a:accent4>
          <a:srgbClr val="404040"/>
        </a:accent4>
        <a:accent5>
          <a:srgbClr val="D2AAAA"/>
        </a:accent5>
        <a:accent6>
          <a:srgbClr val="BD0404"/>
        </a:accent6>
        <a:hlink>
          <a:srgbClr val="FF01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800609"/>
        </a:lt2>
        <a:accent1>
          <a:srgbClr val="96261A"/>
        </a:accent1>
        <a:accent2>
          <a:srgbClr val="B02E1E"/>
        </a:accent2>
        <a:accent3>
          <a:srgbClr val="FFFFFF"/>
        </a:accent3>
        <a:accent4>
          <a:srgbClr val="404040"/>
        </a:accent4>
        <a:accent5>
          <a:srgbClr val="C9ACAB"/>
        </a:accent5>
        <a:accent6>
          <a:srgbClr val="9F291A"/>
        </a:accent6>
        <a:hlink>
          <a:srgbClr val="B52B1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49</TotalTime>
  <Words>595</Words>
  <Application>Microsoft Office PowerPoint</Application>
  <PresentationFormat>Apresentação na tela 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18</vt:lpstr>
      <vt:lpstr>Arial</vt:lpstr>
      <vt:lpstr>Microsoft Sans Serif</vt:lpstr>
      <vt:lpstr>powerpoint-template-24</vt:lpstr>
      <vt:lpstr>Originalidade Textual</vt:lpstr>
      <vt:lpstr>A Originalidade Textual</vt:lpstr>
      <vt:lpstr>A Originalidade Textual</vt:lpstr>
      <vt:lpstr>O clichê pode se manifestar de várias maneiras:</vt:lpstr>
      <vt:lpstr>O clichê pode se manifestar de várias maneiras:</vt:lpstr>
      <vt:lpstr>O clichê pode se manifestar de várias maneiras:</vt:lpstr>
      <vt:lpstr>Exemplo de texto com muitos clichês:</vt:lpstr>
      <vt:lpstr>Exemplo de texto com muitos clichês:</vt:lpstr>
      <vt:lpstr>Mas como ser original na escrita?</vt:lpstr>
      <vt:lpstr>Mas como ser original na escrita?</vt:lpstr>
    </vt:vector>
  </TitlesOfParts>
  <Company>Templates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Originalidade Textual</dc:title>
  <dc:creator>GUILHERME COURTY MOURA</dc:creator>
  <cp:lastModifiedBy>GUILHERME COURTY MOURA</cp:lastModifiedBy>
  <cp:revision>5</cp:revision>
  <dcterms:created xsi:type="dcterms:W3CDTF">2017-08-23T12:22:37Z</dcterms:created>
  <dcterms:modified xsi:type="dcterms:W3CDTF">2017-08-23T13:12:42Z</dcterms:modified>
</cp:coreProperties>
</file>