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42"/>
  </p:notesMasterIdLst>
  <p:sldIdLst>
    <p:sldId id="296" r:id="rId2"/>
    <p:sldId id="297" r:id="rId3"/>
    <p:sldId id="298" r:id="rId4"/>
    <p:sldId id="289" r:id="rId5"/>
    <p:sldId id="291" r:id="rId6"/>
    <p:sldId id="294" r:id="rId7"/>
    <p:sldId id="295" r:id="rId8"/>
    <p:sldId id="292" r:id="rId9"/>
    <p:sldId id="290" r:id="rId10"/>
    <p:sldId id="277" r:id="rId11"/>
    <p:sldId id="284" r:id="rId12"/>
    <p:sldId id="278" r:id="rId13"/>
    <p:sldId id="279" r:id="rId14"/>
    <p:sldId id="280" r:id="rId15"/>
    <p:sldId id="281" r:id="rId16"/>
    <p:sldId id="283" r:id="rId17"/>
    <p:sldId id="287" r:id="rId18"/>
    <p:sldId id="288" r:id="rId19"/>
    <p:sldId id="285" r:id="rId20"/>
    <p:sldId id="256" r:id="rId21"/>
    <p:sldId id="265" r:id="rId22"/>
    <p:sldId id="258" r:id="rId23"/>
    <p:sldId id="260" r:id="rId24"/>
    <p:sldId id="275" r:id="rId25"/>
    <p:sldId id="266" r:id="rId26"/>
    <p:sldId id="276" r:id="rId27"/>
    <p:sldId id="263" r:id="rId28"/>
    <p:sldId id="261" r:id="rId29"/>
    <p:sldId id="262" r:id="rId30"/>
    <p:sldId id="259" r:id="rId31"/>
    <p:sldId id="268" r:id="rId32"/>
    <p:sldId id="257" r:id="rId33"/>
    <p:sldId id="264" r:id="rId34"/>
    <p:sldId id="273" r:id="rId35"/>
    <p:sldId id="269" r:id="rId36"/>
    <p:sldId id="274" r:id="rId37"/>
    <p:sldId id="270" r:id="rId38"/>
    <p:sldId id="267" r:id="rId39"/>
    <p:sldId id="271" r:id="rId40"/>
    <p:sldId id="272" r:id="rId41"/>
  </p:sldIdLst>
  <p:sldSz cx="12192000" cy="6858000"/>
  <p:notesSz cx="6858000" cy="9144000"/>
  <p:custDataLst>
    <p:tags r:id="rId4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7.3" id="{3BC91AF4-5AD9-4BB0-AE28-85CFB05FDC1C}">
          <p14:sldIdLst>
            <p14:sldId id="296"/>
            <p14:sldId id="297"/>
            <p14:sldId id="298"/>
          </p14:sldIdLst>
        </p14:section>
        <p14:section name="2.7.2" id="{6368390F-B288-4A86-B756-3BCD7FED0F5D}">
          <p14:sldIdLst>
            <p14:sldId id="289"/>
            <p14:sldId id="291"/>
            <p14:sldId id="294"/>
            <p14:sldId id="295"/>
            <p14:sldId id="292"/>
            <p14:sldId id="290"/>
          </p14:sldIdLst>
        </p14:section>
        <p14:section name="2.7.1" id="{C53AF696-C926-4875-93FB-C46668631ED3}">
          <p14:sldIdLst>
            <p14:sldId id="277"/>
            <p14:sldId id="284"/>
            <p14:sldId id="278"/>
            <p14:sldId id="279"/>
            <p14:sldId id="280"/>
            <p14:sldId id="281"/>
            <p14:sldId id="283"/>
            <p14:sldId id="287"/>
            <p14:sldId id="288"/>
            <p14:sldId id="285"/>
          </p14:sldIdLst>
        </p14:sectio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2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6" d="100"/>
          <a:sy n="116" d="100"/>
        </p:scale>
        <p:origin x="13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29.01.2021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29.01.2021</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29.01.2021</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29.01.2021</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762" imgH="769" progId="TCLayout.ActiveDocument.1">
                  <p:embed/>
                </p:oleObj>
              </mc:Choice>
              <mc:Fallback>
                <p:oleObj name="think-cell Folie" r:id="rId3" imgW="762" imgH="769" progId="TCLayout.ActiveDocument.1">
                  <p:embed/>
                  <p:pic>
                    <p:nvPicPr>
                      <p:cNvPr id="2" name="Objek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a:t>Mastertitelformat bearbeiten</a:t>
            </a:r>
            <a:endParaRPr lang="de-DE" dirty="0"/>
          </a:p>
        </p:txBody>
      </p:sp>
      <p:sp>
        <p:nvSpPr>
          <p:cNvPr id="6" name="Datumsplatzhalter 5"/>
          <p:cNvSpPr>
            <a:spLocks noGrp="1"/>
          </p:cNvSpPr>
          <p:nvPr>
            <p:ph type="dt" sz="half" idx="18"/>
          </p:nvPr>
        </p:nvSpPr>
        <p:spPr/>
        <p:txBody>
          <a:bodyPr/>
          <a:lstStyle/>
          <a:p>
            <a:fld id="{146DBEAB-51C5-4FBE-9B54-BC8F608043B0}" type="datetime1">
              <a:rPr lang="de-DE" smtClean="0"/>
              <a:t>29.01.2021</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29.01.2021</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29.01.2021</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29.01.2021</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29.01.2021</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a:t>Mastertitelformat bearbeiten</a:t>
            </a:r>
            <a:endParaRPr lang="de-DE" dirty="0"/>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29.01.2021</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29.01.2021</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29.01.2021</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29.01.2021</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14"/>
            </p:custDataLst>
            <p:extLst>
              <p:ext uri="{D42A27DB-BD31-4B8C-83A1-F6EECF244321}">
                <p14:modId xmlns:p14="http://schemas.microsoft.com/office/powerpoint/2010/main" val="1065647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6" imgW="526" imgH="526" progId="TCLayout.ActiveDocument.1">
                  <p:embed/>
                </p:oleObj>
              </mc:Choice>
              <mc:Fallback>
                <p:oleObj name="think-cell Folie" r:id="rId16" imgW="526" imgH="52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7" name="Rechteck 6" hidden="1"/>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de-DE" sz="4400" b="0" i="0" baseline="0" dirty="0">
              <a:latin typeface="Consolas" panose="020B0609020204030204" pitchFamily="49" charset="0"/>
              <a:ea typeface="+mj-ea"/>
              <a:cs typeface="+mj-cs"/>
              <a:sym typeface="Consolas" panose="020B0609020204030204" pitchFamily="49" charset="0"/>
            </a:endParaRPr>
          </a:p>
        </p:txBody>
      </p:sp>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29.01.2021</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1.png"/><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media/image24.png"/><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23.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image" Target="../media/image1.emf"/><Relationship Id="rId5" Type="http://schemas.openxmlformats.org/officeDocument/2006/relationships/tags" Target="../tags/tag37.xml"/><Relationship Id="rId15" Type="http://schemas.openxmlformats.org/officeDocument/2006/relationships/image" Target="../media/image26.png"/><Relationship Id="rId10" Type="http://schemas.openxmlformats.org/officeDocument/2006/relationships/oleObject" Target="../embeddings/oleObject14.bin"/><Relationship Id="rId4" Type="http://schemas.openxmlformats.org/officeDocument/2006/relationships/tags" Target="../tags/tag36.xml"/><Relationship Id="rId9" Type="http://schemas.openxmlformats.org/officeDocument/2006/relationships/slideLayout" Target="../slideLayouts/slideLayout6.xml"/><Relationship Id="rId1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oleObject" Target="../embeddings/oleObject15.bin"/><Relationship Id="rId5" Type="http://schemas.openxmlformats.org/officeDocument/2006/relationships/slideLayout" Target="../slideLayouts/slideLayout6.xml"/><Relationship Id="rId4" Type="http://schemas.openxmlformats.org/officeDocument/2006/relationships/tags" Target="../tags/tag44.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slideLayout" Target="../slideLayouts/slideLayout6.xml"/><Relationship Id="rId7" Type="http://schemas.openxmlformats.org/officeDocument/2006/relationships/image" Target="../media/image29.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28.png"/><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6.xml"/><Relationship Id="rId7" Type="http://schemas.openxmlformats.org/officeDocument/2006/relationships/image" Target="../media/image32.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31.png"/><Relationship Id="rId5" Type="http://schemas.openxmlformats.org/officeDocument/2006/relationships/image" Target="../media/image1.emf"/><Relationship Id="rId4"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slideLayout" Target="../slideLayouts/slideLayout6.xml"/><Relationship Id="rId7" Type="http://schemas.openxmlformats.org/officeDocument/2006/relationships/image" Target="../media/image35.jp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4.png"/><Relationship Id="rId5" Type="http://schemas.openxmlformats.org/officeDocument/2006/relationships/image" Target="../media/image1.emf"/><Relationship Id="rId4" Type="http://schemas.openxmlformats.org/officeDocument/2006/relationships/oleObject" Target="../embeddings/oleObject18.bin"/><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8.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oleObject" Target="../embeddings/oleObject20.bin"/><Relationship Id="rId7" Type="http://schemas.openxmlformats.org/officeDocument/2006/relationships/image" Target="../media/image41.png"/><Relationship Id="rId2" Type="http://schemas.openxmlformats.org/officeDocument/2006/relationships/slideLayout" Target="../slideLayouts/slideLayout6.xml"/><Relationship Id="rId1" Type="http://schemas.openxmlformats.org/officeDocument/2006/relationships/tags" Target="../tags/tag53.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1.emf"/><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1.emf"/><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6.xml"/><Relationship Id="rId7" Type="http://schemas.openxmlformats.org/officeDocument/2006/relationships/image" Target="../media/image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55.png"/><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29.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70.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9.png"/><Relationship Id="rId5" Type="http://schemas.openxmlformats.org/officeDocument/2006/relationships/slideLayout" Target="../slideLayouts/slideLayout6.xml"/><Relationship Id="rId4" Type="http://schemas.openxmlformats.org/officeDocument/2006/relationships/tags" Target="../tags/tag6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6.xml"/><Relationship Id="rId7" Type="http://schemas.openxmlformats.org/officeDocument/2006/relationships/image" Target="../media/image8.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6.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3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tags" Target="../tags/tag64.xml"/><Relationship Id="rId7" Type="http://schemas.openxmlformats.org/officeDocument/2006/relationships/image" Target="../media/image81.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3" Type="http://schemas.openxmlformats.org/officeDocument/2006/relationships/slideLayout" Target="../slideLayouts/slideLayout12.xml"/><Relationship Id="rId7" Type="http://schemas.openxmlformats.org/officeDocument/2006/relationships/image" Target="../media/image84.png"/><Relationship Id="rId12" Type="http://schemas.openxmlformats.org/officeDocument/2006/relationships/image" Target="../media/image89.png"/><Relationship Id="rId2" Type="http://schemas.openxmlformats.org/officeDocument/2006/relationships/tags" Target="../tags/tag66.xml"/><Relationship Id="rId16" Type="http://schemas.openxmlformats.org/officeDocument/2006/relationships/image" Target="../media/image93.png"/><Relationship Id="rId1" Type="http://schemas.openxmlformats.org/officeDocument/2006/relationships/tags" Target="../tags/tag65.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1.emf"/><Relationship Id="rId15" Type="http://schemas.openxmlformats.org/officeDocument/2006/relationships/image" Target="../media/image92.png"/><Relationship Id="rId10" Type="http://schemas.openxmlformats.org/officeDocument/2006/relationships/image" Target="../media/image87.png"/><Relationship Id="rId4" Type="http://schemas.openxmlformats.org/officeDocument/2006/relationships/oleObject" Target="../embeddings/oleObject22.bin"/><Relationship Id="rId9" Type="http://schemas.openxmlformats.org/officeDocument/2006/relationships/image" Target="../media/image86.png"/><Relationship Id="rId14" Type="http://schemas.openxmlformats.org/officeDocument/2006/relationships/image" Target="../media/image91.png"/></Relationships>
</file>

<file path=ppt/slides/_rels/slide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18" Type="http://schemas.openxmlformats.org/officeDocument/2006/relationships/image" Target="../media/image105.png"/><Relationship Id="rId3" Type="http://schemas.openxmlformats.org/officeDocument/2006/relationships/tags" Target="../tags/tag69.xml"/><Relationship Id="rId21" Type="http://schemas.openxmlformats.org/officeDocument/2006/relationships/image" Target="../media/image108.png"/><Relationship Id="rId7" Type="http://schemas.openxmlformats.org/officeDocument/2006/relationships/image" Target="../media/image94.png"/><Relationship Id="rId12" Type="http://schemas.openxmlformats.org/officeDocument/2006/relationships/image" Target="../media/image99.png"/><Relationship Id="rId17" Type="http://schemas.openxmlformats.org/officeDocument/2006/relationships/image" Target="../media/image104.png"/><Relationship Id="rId2" Type="http://schemas.openxmlformats.org/officeDocument/2006/relationships/tags" Target="../tags/tag68.xml"/><Relationship Id="rId16" Type="http://schemas.openxmlformats.org/officeDocument/2006/relationships/image" Target="../media/image103.png"/><Relationship Id="rId20" Type="http://schemas.openxmlformats.org/officeDocument/2006/relationships/image" Target="../media/image107.png"/><Relationship Id="rId1" Type="http://schemas.openxmlformats.org/officeDocument/2006/relationships/tags" Target="../tags/tag67.xml"/><Relationship Id="rId6" Type="http://schemas.openxmlformats.org/officeDocument/2006/relationships/image" Target="../media/image1.emf"/><Relationship Id="rId11" Type="http://schemas.openxmlformats.org/officeDocument/2006/relationships/image" Target="../media/image98.png"/><Relationship Id="rId24" Type="http://schemas.openxmlformats.org/officeDocument/2006/relationships/image" Target="../media/image111.png"/><Relationship Id="rId5" Type="http://schemas.openxmlformats.org/officeDocument/2006/relationships/oleObject" Target="../embeddings/oleObject23.bin"/><Relationship Id="rId15" Type="http://schemas.openxmlformats.org/officeDocument/2006/relationships/image" Target="../media/image102.png"/><Relationship Id="rId23" Type="http://schemas.openxmlformats.org/officeDocument/2006/relationships/image" Target="../media/image110.png"/><Relationship Id="rId10" Type="http://schemas.openxmlformats.org/officeDocument/2006/relationships/image" Target="../media/image97.png"/><Relationship Id="rId19" Type="http://schemas.openxmlformats.org/officeDocument/2006/relationships/image" Target="../media/image106.png"/><Relationship Id="rId4" Type="http://schemas.openxmlformats.org/officeDocument/2006/relationships/slideLayout" Target="../slideLayouts/slideLayout12.xml"/><Relationship Id="rId9" Type="http://schemas.openxmlformats.org/officeDocument/2006/relationships/image" Target="../media/image96.png"/><Relationship Id="rId14" Type="http://schemas.openxmlformats.org/officeDocument/2006/relationships/image" Target="../media/image101.png"/><Relationship Id="rId22" Type="http://schemas.openxmlformats.org/officeDocument/2006/relationships/image" Target="../media/image109.png"/></Relationships>
</file>

<file path=ppt/slides/_rels/slide38.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19.png"/><Relationship Id="rId3" Type="http://schemas.openxmlformats.org/officeDocument/2006/relationships/slideLayout" Target="../slideLayouts/slideLayout12.xml"/><Relationship Id="rId7" Type="http://schemas.openxmlformats.org/officeDocument/2006/relationships/image" Target="../media/image113.png"/><Relationship Id="rId12" Type="http://schemas.openxmlformats.org/officeDocument/2006/relationships/image" Target="../media/image118.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112.png"/><Relationship Id="rId11" Type="http://schemas.openxmlformats.org/officeDocument/2006/relationships/image" Target="../media/image117.png"/><Relationship Id="rId5" Type="http://schemas.openxmlformats.org/officeDocument/2006/relationships/image" Target="../media/image1.emf"/><Relationship Id="rId10" Type="http://schemas.openxmlformats.org/officeDocument/2006/relationships/image" Target="../media/image116.png"/><Relationship Id="rId4" Type="http://schemas.openxmlformats.org/officeDocument/2006/relationships/oleObject" Target="../embeddings/oleObject24.bin"/><Relationship Id="rId9" Type="http://schemas.openxmlformats.org/officeDocument/2006/relationships/image" Target="../media/image115.png"/><Relationship Id="rId14" Type="http://schemas.openxmlformats.org/officeDocument/2006/relationships/image" Target="../media/image120.png"/></Relationships>
</file>

<file path=ppt/slides/_rels/slide39.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image" Target="../media/image129.png"/><Relationship Id="rId3" Type="http://schemas.openxmlformats.org/officeDocument/2006/relationships/slideLayout" Target="../slideLayouts/slideLayout12.xml"/><Relationship Id="rId7" Type="http://schemas.openxmlformats.org/officeDocument/2006/relationships/image" Target="../media/image123.png"/><Relationship Id="rId12" Type="http://schemas.openxmlformats.org/officeDocument/2006/relationships/image" Target="../media/image128.png"/><Relationship Id="rId2" Type="http://schemas.openxmlformats.org/officeDocument/2006/relationships/tags" Target="../tags/tag73.xml"/><Relationship Id="rId16" Type="http://schemas.openxmlformats.org/officeDocument/2006/relationships/image" Target="../media/image132.png"/><Relationship Id="rId1" Type="http://schemas.openxmlformats.org/officeDocument/2006/relationships/tags" Target="../tags/tag72.xml"/><Relationship Id="rId6" Type="http://schemas.openxmlformats.org/officeDocument/2006/relationships/image" Target="../media/image122.png"/><Relationship Id="rId11" Type="http://schemas.openxmlformats.org/officeDocument/2006/relationships/image" Target="../media/image127.png"/><Relationship Id="rId5" Type="http://schemas.openxmlformats.org/officeDocument/2006/relationships/image" Target="../media/image121.emf"/><Relationship Id="rId15" Type="http://schemas.openxmlformats.org/officeDocument/2006/relationships/image" Target="../media/image131.png"/><Relationship Id="rId10" Type="http://schemas.openxmlformats.org/officeDocument/2006/relationships/image" Target="../media/image126.png"/><Relationship Id="rId4" Type="http://schemas.openxmlformats.org/officeDocument/2006/relationships/oleObject" Target="../embeddings/oleObject25.bin"/><Relationship Id="rId9" Type="http://schemas.openxmlformats.org/officeDocument/2006/relationships/image" Target="../media/image125.png"/><Relationship Id="rId14" Type="http://schemas.openxmlformats.org/officeDocument/2006/relationships/image" Target="../media/image130.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8" Type="http://schemas.openxmlformats.org/officeDocument/2006/relationships/image" Target="../media/image135.png"/><Relationship Id="rId13" Type="http://schemas.openxmlformats.org/officeDocument/2006/relationships/image" Target="../media/image140.png"/><Relationship Id="rId3" Type="http://schemas.openxmlformats.org/officeDocument/2006/relationships/slideLayout" Target="../slideLayouts/slideLayout12.xml"/><Relationship Id="rId7" Type="http://schemas.openxmlformats.org/officeDocument/2006/relationships/image" Target="../media/image134.png"/><Relationship Id="rId12" Type="http://schemas.openxmlformats.org/officeDocument/2006/relationships/image" Target="../media/image139.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133.png"/><Relationship Id="rId11" Type="http://schemas.openxmlformats.org/officeDocument/2006/relationships/image" Target="../media/image138.png"/><Relationship Id="rId5" Type="http://schemas.openxmlformats.org/officeDocument/2006/relationships/image" Target="../media/image1.emf"/><Relationship Id="rId10" Type="http://schemas.openxmlformats.org/officeDocument/2006/relationships/image" Target="../media/image137.png"/><Relationship Id="rId4" Type="http://schemas.openxmlformats.org/officeDocument/2006/relationships/oleObject" Target="../embeddings/oleObject26.bin"/><Relationship Id="rId9" Type="http://schemas.openxmlformats.org/officeDocument/2006/relationships/image" Target="../media/image136.png"/><Relationship Id="rId14" Type="http://schemas.openxmlformats.org/officeDocument/2006/relationships/image" Target="../media/image141.png"/></Relationships>
</file>

<file path=ppt/slides/_rels/slide5.xml.rels><?xml version="1.0" encoding="UTF-8" standalone="yes"?>
<Relationships xmlns="http://schemas.openxmlformats.org/package/2006/relationships"><Relationship Id="rId8" Type="http://schemas.openxmlformats.org/officeDocument/2006/relationships/tags" Target="../tags/tag20.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10.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1.emf"/><Relationship Id="rId5" Type="http://schemas.openxmlformats.org/officeDocument/2006/relationships/tags" Target="../tags/tag17.xml"/><Relationship Id="rId10" Type="http://schemas.openxmlformats.org/officeDocument/2006/relationships/oleObject" Target="../embeddings/oleObject7.bin"/><Relationship Id="rId4" Type="http://schemas.openxmlformats.org/officeDocument/2006/relationships/tags" Target="../tags/tag16.xml"/><Relationship Id="rId9"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2.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3.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6.xml"/><Relationship Id="rId7" Type="http://schemas.openxmlformats.org/officeDocument/2006/relationships/image" Target="../media/image15.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4.png"/><Relationship Id="rId5" Type="http://schemas.openxmlformats.org/officeDocument/2006/relationships/image" Target="../media/image1.emf"/><Relationship Id="rId4" Type="http://schemas.openxmlformats.org/officeDocument/2006/relationships/oleObject" Target="../embeddings/oleObject10.bin"/><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6.xml"/><Relationship Id="rId7" Type="http://schemas.openxmlformats.org/officeDocument/2006/relationships/image" Target="../media/image19.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8.png"/><Relationship Id="rId5" Type="http://schemas.openxmlformats.org/officeDocument/2006/relationships/image" Target="../media/image1.e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2420986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vert="horz"/>
          <a:lstStyle/>
          <a:p>
            <a:r>
              <a:rPr lang="de-DE" dirty="0"/>
              <a:t>BKT v2.7.3</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3388339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24860898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v2.7.1</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2626424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2982362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Funktion “Shape skalieren”</a:t>
            </a:r>
          </a:p>
        </p:txBody>
      </p:sp>
      <p:pic>
        <p:nvPicPr>
          <p:cNvPr id="16" name="Grafik 15">
            <a:extLst>
              <a:ext uri="{FF2B5EF4-FFF2-40B4-BE49-F238E27FC236}">
                <a16:creationId xmlns:a16="http://schemas.microsoft.com/office/drawing/2014/main" id="{B89D686F-C12B-49EC-9382-3C3C4679F9B1}"/>
              </a:ext>
            </a:extLst>
          </p:cNvPr>
          <p:cNvPicPr>
            <a:picLocks noChangeAspect="1"/>
          </p:cNvPicPr>
          <p:nvPr/>
        </p:nvPicPr>
        <p:blipFill>
          <a:blip r:embed="rId6"/>
          <a:stretch>
            <a:fillRect/>
          </a:stretch>
        </p:blipFill>
        <p:spPr>
          <a:xfrm>
            <a:off x="1352471" y="3676489"/>
            <a:ext cx="4642199" cy="1945213"/>
          </a:xfrm>
          <a:prstGeom prst="rect">
            <a:avLst/>
          </a:prstGeom>
        </p:spPr>
      </p:pic>
      <p:grpSp>
        <p:nvGrpSpPr>
          <p:cNvPr id="8" name="Gruppieren 7"/>
          <p:cNvGrpSpPr/>
          <p:nvPr/>
        </p:nvGrpSpPr>
        <p:grpSpPr>
          <a:xfrm>
            <a:off x="6989379" y="3909850"/>
            <a:ext cx="1912883" cy="1476702"/>
            <a:chOff x="6316717" y="3310760"/>
            <a:chExt cx="1912883" cy="1476702"/>
          </a:xfrm>
        </p:grpSpPr>
        <p:sp>
          <p:nvSpPr>
            <p:cNvPr id="6" name="Rechteck 5"/>
            <p:cNvSpPr/>
            <p:nvPr/>
          </p:nvSpPr>
          <p:spPr>
            <a:xfrm>
              <a:off x="6316717" y="3310760"/>
              <a:ext cx="1912883" cy="378372"/>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DEMO</a:t>
              </a:r>
            </a:p>
          </p:txBody>
        </p:sp>
        <p:sp>
          <p:nvSpPr>
            <p:cNvPr id="7" name="Rechteck 6"/>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dirty="0"/>
                <a:t>Test 1</a:t>
              </a:r>
            </a:p>
            <a:p>
              <a:pPr marL="285750" indent="-285750">
                <a:buFont typeface="Arial" panose="020B0604020202020204" pitchFamily="34" charset="0"/>
                <a:buChar char="•"/>
              </a:pPr>
              <a:r>
                <a:rPr lang="de-DE" sz="1600" dirty="0"/>
                <a:t>Test 2</a:t>
              </a:r>
            </a:p>
            <a:p>
              <a:pPr marL="285750" indent="-285750">
                <a:buFont typeface="Arial" panose="020B0604020202020204" pitchFamily="34" charset="0"/>
                <a:buChar char="•"/>
              </a:pPr>
              <a:r>
                <a:rPr lang="de-DE" sz="1600" dirty="0"/>
                <a:t>Test 3</a:t>
              </a:r>
            </a:p>
          </p:txBody>
        </p:sp>
      </p:grpSp>
      <p:grpSp>
        <p:nvGrpSpPr>
          <p:cNvPr id="9" name="Gruppieren 8"/>
          <p:cNvGrpSpPr/>
          <p:nvPr/>
        </p:nvGrpSpPr>
        <p:grpSpPr>
          <a:xfrm>
            <a:off x="9785130" y="3909851"/>
            <a:ext cx="957600" cy="739245"/>
            <a:chOff x="6316717" y="3310760"/>
            <a:chExt cx="1912883" cy="1476702"/>
          </a:xfrm>
        </p:grpSpPr>
        <p:sp>
          <p:nvSpPr>
            <p:cNvPr id="10" name="Rechteck 9"/>
            <p:cNvSpPr/>
            <p:nvPr/>
          </p:nvSpPr>
          <p:spPr>
            <a:xfrm>
              <a:off x="6316717" y="3310760"/>
              <a:ext cx="1912883" cy="378372"/>
            </a:xfrm>
            <a:prstGeom prst="rect">
              <a:avLst/>
            </a:prstGeom>
            <a:ln w="38146"/>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algn="ctr"/>
              <a:r>
                <a:rPr lang="de-DE" sz="901" b="1" dirty="0"/>
                <a:t>DEMO</a:t>
              </a:r>
            </a:p>
          </p:txBody>
        </p:sp>
        <p:sp>
          <p:nvSpPr>
            <p:cNvPr id="11" name="Rechteck 10"/>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marL="143048" indent="-143048">
                <a:buFont typeface="Arial" panose="020B0604020202020204" pitchFamily="34" charset="0"/>
                <a:buChar char="•"/>
              </a:pPr>
              <a:r>
                <a:rPr lang="de-DE" sz="801" dirty="0"/>
                <a:t>Test 1</a:t>
              </a:r>
            </a:p>
            <a:p>
              <a:pPr marL="143048" indent="-143048">
                <a:buFont typeface="Arial" panose="020B0604020202020204" pitchFamily="34" charset="0"/>
                <a:buChar char="•"/>
              </a:pPr>
              <a:r>
                <a:rPr lang="de-DE" sz="801" dirty="0"/>
                <a:t>Test 2</a:t>
              </a:r>
            </a:p>
            <a:p>
              <a:pPr marL="143048" indent="-143048">
                <a:buFont typeface="Arial" panose="020B0604020202020204" pitchFamily="34" charset="0"/>
                <a:buChar char="•"/>
              </a:pPr>
              <a:r>
                <a:rPr lang="de-DE" sz="801" dirty="0"/>
                <a:t>Test 3</a:t>
              </a:r>
            </a:p>
          </p:txBody>
        </p:sp>
      </p:grpSp>
      <p:pic>
        <p:nvPicPr>
          <p:cNvPr id="15" name="Grafik 14">
            <a:extLst>
              <a:ext uri="{FF2B5EF4-FFF2-40B4-BE49-F238E27FC236}">
                <a16:creationId xmlns:a16="http://schemas.microsoft.com/office/drawing/2014/main" id="{56397E89-B654-484B-8A1D-776B8A83F8C9}"/>
              </a:ext>
            </a:extLst>
          </p:cNvPr>
          <p:cNvPicPr>
            <a:picLocks noChangeAspect="1"/>
          </p:cNvPicPr>
          <p:nvPr/>
        </p:nvPicPr>
        <p:blipFill>
          <a:blip r:embed="rId7"/>
          <a:stretch>
            <a:fillRect/>
          </a:stretch>
        </p:blipFill>
        <p:spPr>
          <a:xfrm>
            <a:off x="1352471" y="1926142"/>
            <a:ext cx="2229386" cy="1425238"/>
          </a:xfrm>
          <a:prstGeom prst="rect">
            <a:avLst/>
          </a:prstGeom>
        </p:spPr>
      </p:pic>
      <p:sp>
        <p:nvSpPr>
          <p:cNvPr id="13" name="Rechteck 12">
            <a:extLst>
              <a:ext uri="{FF2B5EF4-FFF2-40B4-BE49-F238E27FC236}">
                <a16:creationId xmlns:a16="http://schemas.microsoft.com/office/drawing/2014/main" id="{C572475E-C162-4F56-8FC8-B6695F3653D8}"/>
              </a:ext>
            </a:extLst>
          </p:cNvPr>
          <p:cNvSpPr/>
          <p:nvPr/>
        </p:nvSpPr>
        <p:spPr>
          <a:xfrm>
            <a:off x="1720603" y="2626764"/>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Chevron 13"/>
          <p:cNvSpPr/>
          <p:nvPr/>
        </p:nvSpPr>
        <p:spPr>
          <a:xfrm>
            <a:off x="9317421" y="3909850"/>
            <a:ext cx="183930" cy="651641"/>
          </a:xfrm>
          <a:prstGeom prst="chevron">
            <a:avLst>
              <a:gd name="adj" fmla="val 64286"/>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979412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3052558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26" imgH="526" progId="TCLayout.ActiveDocument.1">
                  <p:embed/>
                </p:oleObj>
              </mc:Choice>
              <mc:Fallback>
                <p:oleObj name="think-cell Folie" r:id="rId10" imgW="526" imgH="52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4" name="Titel 3"/>
          <p:cNvSpPr>
            <a:spLocks noGrp="1"/>
          </p:cNvSpPr>
          <p:nvPr>
            <p:ph type="title"/>
          </p:nvPr>
        </p:nvSpPr>
        <p:spPr/>
        <p:txBody>
          <a:bodyPr/>
          <a:lstStyle/>
          <a:p>
            <a:r>
              <a:rPr lang="de-DE" dirty="0"/>
              <a:t>Verbesserte und neue Smart-Shapes</a:t>
            </a:r>
          </a:p>
        </p:txBody>
      </p:sp>
      <p:grpSp>
        <p:nvGrpSpPr>
          <p:cNvPr id="9" name="Gruppieren 8"/>
          <p:cNvGrpSpPr/>
          <p:nvPr>
            <p:custDataLst>
              <p:tags r:id="rId3"/>
            </p:custDataLst>
          </p:nvPr>
        </p:nvGrpSpPr>
        <p:grpSpPr>
          <a:xfrm>
            <a:off x="896933" y="4093367"/>
            <a:ext cx="3402724" cy="205479"/>
            <a:chOff x="838200" y="1825625"/>
            <a:chExt cx="10515600" cy="635000"/>
          </a:xfrm>
        </p:grpSpPr>
        <p:sp>
          <p:nvSpPr>
            <p:cNvPr id="6" name="Richtungspfeil 5"/>
            <p:cNvSpPr/>
            <p:nvPr/>
          </p:nvSpPr>
          <p:spPr>
            <a:xfrm>
              <a:off x="838200" y="1825625"/>
              <a:ext cx="3577200" cy="635000"/>
            </a:xfrm>
            <a:prstGeom prst="homePlate">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Chevron 6"/>
            <p:cNvSpPr/>
            <p:nvPr/>
          </p:nvSpPr>
          <p:spPr>
            <a:xfrm>
              <a:off x="4307400" y="1825625"/>
              <a:ext cx="3577199"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8" name="Chevron 7"/>
            <p:cNvSpPr/>
            <p:nvPr/>
          </p:nvSpPr>
          <p:spPr>
            <a:xfrm>
              <a:off x="7776600" y="1825625"/>
              <a:ext cx="3577200"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grpSp>
        <p:nvGrpSpPr>
          <p:cNvPr id="13" name="Gruppieren 12"/>
          <p:cNvGrpSpPr/>
          <p:nvPr>
            <p:custDataLst>
              <p:tags r:id="rId4"/>
            </p:custDataLst>
          </p:nvPr>
        </p:nvGrpSpPr>
        <p:grpSpPr>
          <a:xfrm>
            <a:off x="896933" y="4322144"/>
            <a:ext cx="3344478" cy="577983"/>
            <a:chOff x="838200" y="2532625"/>
            <a:chExt cx="10335600" cy="1786169"/>
          </a:xfrm>
        </p:grpSpPr>
        <p:sp>
          <p:nvSpPr>
            <p:cNvPr id="10" name="Rechteck 9"/>
            <p:cNvSpPr/>
            <p:nvPr/>
          </p:nvSpPr>
          <p:spPr>
            <a:xfrm>
              <a:off x="8382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p:nvPr/>
          </p:nvSpPr>
          <p:spPr>
            <a:xfrm>
              <a:off x="4307400" y="2532625"/>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p:nvPr/>
          </p:nvSpPr>
          <p:spPr>
            <a:xfrm>
              <a:off x="77766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7" name="Gruppieren 16"/>
          <p:cNvGrpSpPr/>
          <p:nvPr>
            <p:custDataLst>
              <p:tags r:id="rId5"/>
            </p:custDataLst>
          </p:nvPr>
        </p:nvGrpSpPr>
        <p:grpSpPr>
          <a:xfrm>
            <a:off x="896933" y="4923426"/>
            <a:ext cx="3344478" cy="577983"/>
            <a:chOff x="838200" y="4390794"/>
            <a:chExt cx="10335600" cy="1786169"/>
          </a:xfrm>
        </p:grpSpPr>
        <p:sp>
          <p:nvSpPr>
            <p:cNvPr id="14" name="Rechteck 13"/>
            <p:cNvSpPr/>
            <p:nvPr/>
          </p:nvSpPr>
          <p:spPr>
            <a:xfrm>
              <a:off x="8382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p:nvSpPr>
          <p:spPr>
            <a:xfrm>
              <a:off x="4307400" y="4390794"/>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77766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9" name="Grafik 18"/>
          <p:cNvPicPr>
            <a:picLocks noChangeAspect="1"/>
          </p:cNvPicPr>
          <p:nvPr/>
        </p:nvPicPr>
        <p:blipFill>
          <a:blip r:embed="rId12"/>
          <a:stretch>
            <a:fillRect/>
          </a:stretch>
        </p:blipFill>
        <p:spPr>
          <a:xfrm>
            <a:off x="570813" y="2289220"/>
            <a:ext cx="2305168" cy="1301817"/>
          </a:xfrm>
          <a:prstGeom prst="rect">
            <a:avLst/>
          </a:prstGeom>
        </p:spPr>
      </p:pic>
      <p:sp>
        <p:nvSpPr>
          <p:cNvPr id="21" name="Rechteck 20"/>
          <p:cNvSpPr>
            <a:spLocks noChangeAspect="1"/>
          </p:cNvSpPr>
          <p:nvPr>
            <p:custDataLst>
              <p:tags r:id="rId6"/>
            </p:custDataLst>
          </p:nvPr>
        </p:nvSpPr>
        <p:spPr>
          <a:xfrm>
            <a:off x="9869984" y="4353158"/>
            <a:ext cx="203200" cy="20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tx1"/>
                </a:solidFill>
                <a:latin typeface="Wingdings" panose="05000000000000000000" pitchFamily="2" charset="2"/>
              </a:rPr>
              <a:t>ü</a:t>
            </a:r>
          </a:p>
        </p:txBody>
      </p:sp>
      <p:sp>
        <p:nvSpPr>
          <p:cNvPr id="22" name="Textfeld 21">
            <a:extLst>
              <a:ext uri="{FF2B5EF4-FFF2-40B4-BE49-F238E27FC236}">
                <a16:creationId xmlns:a16="http://schemas.microsoft.com/office/drawing/2014/main" id="{5B1A18FF-FDBD-40AB-9754-9BBA6A568746}"/>
              </a:ext>
            </a:extLst>
          </p:cNvPr>
          <p:cNvSpPr txBox="1"/>
          <p:nvPr/>
        </p:nvSpPr>
        <p:spPr>
          <a:xfrm>
            <a:off x="6290036" y="4957008"/>
            <a:ext cx="4606193" cy="369332"/>
          </a:xfrm>
          <a:prstGeom prst="rect">
            <a:avLst/>
          </a:prstGeom>
          <a:noFill/>
        </p:spPr>
        <p:txBody>
          <a:bodyPr wrap="square" rtlCol="0">
            <a:spAutoFit/>
          </a:bodyPr>
          <a:lstStyle/>
          <a:p>
            <a:r>
              <a:rPr lang="de-DE" dirty="0"/>
              <a:t>Checkbox als Smart-Shape</a:t>
            </a:r>
          </a:p>
        </p:txBody>
      </p:sp>
      <p:sp>
        <p:nvSpPr>
          <p:cNvPr id="23" name="Textfeld 22">
            <a:extLst>
              <a:ext uri="{FF2B5EF4-FFF2-40B4-BE49-F238E27FC236}">
                <a16:creationId xmlns:a16="http://schemas.microsoft.com/office/drawing/2014/main" id="{5B1A18FF-FDBD-40AB-9754-9BBA6A568746}"/>
              </a:ext>
            </a:extLst>
          </p:cNvPr>
          <p:cNvSpPr txBox="1"/>
          <p:nvPr/>
        </p:nvSpPr>
        <p:spPr>
          <a:xfrm>
            <a:off x="5976742" y="2226775"/>
            <a:ext cx="3017379" cy="646331"/>
          </a:xfrm>
          <a:prstGeom prst="rect">
            <a:avLst/>
          </a:prstGeom>
          <a:noFill/>
        </p:spPr>
        <p:txBody>
          <a:bodyPr wrap="square" rtlCol="0">
            <a:spAutoFit/>
          </a:bodyPr>
          <a:lstStyle/>
          <a:p>
            <a:r>
              <a:rPr lang="de-DE" dirty="0"/>
              <a:t>Neue horizontale Ampel und Ampel-Punkt</a:t>
            </a:r>
          </a:p>
        </p:txBody>
      </p:sp>
      <p:sp>
        <p:nvSpPr>
          <p:cNvPr id="24" name="Textfeld 23">
            <a:extLst>
              <a:ext uri="{FF2B5EF4-FFF2-40B4-BE49-F238E27FC236}">
                <a16:creationId xmlns:a16="http://schemas.microsoft.com/office/drawing/2014/main" id="{5B1A18FF-FDBD-40AB-9754-9BBA6A568746}"/>
              </a:ext>
            </a:extLst>
          </p:cNvPr>
          <p:cNvSpPr txBox="1"/>
          <p:nvPr/>
        </p:nvSpPr>
        <p:spPr>
          <a:xfrm>
            <a:off x="2970995" y="2526981"/>
            <a:ext cx="2131778" cy="923330"/>
          </a:xfrm>
          <a:prstGeom prst="rect">
            <a:avLst/>
          </a:prstGeom>
          <a:noFill/>
        </p:spPr>
        <p:txBody>
          <a:bodyPr wrap="square" rtlCol="0">
            <a:spAutoFit/>
          </a:bodyPr>
          <a:lstStyle/>
          <a:p>
            <a:r>
              <a:rPr lang="de-DE" dirty="0"/>
              <a:t>Unterstützung Zeilen unterhalb von Prozessen</a:t>
            </a:r>
          </a:p>
        </p:txBody>
      </p:sp>
      <p:grpSp>
        <p:nvGrpSpPr>
          <p:cNvPr id="28" name="Gruppieren 27"/>
          <p:cNvGrpSpPr>
            <a:grpSpLocks noChangeAspect="1"/>
          </p:cNvGrpSpPr>
          <p:nvPr>
            <p:custDataLst>
              <p:tags r:id="rId7"/>
            </p:custDataLst>
          </p:nvPr>
        </p:nvGrpSpPr>
        <p:grpSpPr>
          <a:xfrm>
            <a:off x="9336584" y="2283911"/>
            <a:ext cx="1016000" cy="381000"/>
            <a:chOff x="1270000" y="1270000"/>
            <a:chExt cx="1016000" cy="381000"/>
          </a:xfrm>
        </p:grpSpPr>
        <p:sp>
          <p:nvSpPr>
            <p:cNvPr id="3" name="Rechteck 2"/>
            <p:cNvSpPr/>
            <p:nvPr/>
          </p:nvSpPr>
          <p:spPr>
            <a:xfrm>
              <a:off x="1270000" y="1270000"/>
              <a:ext cx="1016000" cy="381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Ellipse 25"/>
            <p:cNvSpPr/>
            <p:nvPr/>
          </p:nvSpPr>
          <p:spPr>
            <a:xfrm>
              <a:off x="16510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Ellipse 26"/>
            <p:cNvSpPr/>
            <p:nvPr/>
          </p:nvSpPr>
          <p:spPr>
            <a:xfrm>
              <a:off x="19685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30" name="Ellipse 29"/>
          <p:cNvSpPr>
            <a:spLocks noChangeAspect="1"/>
          </p:cNvSpPr>
          <p:nvPr>
            <p:custDataLst>
              <p:tags r:id="rId8"/>
            </p:custDataLst>
          </p:nvPr>
        </p:nvSpPr>
        <p:spPr>
          <a:xfrm>
            <a:off x="10278873" y="4353158"/>
            <a:ext cx="203200" cy="2032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bg1"/>
                </a:solidFill>
                <a:latin typeface="Wingdings" panose="05000000000000000000" pitchFamily="2" charset="2"/>
                <a:sym typeface="Wingdings" panose="05000000000000000000" pitchFamily="2" charset="2"/>
              </a:rPr>
              <a:t>l</a:t>
            </a:r>
            <a:endParaRPr lang="de-DE" sz="1600" dirty="0">
              <a:solidFill>
                <a:schemeClr val="bg1"/>
              </a:solidFill>
              <a:latin typeface="Wingdings" panose="05000000000000000000" pitchFamily="2" charset="2"/>
            </a:endParaRPr>
          </a:p>
        </p:txBody>
      </p:sp>
      <p:pic>
        <p:nvPicPr>
          <p:cNvPr id="18" name="Grafik 17">
            <a:extLst>
              <a:ext uri="{FF2B5EF4-FFF2-40B4-BE49-F238E27FC236}">
                <a16:creationId xmlns:a16="http://schemas.microsoft.com/office/drawing/2014/main" id="{62698751-F0B6-4D72-BF87-EB262E9C0112}"/>
              </a:ext>
            </a:extLst>
          </p:cNvPr>
          <p:cNvPicPr>
            <a:picLocks noChangeAspect="1"/>
          </p:cNvPicPr>
          <p:nvPr/>
        </p:nvPicPr>
        <p:blipFill>
          <a:blip r:embed="rId13"/>
          <a:stretch>
            <a:fillRect/>
          </a:stretch>
        </p:blipFill>
        <p:spPr>
          <a:xfrm>
            <a:off x="6290035" y="3982786"/>
            <a:ext cx="3267025" cy="917342"/>
          </a:xfrm>
          <a:prstGeom prst="rect">
            <a:avLst/>
          </a:prstGeom>
        </p:spPr>
      </p:pic>
      <p:pic>
        <p:nvPicPr>
          <p:cNvPr id="32" name="Grafik 31"/>
          <p:cNvPicPr>
            <a:picLocks noChangeAspect="1"/>
          </p:cNvPicPr>
          <p:nvPr/>
        </p:nvPicPr>
        <p:blipFill>
          <a:blip r:embed="rId14"/>
          <a:stretch>
            <a:fillRect/>
          </a:stretch>
        </p:blipFill>
        <p:spPr>
          <a:xfrm>
            <a:off x="10695047" y="2034777"/>
            <a:ext cx="896350" cy="967284"/>
          </a:xfrm>
          <a:prstGeom prst="rect">
            <a:avLst/>
          </a:prstGeom>
        </p:spPr>
      </p:pic>
      <p:pic>
        <p:nvPicPr>
          <p:cNvPr id="33" name="Grafik 32"/>
          <p:cNvPicPr>
            <a:picLocks noChangeAspect="1"/>
          </p:cNvPicPr>
          <p:nvPr/>
        </p:nvPicPr>
        <p:blipFill>
          <a:blip r:embed="rId15"/>
          <a:stretch>
            <a:fillRect/>
          </a:stretch>
        </p:blipFill>
        <p:spPr>
          <a:xfrm>
            <a:off x="826789" y="3827552"/>
            <a:ext cx="3567529" cy="1989168"/>
          </a:xfrm>
          <a:prstGeom prst="rect">
            <a:avLst/>
          </a:prstGeom>
        </p:spPr>
      </p:pic>
    </p:spTree>
    <p:extLst>
      <p:ext uri="{BB962C8B-B14F-4D97-AF65-F5344CB8AC3E}">
        <p14:creationId xmlns:p14="http://schemas.microsoft.com/office/powerpoint/2010/main" val="194835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1"/>
            </p:custDataLst>
            <p:extLst>
              <p:ext uri="{D42A27DB-BD31-4B8C-83A1-F6EECF244321}">
                <p14:modId xmlns:p14="http://schemas.microsoft.com/office/powerpoint/2010/main" val="42932231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6" imgW="526" imgH="526" progId="TCLayout.ActiveDocument.1">
                  <p:embed/>
                </p:oleObj>
              </mc:Choice>
              <mc:Fallback>
                <p:oleObj name="think-cell Folie" r:id="rId6" imgW="526" imgH="52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Verbindungsflächen bei Prozessen</a:t>
            </a:r>
          </a:p>
        </p:txBody>
      </p:sp>
      <p:grpSp>
        <p:nvGrpSpPr>
          <p:cNvPr id="6" name="Gruppieren 5"/>
          <p:cNvGrpSpPr/>
          <p:nvPr/>
        </p:nvGrpSpPr>
        <p:grpSpPr>
          <a:xfrm>
            <a:off x="5469321" y="3933079"/>
            <a:ext cx="2619703" cy="1376856"/>
            <a:chOff x="6484883" y="2349062"/>
            <a:chExt cx="3547241" cy="1864349"/>
          </a:xfrm>
        </p:grpSpPr>
        <p:sp>
          <p:nvSpPr>
            <p:cNvPr id="3" name="Richtungspfeil 2"/>
            <p:cNvSpPr/>
            <p:nvPr/>
          </p:nvSpPr>
          <p:spPr>
            <a:xfrm>
              <a:off x="6826469"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p:cNvSpPr/>
            <p:nvPr/>
          </p:nvSpPr>
          <p:spPr>
            <a:xfrm>
              <a:off x="6484883"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p:cNvSpPr/>
            <p:nvPr>
              <p:custDataLst>
                <p:tags r:id="rId4"/>
              </p:custDataLst>
            </p:nvPr>
          </p:nvSpPr>
          <p:spPr>
            <a:xfrm>
              <a:off x="6484883"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390431 w 1390431"/>
                <a:gd name="connsiteY0" fmla="*/ 2830348 h 2830348"/>
                <a:gd name="connsiteX1" fmla="*/ 127000 w 1390431"/>
                <a:gd name="connsiteY1" fmla="*/ 0 h 2830348"/>
                <a:gd name="connsiteX2" fmla="*/ 127000 w 1390431"/>
                <a:gd name="connsiteY2" fmla="*/ 127000 h 2830348"/>
                <a:gd name="connsiteX3" fmla="*/ 0 w 1390431"/>
                <a:gd name="connsiteY3" fmla="*/ 127000 h 2830348"/>
                <a:gd name="connsiteX4" fmla="*/ 0 w 1390431"/>
                <a:gd name="connsiteY4" fmla="*/ 0 h 2830348"/>
                <a:gd name="connsiteX0" fmla="*/ 1390431 w 2793562"/>
                <a:gd name="connsiteY0" fmla="*/ 2830348 h 2830348"/>
                <a:gd name="connsiteX1" fmla="*/ 2793562 w 2793562"/>
                <a:gd name="connsiteY1" fmla="*/ 2830348 h 2830348"/>
                <a:gd name="connsiteX2" fmla="*/ 127000 w 2793562"/>
                <a:gd name="connsiteY2" fmla="*/ 127000 h 2830348"/>
                <a:gd name="connsiteX3" fmla="*/ 0 w 2793562"/>
                <a:gd name="connsiteY3" fmla="*/ 127000 h 2830348"/>
                <a:gd name="connsiteX4" fmla="*/ 0 w 2793562"/>
                <a:gd name="connsiteY4" fmla="*/ 0 h 2830348"/>
                <a:gd name="connsiteX0" fmla="*/ 1390431 w 4596085"/>
                <a:gd name="connsiteY0" fmla="*/ 2830348 h 3329590"/>
                <a:gd name="connsiteX1" fmla="*/ 2793562 w 4596085"/>
                <a:gd name="connsiteY1" fmla="*/ 2830348 h 3329590"/>
                <a:gd name="connsiteX2" fmla="*/ 4596085 w 4596085"/>
                <a:gd name="connsiteY2" fmla="*/ 3329590 h 3329590"/>
                <a:gd name="connsiteX3" fmla="*/ 0 w 4596085"/>
                <a:gd name="connsiteY3" fmla="*/ 127000 h 3329590"/>
                <a:gd name="connsiteX4" fmla="*/ 0 w 4596085"/>
                <a:gd name="connsiteY4" fmla="*/ 0 h 3329590"/>
                <a:gd name="connsiteX0" fmla="*/ 1390431 w 4596085"/>
                <a:gd name="connsiteY0" fmla="*/ 2830348 h 3329590"/>
                <a:gd name="connsiteX1" fmla="*/ 2793562 w 4596085"/>
                <a:gd name="connsiteY1" fmla="*/ 2830348 h 3329590"/>
                <a:gd name="connsiteX2" fmla="*/ 4596085 w 4596085"/>
                <a:gd name="connsiteY2" fmla="*/ 3329590 h 3329590"/>
                <a:gd name="connsiteX3" fmla="*/ 1048844 w 4596085"/>
                <a:gd name="connsiteY3" fmla="*/ 3329590 h 3329590"/>
                <a:gd name="connsiteX4" fmla="*/ 0 w 4596085"/>
                <a:gd name="connsiteY4" fmla="*/ 0 h 3329590"/>
                <a:gd name="connsiteX0" fmla="*/ 341587 w 3547241"/>
                <a:gd name="connsiteY0" fmla="*/ 0 h 499242"/>
                <a:gd name="connsiteX1" fmla="*/ 1744718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7" y="0"/>
                  </a:moveTo>
                  <a:lnTo>
                    <a:pt x="1744718"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5" name="Gruppieren 4"/>
          <p:cNvGrpSpPr/>
          <p:nvPr/>
        </p:nvGrpSpPr>
        <p:grpSpPr>
          <a:xfrm>
            <a:off x="1534511" y="3933079"/>
            <a:ext cx="2619703" cy="1376856"/>
            <a:chOff x="838200" y="2349062"/>
            <a:chExt cx="3547241" cy="1864349"/>
          </a:xfrm>
        </p:grpSpPr>
        <p:sp>
          <p:nvSpPr>
            <p:cNvPr id="9" name="Richtungspfeil 8"/>
            <p:cNvSpPr/>
            <p:nvPr/>
          </p:nvSpPr>
          <p:spPr>
            <a:xfrm>
              <a:off x="1179786"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p:nvPr/>
          </p:nvSpPr>
          <p:spPr>
            <a:xfrm>
              <a:off x="838200"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p:nvPr>
              <p:custDataLst>
                <p:tags r:id="rId3"/>
              </p:custDataLst>
            </p:nvPr>
          </p:nvSpPr>
          <p:spPr>
            <a:xfrm>
              <a:off x="838200"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167086 w 1167086"/>
                <a:gd name="connsiteY0" fmla="*/ 2830348 h 2830348"/>
                <a:gd name="connsiteX1" fmla="*/ 127000 w 1167086"/>
                <a:gd name="connsiteY1" fmla="*/ 0 h 2830348"/>
                <a:gd name="connsiteX2" fmla="*/ 127000 w 1167086"/>
                <a:gd name="connsiteY2" fmla="*/ 127000 h 2830348"/>
                <a:gd name="connsiteX3" fmla="*/ 0 w 1167086"/>
                <a:gd name="connsiteY3" fmla="*/ 127000 h 2830348"/>
                <a:gd name="connsiteX4" fmla="*/ 0 w 1167086"/>
                <a:gd name="connsiteY4" fmla="*/ 0 h 2830348"/>
                <a:gd name="connsiteX0" fmla="*/ 1167086 w 2817210"/>
                <a:gd name="connsiteY0" fmla="*/ 2830348 h 2830348"/>
                <a:gd name="connsiteX1" fmla="*/ 2817210 w 2817210"/>
                <a:gd name="connsiteY1" fmla="*/ 2830348 h 2830348"/>
                <a:gd name="connsiteX2" fmla="*/ 127000 w 2817210"/>
                <a:gd name="connsiteY2" fmla="*/ 127000 h 2830348"/>
                <a:gd name="connsiteX3" fmla="*/ 0 w 2817210"/>
                <a:gd name="connsiteY3" fmla="*/ 127000 h 2830348"/>
                <a:gd name="connsiteX4" fmla="*/ 0 w 2817210"/>
                <a:gd name="connsiteY4" fmla="*/ 0 h 2830348"/>
                <a:gd name="connsiteX0" fmla="*/ 1167086 w 4372741"/>
                <a:gd name="connsiteY0" fmla="*/ 2830348 h 3329590"/>
                <a:gd name="connsiteX1" fmla="*/ 2817210 w 4372741"/>
                <a:gd name="connsiteY1" fmla="*/ 2830348 h 3329590"/>
                <a:gd name="connsiteX2" fmla="*/ 4372741 w 4372741"/>
                <a:gd name="connsiteY2" fmla="*/ 3329590 h 3329590"/>
                <a:gd name="connsiteX3" fmla="*/ 0 w 4372741"/>
                <a:gd name="connsiteY3" fmla="*/ 127000 h 3329590"/>
                <a:gd name="connsiteX4" fmla="*/ 0 w 4372741"/>
                <a:gd name="connsiteY4" fmla="*/ 0 h 3329590"/>
                <a:gd name="connsiteX0" fmla="*/ 1167086 w 4372741"/>
                <a:gd name="connsiteY0" fmla="*/ 2830348 h 3329590"/>
                <a:gd name="connsiteX1" fmla="*/ 2817210 w 4372741"/>
                <a:gd name="connsiteY1" fmla="*/ 2830348 h 3329590"/>
                <a:gd name="connsiteX2" fmla="*/ 4372741 w 4372741"/>
                <a:gd name="connsiteY2" fmla="*/ 3329590 h 3329590"/>
                <a:gd name="connsiteX3" fmla="*/ 825500 w 4372741"/>
                <a:gd name="connsiteY3" fmla="*/ 3329590 h 3329590"/>
                <a:gd name="connsiteX4" fmla="*/ 0 w 4372741"/>
                <a:gd name="connsiteY4" fmla="*/ 0 h 3329590"/>
                <a:gd name="connsiteX0" fmla="*/ 341586 w 3547241"/>
                <a:gd name="connsiteY0" fmla="*/ 0 h 499242"/>
                <a:gd name="connsiteX1" fmla="*/ 1991710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6" y="0"/>
                  </a:moveTo>
                  <a:lnTo>
                    <a:pt x="1991710"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8" name="Grafik 17">
            <a:extLst>
              <a:ext uri="{FF2B5EF4-FFF2-40B4-BE49-F238E27FC236}">
                <a16:creationId xmlns:a16="http://schemas.microsoft.com/office/drawing/2014/main" id="{8438BDD4-1E1F-4845-8178-372E7995966A}"/>
              </a:ext>
            </a:extLst>
          </p:cNvPr>
          <p:cNvPicPr>
            <a:picLocks noChangeAspect="1"/>
          </p:cNvPicPr>
          <p:nvPr/>
        </p:nvPicPr>
        <p:blipFill>
          <a:blip r:embed="rId8"/>
          <a:stretch>
            <a:fillRect/>
          </a:stretch>
        </p:blipFill>
        <p:spPr>
          <a:xfrm>
            <a:off x="1434226" y="2073217"/>
            <a:ext cx="2282092" cy="1216523"/>
          </a:xfrm>
          <a:prstGeom prst="rect">
            <a:avLst/>
          </a:prstGeom>
        </p:spPr>
      </p:pic>
      <p:sp>
        <p:nvSpPr>
          <p:cNvPr id="12" name="Textfeld 11">
            <a:extLst>
              <a:ext uri="{FF2B5EF4-FFF2-40B4-BE49-F238E27FC236}">
                <a16:creationId xmlns:a16="http://schemas.microsoft.com/office/drawing/2014/main" id="{5B1A18FF-FDBD-40AB-9754-9BBA6A568746}"/>
              </a:ext>
            </a:extLst>
          </p:cNvPr>
          <p:cNvSpPr txBox="1"/>
          <p:nvPr/>
        </p:nvSpPr>
        <p:spPr>
          <a:xfrm>
            <a:off x="1534511" y="3427963"/>
            <a:ext cx="2181807" cy="369332"/>
          </a:xfrm>
          <a:prstGeom prst="rect">
            <a:avLst/>
          </a:prstGeom>
          <a:noFill/>
        </p:spPr>
        <p:txBody>
          <a:bodyPr wrap="square" rtlCol="0">
            <a:spAutoFit/>
          </a:bodyPr>
          <a:lstStyle/>
          <a:p>
            <a:r>
              <a:rPr lang="de-DE" dirty="0"/>
              <a:t>Altes Verhalten</a:t>
            </a:r>
          </a:p>
        </p:txBody>
      </p:sp>
      <p:sp>
        <p:nvSpPr>
          <p:cNvPr id="14" name="Textfeld 13">
            <a:extLst>
              <a:ext uri="{FF2B5EF4-FFF2-40B4-BE49-F238E27FC236}">
                <a16:creationId xmlns:a16="http://schemas.microsoft.com/office/drawing/2014/main" id="{5B1A18FF-FDBD-40AB-9754-9BBA6A568746}"/>
              </a:ext>
            </a:extLst>
          </p:cNvPr>
          <p:cNvSpPr txBox="1"/>
          <p:nvPr/>
        </p:nvSpPr>
        <p:spPr>
          <a:xfrm>
            <a:off x="5469321" y="3427963"/>
            <a:ext cx="2181807" cy="369332"/>
          </a:xfrm>
          <a:prstGeom prst="rect">
            <a:avLst/>
          </a:prstGeom>
          <a:noFill/>
        </p:spPr>
        <p:txBody>
          <a:bodyPr wrap="square" rtlCol="0">
            <a:spAutoFit/>
          </a:bodyPr>
          <a:lstStyle/>
          <a:p>
            <a:r>
              <a:rPr lang="de-DE" dirty="0"/>
              <a:t>Neues Verhalten</a:t>
            </a:r>
          </a:p>
        </p:txBody>
      </p:sp>
      <p:sp>
        <p:nvSpPr>
          <p:cNvPr id="16" name="Ellipse 15"/>
          <p:cNvSpPr/>
          <p:nvPr/>
        </p:nvSpPr>
        <p:spPr>
          <a:xfrm>
            <a:off x="262541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Ellipse 16"/>
          <p:cNvSpPr/>
          <p:nvPr/>
        </p:nvSpPr>
        <p:spPr>
          <a:xfrm>
            <a:off x="656022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5781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3936233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hteck 7"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Folien-Funktionen</a:t>
            </a:r>
          </a:p>
        </p:txBody>
      </p:sp>
      <p:pic>
        <p:nvPicPr>
          <p:cNvPr id="5" name="Grafik 4">
            <a:extLst>
              <a:ext uri="{FF2B5EF4-FFF2-40B4-BE49-F238E27FC236}">
                <a16:creationId xmlns:a16="http://schemas.microsoft.com/office/drawing/2014/main" id="{08D79BFB-BE80-48DA-A42E-5F45030EA038}"/>
              </a:ext>
            </a:extLst>
          </p:cNvPr>
          <p:cNvPicPr>
            <a:picLocks noChangeAspect="1"/>
          </p:cNvPicPr>
          <p:nvPr/>
        </p:nvPicPr>
        <p:blipFill>
          <a:blip r:embed="rId6"/>
          <a:stretch>
            <a:fillRect/>
          </a:stretch>
        </p:blipFill>
        <p:spPr>
          <a:xfrm>
            <a:off x="357704" y="1330774"/>
            <a:ext cx="1882014" cy="5456576"/>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2806291" y="5864020"/>
            <a:ext cx="6145939" cy="923330"/>
          </a:xfrm>
          <a:prstGeom prst="rect">
            <a:avLst/>
          </a:prstGeom>
          <a:noFill/>
        </p:spPr>
        <p:txBody>
          <a:bodyPr wrap="square" rtlCol="0">
            <a:spAutoFit/>
          </a:bodyPr>
          <a:lstStyle/>
          <a:p>
            <a:r>
              <a:rPr lang="de-DE" dirty="0"/>
              <a:t>Präsentation als eigenes Fenster oder Vollbild starten und automatisch </a:t>
            </a:r>
            <a:r>
              <a:rPr lang="de-DE" dirty="0" err="1"/>
              <a:t>Laserpointer</a:t>
            </a:r>
            <a:r>
              <a:rPr lang="de-DE" dirty="0"/>
              <a:t> aktivieren</a:t>
            </a:r>
          </a:p>
          <a:p>
            <a:r>
              <a:rPr lang="de-DE" i="1" dirty="0"/>
              <a:t>(Bspw. nützlich für Videokonferenzen)</a:t>
            </a:r>
          </a:p>
        </p:txBody>
      </p:sp>
      <p:sp>
        <p:nvSpPr>
          <p:cNvPr id="6" name="Textfeld 5">
            <a:extLst>
              <a:ext uri="{FF2B5EF4-FFF2-40B4-BE49-F238E27FC236}">
                <a16:creationId xmlns:a16="http://schemas.microsoft.com/office/drawing/2014/main" id="{5B1A18FF-FDBD-40AB-9754-9BBA6A568746}"/>
              </a:ext>
            </a:extLst>
          </p:cNvPr>
          <p:cNvSpPr txBox="1"/>
          <p:nvPr/>
        </p:nvSpPr>
        <p:spPr>
          <a:xfrm>
            <a:off x="2806290" y="4274238"/>
            <a:ext cx="4606193" cy="923330"/>
          </a:xfrm>
          <a:prstGeom prst="rect">
            <a:avLst/>
          </a:prstGeom>
          <a:noFill/>
        </p:spPr>
        <p:txBody>
          <a:bodyPr wrap="square" rtlCol="0">
            <a:spAutoFit/>
          </a:bodyPr>
          <a:lstStyle/>
          <a:p>
            <a:r>
              <a:rPr lang="de-DE" dirty="0"/>
              <a:t>Master-Shapes ein- oder ausblenden</a:t>
            </a:r>
          </a:p>
          <a:p>
            <a:r>
              <a:rPr lang="de-DE" i="1" dirty="0"/>
              <a:t>(Bspw. nützlich um Folienmaster im Zug zu „anonymisieren“)</a:t>
            </a:r>
          </a:p>
        </p:txBody>
      </p:sp>
      <p:sp>
        <p:nvSpPr>
          <p:cNvPr id="7" name="Textfeld 6">
            <a:extLst>
              <a:ext uri="{FF2B5EF4-FFF2-40B4-BE49-F238E27FC236}">
                <a16:creationId xmlns:a16="http://schemas.microsoft.com/office/drawing/2014/main" id="{5B1A18FF-FDBD-40AB-9754-9BBA6A568746}"/>
              </a:ext>
            </a:extLst>
          </p:cNvPr>
          <p:cNvSpPr txBox="1"/>
          <p:nvPr/>
        </p:nvSpPr>
        <p:spPr>
          <a:xfrm>
            <a:off x="2806291" y="5346128"/>
            <a:ext cx="4606193" cy="369332"/>
          </a:xfrm>
          <a:prstGeom prst="rect">
            <a:avLst/>
          </a:prstGeom>
          <a:noFill/>
        </p:spPr>
        <p:txBody>
          <a:bodyPr wrap="square" rtlCol="0">
            <a:spAutoFit/>
          </a:bodyPr>
          <a:lstStyle/>
          <a:p>
            <a:r>
              <a:rPr lang="de-DE" dirty="0"/>
              <a:t>Aktuelle Datei im Explorer öffnen</a:t>
            </a:r>
          </a:p>
        </p:txBody>
      </p:sp>
      <p:sp>
        <p:nvSpPr>
          <p:cNvPr id="10" name="Rechteck 9">
            <a:extLst>
              <a:ext uri="{FF2B5EF4-FFF2-40B4-BE49-F238E27FC236}">
                <a16:creationId xmlns:a16="http://schemas.microsoft.com/office/drawing/2014/main" id="{C572475E-C162-4F56-8FC8-B6695F3653D8}"/>
              </a:ext>
            </a:extLst>
          </p:cNvPr>
          <p:cNvSpPr/>
          <p:nvPr/>
        </p:nvSpPr>
        <p:spPr>
          <a:xfrm>
            <a:off x="287848" y="4714909"/>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C572475E-C162-4F56-8FC8-B6695F3653D8}"/>
              </a:ext>
            </a:extLst>
          </p:cNvPr>
          <p:cNvSpPr/>
          <p:nvPr/>
        </p:nvSpPr>
        <p:spPr>
          <a:xfrm>
            <a:off x="287848" y="4925116"/>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C572475E-C162-4F56-8FC8-B6695F3653D8}"/>
              </a:ext>
            </a:extLst>
          </p:cNvPr>
          <p:cNvSpPr/>
          <p:nvPr/>
        </p:nvSpPr>
        <p:spPr>
          <a:xfrm>
            <a:off x="287848" y="5844467"/>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C572475E-C162-4F56-8FC8-B6695F3653D8}"/>
              </a:ext>
            </a:extLst>
          </p:cNvPr>
          <p:cNvSpPr/>
          <p:nvPr/>
        </p:nvSpPr>
        <p:spPr>
          <a:xfrm>
            <a:off x="287848" y="6045732"/>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C572475E-C162-4F56-8FC8-B6695F3653D8}"/>
              </a:ext>
            </a:extLst>
          </p:cNvPr>
          <p:cNvSpPr/>
          <p:nvPr/>
        </p:nvSpPr>
        <p:spPr>
          <a:xfrm>
            <a:off x="287848" y="6395520"/>
            <a:ext cx="2218285" cy="34727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6" name="Grafik 15"/>
          <p:cNvPicPr>
            <a:picLocks noChangeAspect="1"/>
          </p:cNvPicPr>
          <p:nvPr/>
        </p:nvPicPr>
        <p:blipFill>
          <a:blip r:embed="rId7"/>
          <a:stretch>
            <a:fillRect/>
          </a:stretch>
        </p:blipFill>
        <p:spPr>
          <a:xfrm>
            <a:off x="8938008" y="1645492"/>
            <a:ext cx="2415792" cy="3234905"/>
          </a:xfrm>
          <a:prstGeom prst="rect">
            <a:avLst/>
          </a:prstGeom>
        </p:spPr>
      </p:pic>
      <p:pic>
        <p:nvPicPr>
          <p:cNvPr id="17" name="Grafik 16"/>
          <p:cNvPicPr>
            <a:picLocks noChangeAspect="1"/>
          </p:cNvPicPr>
          <p:nvPr/>
        </p:nvPicPr>
        <p:blipFill>
          <a:blip r:embed="rId8"/>
          <a:stretch>
            <a:fillRect/>
          </a:stretch>
        </p:blipFill>
        <p:spPr>
          <a:xfrm>
            <a:off x="2694399" y="1502427"/>
            <a:ext cx="3598525" cy="1899380"/>
          </a:xfrm>
          <a:prstGeom prst="rect">
            <a:avLst/>
          </a:prstGeom>
        </p:spPr>
      </p:pic>
      <p:sp>
        <p:nvSpPr>
          <p:cNvPr id="18" name="Textfeld 17">
            <a:extLst>
              <a:ext uri="{FF2B5EF4-FFF2-40B4-BE49-F238E27FC236}">
                <a16:creationId xmlns:a16="http://schemas.microsoft.com/office/drawing/2014/main" id="{5B1A18FF-FDBD-40AB-9754-9BBA6A568746}"/>
              </a:ext>
            </a:extLst>
          </p:cNvPr>
          <p:cNvSpPr txBox="1"/>
          <p:nvPr/>
        </p:nvSpPr>
        <p:spPr>
          <a:xfrm>
            <a:off x="6680084" y="1646631"/>
            <a:ext cx="2175990" cy="1200329"/>
          </a:xfrm>
          <a:prstGeom prst="rect">
            <a:avLst/>
          </a:prstGeom>
          <a:noFill/>
        </p:spPr>
        <p:txBody>
          <a:bodyPr wrap="square" rtlCol="0">
            <a:spAutoFit/>
          </a:bodyPr>
          <a:lstStyle/>
          <a:p>
            <a:r>
              <a:rPr lang="de-DE" dirty="0"/>
              <a:t>Neuer Dialog zum Aufräumen des ganzen Foliensatzes</a:t>
            </a:r>
          </a:p>
        </p:txBody>
      </p:sp>
      <p:sp>
        <p:nvSpPr>
          <p:cNvPr id="19" name="Textfeld 18">
            <a:extLst>
              <a:ext uri="{FF2B5EF4-FFF2-40B4-BE49-F238E27FC236}">
                <a16:creationId xmlns:a16="http://schemas.microsoft.com/office/drawing/2014/main" id="{5B1A18FF-FDBD-40AB-9754-9BBA6A568746}"/>
              </a:ext>
            </a:extLst>
          </p:cNvPr>
          <p:cNvSpPr txBox="1"/>
          <p:nvPr/>
        </p:nvSpPr>
        <p:spPr>
          <a:xfrm>
            <a:off x="8985974" y="4921928"/>
            <a:ext cx="2636908" cy="646331"/>
          </a:xfrm>
          <a:prstGeom prst="rect">
            <a:avLst/>
          </a:prstGeom>
          <a:noFill/>
        </p:spPr>
        <p:txBody>
          <a:bodyPr wrap="square" rtlCol="0">
            <a:spAutoFit/>
          </a:bodyPr>
          <a:lstStyle/>
          <a:p>
            <a:r>
              <a:rPr lang="de-DE" dirty="0"/>
              <a:t>Neuer Dialog für Spracheinstellung</a:t>
            </a:r>
          </a:p>
        </p:txBody>
      </p:sp>
    </p:spTree>
    <p:extLst>
      <p:ext uri="{BB962C8B-B14F-4D97-AF65-F5344CB8AC3E}">
        <p14:creationId xmlns:p14="http://schemas.microsoft.com/office/powerpoint/2010/main" val="311373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3225652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Verbesserte Dialoge</a:t>
            </a:r>
          </a:p>
        </p:txBody>
      </p:sp>
      <p:pic>
        <p:nvPicPr>
          <p:cNvPr id="4" name="Grafik 3"/>
          <p:cNvPicPr>
            <a:picLocks noChangeAspect="1"/>
          </p:cNvPicPr>
          <p:nvPr/>
        </p:nvPicPr>
        <p:blipFill>
          <a:blip r:embed="rId6"/>
          <a:stretch>
            <a:fillRect/>
          </a:stretch>
        </p:blipFill>
        <p:spPr>
          <a:xfrm>
            <a:off x="8367334" y="1966429"/>
            <a:ext cx="3226970" cy="2184512"/>
          </a:xfrm>
          <a:prstGeom prst="rect">
            <a:avLst/>
          </a:prstGeom>
        </p:spPr>
      </p:pic>
      <p:pic>
        <p:nvPicPr>
          <p:cNvPr id="5" name="Grafik 4"/>
          <p:cNvPicPr>
            <a:picLocks noChangeAspect="1"/>
          </p:cNvPicPr>
          <p:nvPr/>
        </p:nvPicPr>
        <p:blipFill>
          <a:blip r:embed="rId7"/>
          <a:stretch>
            <a:fillRect/>
          </a:stretch>
        </p:blipFill>
        <p:spPr>
          <a:xfrm>
            <a:off x="492261" y="1918802"/>
            <a:ext cx="3219615" cy="2184512"/>
          </a:xfrm>
          <a:prstGeom prst="rect">
            <a:avLst/>
          </a:prstGeom>
        </p:spPr>
      </p:pic>
      <p:pic>
        <p:nvPicPr>
          <p:cNvPr id="6" name="Grafik 5"/>
          <p:cNvPicPr>
            <a:picLocks noChangeAspect="1"/>
          </p:cNvPicPr>
          <p:nvPr/>
        </p:nvPicPr>
        <p:blipFill>
          <a:blip r:embed="rId8"/>
          <a:stretch>
            <a:fillRect/>
          </a:stretch>
        </p:blipFill>
        <p:spPr>
          <a:xfrm>
            <a:off x="3951253" y="1925152"/>
            <a:ext cx="4100750" cy="2184512"/>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452758" y="4497085"/>
            <a:ext cx="3259118" cy="1200329"/>
          </a:xfrm>
          <a:prstGeom prst="rect">
            <a:avLst/>
          </a:prstGeom>
          <a:noFill/>
        </p:spPr>
        <p:txBody>
          <a:bodyPr wrap="square" rtlCol="0">
            <a:spAutoFit/>
          </a:bodyPr>
          <a:lstStyle/>
          <a:p>
            <a:r>
              <a:rPr lang="de-DE" dirty="0"/>
              <a:t>„Folien senden“ übersichtlicher und mit Funktion „Versteckte Folien löschen“</a:t>
            </a:r>
          </a:p>
        </p:txBody>
      </p:sp>
      <p:sp>
        <p:nvSpPr>
          <p:cNvPr id="10" name="Textfeld 9">
            <a:extLst>
              <a:ext uri="{FF2B5EF4-FFF2-40B4-BE49-F238E27FC236}">
                <a16:creationId xmlns:a16="http://schemas.microsoft.com/office/drawing/2014/main" id="{5B1A18FF-FDBD-40AB-9754-9BBA6A568746}"/>
              </a:ext>
            </a:extLst>
          </p:cNvPr>
          <p:cNvSpPr txBox="1"/>
          <p:nvPr/>
        </p:nvSpPr>
        <p:spPr>
          <a:xfrm>
            <a:off x="4093126" y="4497085"/>
            <a:ext cx="3574429" cy="923330"/>
          </a:xfrm>
          <a:prstGeom prst="rect">
            <a:avLst/>
          </a:prstGeom>
          <a:noFill/>
        </p:spPr>
        <p:txBody>
          <a:bodyPr wrap="square" rtlCol="0">
            <a:spAutoFit/>
          </a:bodyPr>
          <a:lstStyle/>
          <a:p>
            <a:r>
              <a:rPr lang="de-DE" dirty="0"/>
              <a:t>Übersichtlichere Darstellung für benutzerdefinierte Auswahl von Shapes</a:t>
            </a:r>
          </a:p>
        </p:txBody>
      </p:sp>
      <p:sp>
        <p:nvSpPr>
          <p:cNvPr id="11" name="Textfeld 10">
            <a:extLst>
              <a:ext uri="{FF2B5EF4-FFF2-40B4-BE49-F238E27FC236}">
                <a16:creationId xmlns:a16="http://schemas.microsoft.com/office/drawing/2014/main" id="{5B1A18FF-FDBD-40AB-9754-9BBA6A568746}"/>
              </a:ext>
            </a:extLst>
          </p:cNvPr>
          <p:cNvSpPr txBox="1"/>
          <p:nvPr/>
        </p:nvSpPr>
        <p:spPr>
          <a:xfrm>
            <a:off x="8367334" y="4497085"/>
            <a:ext cx="3228776" cy="923330"/>
          </a:xfrm>
          <a:prstGeom prst="rect">
            <a:avLst/>
          </a:prstGeom>
          <a:noFill/>
        </p:spPr>
        <p:txBody>
          <a:bodyPr wrap="square" rtlCol="0">
            <a:spAutoFit/>
          </a:bodyPr>
          <a:lstStyle/>
          <a:p>
            <a:r>
              <a:rPr lang="de-DE" dirty="0"/>
              <a:t>Text ersetzen unterstützt nun weitere Variable, </a:t>
            </a:r>
            <a:r>
              <a:rPr lang="de-DE" dirty="0" err="1"/>
              <a:t>u.A.</a:t>
            </a:r>
            <a:r>
              <a:rPr lang="de-DE" dirty="0"/>
              <a:t> für Counter</a:t>
            </a:r>
          </a:p>
        </p:txBody>
      </p:sp>
    </p:spTree>
    <p:extLst>
      <p:ext uri="{BB962C8B-B14F-4D97-AF65-F5344CB8AC3E}">
        <p14:creationId xmlns:p14="http://schemas.microsoft.com/office/powerpoint/2010/main" val="3228425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5DB5AE4-62D4-416B-96F7-30A6384A30CD}"/>
              </a:ext>
            </a:extLst>
          </p:cNvPr>
          <p:cNvSpPr/>
          <p:nvPr/>
        </p:nvSpPr>
        <p:spPr>
          <a:xfrm>
            <a:off x="5963439" y="1539631"/>
            <a:ext cx="5884384" cy="5064369"/>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1" name="Objekt 10" hidden="1"/>
          <p:cNvGraphicFramePr>
            <a:graphicFrameLocks noChangeAspect="1"/>
          </p:cNvGraphicFramePr>
          <p:nvPr>
            <p:custDataLst>
              <p:tags r:id="rId1"/>
            </p:custDataLst>
            <p:extLst>
              <p:ext uri="{D42A27DB-BD31-4B8C-83A1-F6EECF244321}">
                <p14:modId xmlns:p14="http://schemas.microsoft.com/office/powerpoint/2010/main" val="2609036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hteck 9"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pic>
        <p:nvPicPr>
          <p:cNvPr id="4" name="Grafik 3">
            <a:extLst>
              <a:ext uri="{FF2B5EF4-FFF2-40B4-BE49-F238E27FC236}">
                <a16:creationId xmlns:a16="http://schemas.microsoft.com/office/drawing/2014/main" id="{0289026C-FA3F-4984-9409-1B54EC2C020F}"/>
              </a:ext>
            </a:extLst>
          </p:cNvPr>
          <p:cNvPicPr>
            <a:picLocks noChangeAspect="1"/>
          </p:cNvPicPr>
          <p:nvPr/>
        </p:nvPicPr>
        <p:blipFill>
          <a:blip r:embed="rId6"/>
          <a:stretch>
            <a:fillRect/>
          </a:stretch>
        </p:blipFill>
        <p:spPr>
          <a:xfrm>
            <a:off x="339206" y="1950982"/>
            <a:ext cx="5254020" cy="765868"/>
          </a:xfrm>
          <a:prstGeom prst="rect">
            <a:avLst/>
          </a:prstGeom>
        </p:spPr>
      </p:pic>
      <p:sp>
        <p:nvSpPr>
          <p:cNvPr id="2" name="Titel 1"/>
          <p:cNvSpPr>
            <a:spLocks noGrp="1"/>
          </p:cNvSpPr>
          <p:nvPr>
            <p:ph type="title"/>
          </p:nvPr>
        </p:nvSpPr>
        <p:spPr/>
        <p:txBody>
          <a:bodyPr/>
          <a:lstStyle/>
          <a:p>
            <a:r>
              <a:rPr lang="de-DE" dirty="0"/>
              <a:t>Komprimierte Schrift/Text-Gruppe</a:t>
            </a:r>
          </a:p>
        </p:txBody>
      </p:sp>
      <p:pic>
        <p:nvPicPr>
          <p:cNvPr id="3" name="Grafik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0936" y="3569412"/>
            <a:ext cx="2771775" cy="914400"/>
          </a:xfrm>
          <a:prstGeom prst="rect">
            <a:avLst/>
          </a:prstGeom>
        </p:spPr>
      </p:pic>
      <p:cxnSp>
        <p:nvCxnSpPr>
          <p:cNvPr id="7" name="Gerade Verbindung mit Pfeil 6"/>
          <p:cNvCxnSpPr/>
          <p:nvPr/>
        </p:nvCxnSpPr>
        <p:spPr>
          <a:xfrm>
            <a:off x="1522876"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6B6FA08E-F225-40D4-92D1-0B335E7368E9}"/>
              </a:ext>
            </a:extLst>
          </p:cNvPr>
          <p:cNvSpPr txBox="1"/>
          <p:nvPr/>
        </p:nvSpPr>
        <p:spPr>
          <a:xfrm>
            <a:off x="339207" y="4715114"/>
            <a:ext cx="5254020" cy="923330"/>
          </a:xfrm>
          <a:prstGeom prst="rect">
            <a:avLst/>
          </a:prstGeom>
          <a:noFill/>
        </p:spPr>
        <p:txBody>
          <a:bodyPr wrap="square" rtlCol="0">
            <a:spAutoFit/>
          </a:bodyPr>
          <a:lstStyle/>
          <a:p>
            <a:r>
              <a:rPr lang="de-DE" dirty="0"/>
              <a:t>Neue schlanke „Schriftart/Text“-Gruppe fasst Schriftart und Absatz Funktionen zusammen, und ergänzt hoch-/tiefstellen</a:t>
            </a:r>
          </a:p>
        </p:txBody>
      </p:sp>
      <p:pic>
        <p:nvPicPr>
          <p:cNvPr id="6" name="Grafik 5">
            <a:extLst>
              <a:ext uri="{FF2B5EF4-FFF2-40B4-BE49-F238E27FC236}">
                <a16:creationId xmlns:a16="http://schemas.microsoft.com/office/drawing/2014/main" id="{A833C0C8-3471-4B16-8C47-BEA89AA47A64}"/>
              </a:ext>
            </a:extLst>
          </p:cNvPr>
          <p:cNvPicPr>
            <a:picLocks noChangeAspect="1"/>
          </p:cNvPicPr>
          <p:nvPr/>
        </p:nvPicPr>
        <p:blipFill>
          <a:blip r:embed="rId8"/>
          <a:stretch>
            <a:fillRect/>
          </a:stretch>
        </p:blipFill>
        <p:spPr>
          <a:xfrm>
            <a:off x="6204057" y="1686728"/>
            <a:ext cx="2771775" cy="2886311"/>
          </a:xfrm>
          <a:prstGeom prst="rect">
            <a:avLst/>
          </a:prstGeom>
        </p:spPr>
      </p:pic>
      <p:pic>
        <p:nvPicPr>
          <p:cNvPr id="14" name="Grafik 13"/>
          <p:cNvPicPr>
            <a:picLocks noChangeAspect="1"/>
          </p:cNvPicPr>
          <p:nvPr/>
        </p:nvPicPr>
        <p:blipFill>
          <a:blip r:embed="rId9"/>
          <a:stretch>
            <a:fillRect/>
          </a:stretch>
        </p:blipFill>
        <p:spPr>
          <a:xfrm>
            <a:off x="9175125" y="1937654"/>
            <a:ext cx="2461670" cy="4528874"/>
          </a:xfrm>
          <a:prstGeom prst="rect">
            <a:avLst/>
          </a:prstGeom>
        </p:spPr>
      </p:pic>
      <p:cxnSp>
        <p:nvCxnSpPr>
          <p:cNvPr id="15" name="Gerade Verbindung mit Pfeil 14"/>
          <p:cNvCxnSpPr/>
          <p:nvPr/>
        </p:nvCxnSpPr>
        <p:spPr>
          <a:xfrm flipH="1">
            <a:off x="3253065"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6B6FA08E-F225-40D4-92D1-0B335E7368E9}"/>
              </a:ext>
            </a:extLst>
          </p:cNvPr>
          <p:cNvSpPr txBox="1"/>
          <p:nvPr/>
        </p:nvSpPr>
        <p:spPr>
          <a:xfrm>
            <a:off x="6237484" y="4820005"/>
            <a:ext cx="2937641" cy="1477328"/>
          </a:xfrm>
          <a:prstGeom prst="rect">
            <a:avLst/>
          </a:prstGeom>
          <a:noFill/>
        </p:spPr>
        <p:txBody>
          <a:bodyPr wrap="square" rtlCol="0">
            <a:spAutoFit/>
          </a:bodyPr>
          <a:lstStyle/>
          <a:p>
            <a:r>
              <a:rPr lang="de-DE" i="1" dirty="0"/>
              <a:t>(Standardmäßig im Widescreen-</a:t>
            </a:r>
            <a:r>
              <a:rPr lang="de-DE" i="1" dirty="0" err="1"/>
              <a:t>Theme</a:t>
            </a:r>
            <a:r>
              <a:rPr lang="de-DE" i="1" dirty="0"/>
              <a:t> oder manuell aktivierbar in der UI-Anpassung)</a:t>
            </a:r>
          </a:p>
        </p:txBody>
      </p:sp>
      <p:sp>
        <p:nvSpPr>
          <p:cNvPr id="17" name="Rechteck 16">
            <a:extLst>
              <a:ext uri="{FF2B5EF4-FFF2-40B4-BE49-F238E27FC236}">
                <a16:creationId xmlns:a16="http://schemas.microsoft.com/office/drawing/2014/main" id="{C572475E-C162-4F56-8FC8-B6695F3653D8}"/>
              </a:ext>
            </a:extLst>
          </p:cNvPr>
          <p:cNvSpPr/>
          <p:nvPr/>
        </p:nvSpPr>
        <p:spPr>
          <a:xfrm>
            <a:off x="9150380" y="3085706"/>
            <a:ext cx="2521358"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A9FA837B-A6AD-4109-A3AC-DFA924D99335}"/>
              </a:ext>
            </a:extLst>
          </p:cNvPr>
          <p:cNvSpPr/>
          <p:nvPr/>
        </p:nvSpPr>
        <p:spPr>
          <a:xfrm>
            <a:off x="6273930" y="4337587"/>
            <a:ext cx="1440000"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130147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659023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ChartLib</a:t>
            </a:r>
            <a:r>
              <a:rPr lang="de-DE" dirty="0"/>
              <a:t> Verbesserungen</a:t>
            </a:r>
          </a:p>
        </p:txBody>
      </p:sp>
      <p:pic>
        <p:nvPicPr>
          <p:cNvPr id="7" name="Grafik 6">
            <a:extLst>
              <a:ext uri="{FF2B5EF4-FFF2-40B4-BE49-F238E27FC236}">
                <a16:creationId xmlns:a16="http://schemas.microsoft.com/office/drawing/2014/main" id="{7147FC60-F2EC-44F0-BEA3-82F1FD73FFCF}"/>
              </a:ext>
            </a:extLst>
          </p:cNvPr>
          <p:cNvPicPr>
            <a:picLocks noChangeAspect="1"/>
          </p:cNvPicPr>
          <p:nvPr/>
        </p:nvPicPr>
        <p:blipFill>
          <a:blip r:embed="rId6"/>
          <a:stretch>
            <a:fillRect/>
          </a:stretch>
        </p:blipFill>
        <p:spPr>
          <a:xfrm>
            <a:off x="720969" y="1881929"/>
            <a:ext cx="3784323" cy="2609587"/>
          </a:xfrm>
          <a:prstGeom prst="rect">
            <a:avLst/>
          </a:prstGeom>
        </p:spPr>
      </p:pic>
      <p:sp>
        <p:nvSpPr>
          <p:cNvPr id="6" name="Textfeld 5">
            <a:extLst>
              <a:ext uri="{FF2B5EF4-FFF2-40B4-BE49-F238E27FC236}">
                <a16:creationId xmlns:a16="http://schemas.microsoft.com/office/drawing/2014/main" id="{5B1A18FF-FDBD-40AB-9754-9BBA6A568746}"/>
              </a:ext>
            </a:extLst>
          </p:cNvPr>
          <p:cNvSpPr txBox="1"/>
          <p:nvPr/>
        </p:nvSpPr>
        <p:spPr>
          <a:xfrm>
            <a:off x="4931508" y="2389929"/>
            <a:ext cx="6314830" cy="3508653"/>
          </a:xfrm>
          <a:prstGeom prst="rect">
            <a:avLst/>
          </a:prstGeom>
          <a:noFill/>
        </p:spPr>
        <p:txBody>
          <a:bodyPr wrap="square" rtlCol="0">
            <a:spAutoFit/>
          </a:bodyPr>
          <a:lstStyle/>
          <a:p>
            <a:pPr marL="285750" indent="-285750">
              <a:spcAft>
                <a:spcPts val="2400"/>
              </a:spcAft>
              <a:buFont typeface="Wingdings" panose="05000000000000000000" pitchFamily="2" charset="2"/>
              <a:buChar char="Ø"/>
            </a:pPr>
            <a:r>
              <a:rPr lang="de-DE" dirty="0"/>
              <a:t>Transparente </a:t>
            </a:r>
            <a:r>
              <a:rPr lang="de-DE" dirty="0" err="1"/>
              <a:t>Thumbnails</a:t>
            </a:r>
            <a:r>
              <a:rPr lang="de-DE" dirty="0"/>
              <a:t> (wenn </a:t>
            </a:r>
            <a:r>
              <a:rPr lang="de-DE" dirty="0" err="1"/>
              <a:t>ChartLib</a:t>
            </a:r>
            <a:r>
              <a:rPr lang="de-DE" dirty="0"/>
              <a:t>-Präsentation transparenten Hintergrund hat)</a:t>
            </a:r>
          </a:p>
          <a:p>
            <a:pPr marL="285750" indent="-285750">
              <a:spcAft>
                <a:spcPts val="2400"/>
              </a:spcAft>
              <a:buFont typeface="Wingdings" panose="05000000000000000000" pitchFamily="2" charset="2"/>
              <a:buChar char="Ø"/>
            </a:pPr>
            <a:r>
              <a:rPr lang="de-DE" dirty="0"/>
              <a:t>„Library erneut indizieren“ indiziert nun wirklich alle Dateien</a:t>
            </a:r>
          </a:p>
          <a:p>
            <a:pPr marL="285750" indent="-285750">
              <a:spcAft>
                <a:spcPts val="2400"/>
              </a:spcAft>
              <a:buFont typeface="Wingdings" panose="05000000000000000000" pitchFamily="2" charset="2"/>
              <a:buChar char="Ø"/>
            </a:pPr>
            <a:r>
              <a:rPr lang="de-DE" dirty="0"/>
              <a:t>„Library verwalten“ erlaubt hinzufügen und löschen von Libraries</a:t>
            </a:r>
          </a:p>
          <a:p>
            <a:pPr marL="285750" indent="-285750">
              <a:spcAft>
                <a:spcPts val="2400"/>
              </a:spcAft>
              <a:buFont typeface="Wingdings" panose="05000000000000000000" pitchFamily="2" charset="2"/>
              <a:buChar char="Ø"/>
            </a:pPr>
            <a:r>
              <a:rPr lang="de-DE" dirty="0"/>
              <a:t>Support für Design-Dateien („.</a:t>
            </a:r>
            <a:r>
              <a:rPr lang="de-DE" dirty="0" err="1"/>
              <a:t>potx</a:t>
            </a:r>
            <a:r>
              <a:rPr lang="de-DE" dirty="0"/>
              <a:t>“) um Folienmaster auf die aktuelle Präsentation anzuwenden</a:t>
            </a:r>
          </a:p>
        </p:txBody>
      </p:sp>
      <p:pic>
        <p:nvPicPr>
          <p:cNvPr id="8" name="Grafik 7">
            <a:extLst>
              <a:ext uri="{FF2B5EF4-FFF2-40B4-BE49-F238E27FC236}">
                <a16:creationId xmlns:a16="http://schemas.microsoft.com/office/drawing/2014/main" id="{90AF8F1D-5230-496B-B9AA-02D4A2A1B769}"/>
              </a:ext>
            </a:extLst>
          </p:cNvPr>
          <p:cNvPicPr>
            <a:picLocks noChangeAspect="1"/>
          </p:cNvPicPr>
          <p:nvPr/>
        </p:nvPicPr>
        <p:blipFill>
          <a:blip r:embed="rId7"/>
          <a:stretch>
            <a:fillRect/>
          </a:stretch>
        </p:blipFill>
        <p:spPr>
          <a:xfrm>
            <a:off x="1112733" y="4860703"/>
            <a:ext cx="3000794" cy="1419423"/>
          </a:xfrm>
          <a:prstGeom prst="rect">
            <a:avLst/>
          </a:prstGeom>
        </p:spPr>
      </p:pic>
    </p:spTree>
    <p:extLst>
      <p:ext uri="{BB962C8B-B14F-4D97-AF65-F5344CB8AC3E}">
        <p14:creationId xmlns:p14="http://schemas.microsoft.com/office/powerpoint/2010/main" val="4229306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565193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26" imgH="526" progId="TCLayout.ActiveDocument.1">
                  <p:embed/>
                </p:oleObj>
              </mc:Choice>
              <mc:Fallback>
                <p:oleObj name="think-cell Folie" r:id="rId3" imgW="526" imgH="5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5" name="Grafik 4">
            <a:extLst>
              <a:ext uri="{FF2B5EF4-FFF2-40B4-BE49-F238E27FC236}">
                <a16:creationId xmlns:a16="http://schemas.microsoft.com/office/drawing/2014/main" id="{AE5C0DB2-81DC-4BED-834B-88BFC3CF9C10}"/>
              </a:ext>
            </a:extLst>
          </p:cNvPr>
          <p:cNvPicPr>
            <a:picLocks noChangeAspect="1"/>
          </p:cNvPicPr>
          <p:nvPr/>
        </p:nvPicPr>
        <p:blipFill>
          <a:blip r:embed="rId5"/>
          <a:stretch>
            <a:fillRect/>
          </a:stretch>
        </p:blipFill>
        <p:spPr>
          <a:xfrm>
            <a:off x="368117" y="2155889"/>
            <a:ext cx="1924433" cy="2950796"/>
          </a:xfrm>
          <a:prstGeom prst="rect">
            <a:avLst/>
          </a:prstGeom>
        </p:spPr>
      </p:pic>
      <p:sp>
        <p:nvSpPr>
          <p:cNvPr id="2" name="Titel 1"/>
          <p:cNvSpPr>
            <a:spLocks noGrp="1"/>
          </p:cNvSpPr>
          <p:nvPr>
            <p:ph type="title"/>
          </p:nvPr>
        </p:nvSpPr>
        <p:spPr/>
        <p:txBody>
          <a:bodyPr/>
          <a:lstStyle/>
          <a:p>
            <a:r>
              <a:rPr lang="en-US" dirty="0" err="1"/>
              <a:t>Weitere</a:t>
            </a:r>
            <a:r>
              <a:rPr lang="en-US" dirty="0"/>
              <a:t> </a:t>
            </a:r>
            <a:r>
              <a:rPr lang="en-US" dirty="0" err="1"/>
              <a:t>kleine</a:t>
            </a:r>
            <a:r>
              <a:rPr lang="en-US" dirty="0"/>
              <a:t> </a:t>
            </a:r>
            <a:r>
              <a:rPr lang="en-US" dirty="0" err="1"/>
              <a:t>Verbesserungen</a:t>
            </a:r>
            <a:endParaRPr lang="en-US" dirty="0"/>
          </a:p>
        </p:txBody>
      </p:sp>
      <p:pic>
        <p:nvPicPr>
          <p:cNvPr id="6" name="Grafik 5">
            <a:extLst>
              <a:ext uri="{FF2B5EF4-FFF2-40B4-BE49-F238E27FC236}">
                <a16:creationId xmlns:a16="http://schemas.microsoft.com/office/drawing/2014/main" id="{F2A9FE92-7F28-40CC-8CA1-E8E4A21634C5}"/>
              </a:ext>
            </a:extLst>
          </p:cNvPr>
          <p:cNvPicPr>
            <a:picLocks noChangeAspect="1"/>
          </p:cNvPicPr>
          <p:nvPr/>
        </p:nvPicPr>
        <p:blipFill>
          <a:blip r:embed="rId6"/>
          <a:stretch>
            <a:fillRect/>
          </a:stretch>
        </p:blipFill>
        <p:spPr>
          <a:xfrm>
            <a:off x="3489506" y="1690688"/>
            <a:ext cx="914528" cy="952633"/>
          </a:xfrm>
          <a:prstGeom prst="rect">
            <a:avLst/>
          </a:prstGeom>
        </p:spPr>
      </p:pic>
      <p:pic>
        <p:nvPicPr>
          <p:cNvPr id="7" name="Grafik 6">
            <a:extLst>
              <a:ext uri="{FF2B5EF4-FFF2-40B4-BE49-F238E27FC236}">
                <a16:creationId xmlns:a16="http://schemas.microsoft.com/office/drawing/2014/main" id="{D7E956AB-CC2C-4C10-B9D1-25FDF555F5E0}"/>
              </a:ext>
            </a:extLst>
          </p:cNvPr>
          <p:cNvPicPr>
            <a:picLocks noChangeAspect="1"/>
          </p:cNvPicPr>
          <p:nvPr/>
        </p:nvPicPr>
        <p:blipFill>
          <a:blip r:embed="rId7"/>
          <a:stretch>
            <a:fillRect/>
          </a:stretch>
        </p:blipFill>
        <p:spPr>
          <a:xfrm>
            <a:off x="8478599" y="1547205"/>
            <a:ext cx="3307748" cy="1510204"/>
          </a:xfrm>
          <a:prstGeom prst="rect">
            <a:avLst/>
          </a:prstGeom>
        </p:spPr>
      </p:pic>
      <p:sp>
        <p:nvSpPr>
          <p:cNvPr id="9" name="Rechteck 8">
            <a:extLst>
              <a:ext uri="{FF2B5EF4-FFF2-40B4-BE49-F238E27FC236}">
                <a16:creationId xmlns:a16="http://schemas.microsoft.com/office/drawing/2014/main" id="{DE309BCE-FE7B-414E-BD52-BD56B1BE649E}"/>
              </a:ext>
            </a:extLst>
          </p:cNvPr>
          <p:cNvSpPr/>
          <p:nvPr/>
        </p:nvSpPr>
        <p:spPr>
          <a:xfrm>
            <a:off x="3863267" y="2167004"/>
            <a:ext cx="522013"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a:extLst>
              <a:ext uri="{FF2B5EF4-FFF2-40B4-BE49-F238E27FC236}">
                <a16:creationId xmlns:a16="http://schemas.microsoft.com/office/drawing/2014/main" id="{85471B77-15D9-420F-B9AA-669137E4F3C0}"/>
              </a:ext>
            </a:extLst>
          </p:cNvPr>
          <p:cNvPicPr>
            <a:picLocks noChangeAspect="1"/>
          </p:cNvPicPr>
          <p:nvPr/>
        </p:nvPicPr>
        <p:blipFill>
          <a:blip r:embed="rId8"/>
          <a:stretch>
            <a:fillRect/>
          </a:stretch>
        </p:blipFill>
        <p:spPr>
          <a:xfrm>
            <a:off x="3351477" y="3997441"/>
            <a:ext cx="1533272" cy="1129447"/>
          </a:xfrm>
          <a:prstGeom prst="rect">
            <a:avLst/>
          </a:prstGeom>
        </p:spPr>
      </p:pic>
      <p:sp>
        <p:nvSpPr>
          <p:cNvPr id="12" name="Textfeld 11">
            <a:extLst>
              <a:ext uri="{FF2B5EF4-FFF2-40B4-BE49-F238E27FC236}">
                <a16:creationId xmlns:a16="http://schemas.microsoft.com/office/drawing/2014/main" id="{1DAD387B-CAFB-43A2-8EF8-D4B66BA04B4B}"/>
              </a:ext>
            </a:extLst>
          </p:cNvPr>
          <p:cNvSpPr txBox="1"/>
          <p:nvPr/>
        </p:nvSpPr>
        <p:spPr>
          <a:xfrm>
            <a:off x="233980" y="5208052"/>
            <a:ext cx="2853098" cy="923330"/>
          </a:xfrm>
          <a:prstGeom prst="rect">
            <a:avLst/>
          </a:prstGeom>
          <a:noFill/>
        </p:spPr>
        <p:txBody>
          <a:bodyPr wrap="square" rtlCol="0">
            <a:spAutoFit/>
          </a:bodyPr>
          <a:lstStyle/>
          <a:p>
            <a:r>
              <a:rPr lang="de-DE" dirty="0"/>
              <a:t>Seitenverhältnis-Optionen in BKT Position/Größe-Gruppe</a:t>
            </a:r>
          </a:p>
        </p:txBody>
      </p:sp>
      <p:sp>
        <p:nvSpPr>
          <p:cNvPr id="13" name="Textfeld 12">
            <a:extLst>
              <a:ext uri="{FF2B5EF4-FFF2-40B4-BE49-F238E27FC236}">
                <a16:creationId xmlns:a16="http://schemas.microsoft.com/office/drawing/2014/main" id="{891DC0B9-689B-4634-9CCB-ED74473B7247}"/>
              </a:ext>
            </a:extLst>
          </p:cNvPr>
          <p:cNvSpPr txBox="1"/>
          <p:nvPr/>
        </p:nvSpPr>
        <p:spPr>
          <a:xfrm>
            <a:off x="3351477" y="2717354"/>
            <a:ext cx="2343756" cy="923330"/>
          </a:xfrm>
          <a:prstGeom prst="rect">
            <a:avLst/>
          </a:prstGeom>
          <a:noFill/>
        </p:spPr>
        <p:txBody>
          <a:bodyPr wrap="square" rtlCol="0">
            <a:spAutoFit/>
          </a:bodyPr>
          <a:lstStyle/>
          <a:p>
            <a:r>
              <a:rPr lang="de-DE" dirty="0"/>
              <a:t>Schnellzugriff auf Shape-Selektion in Ablage-Gruppe</a:t>
            </a:r>
          </a:p>
        </p:txBody>
      </p:sp>
      <p:sp>
        <p:nvSpPr>
          <p:cNvPr id="14" name="Textfeld 13">
            <a:extLst>
              <a:ext uri="{FF2B5EF4-FFF2-40B4-BE49-F238E27FC236}">
                <a16:creationId xmlns:a16="http://schemas.microsoft.com/office/drawing/2014/main" id="{7CC0CC48-669F-473E-AA2D-C2C21E3D9B4E}"/>
              </a:ext>
            </a:extLst>
          </p:cNvPr>
          <p:cNvSpPr txBox="1"/>
          <p:nvPr/>
        </p:nvSpPr>
        <p:spPr>
          <a:xfrm>
            <a:off x="4511790" y="1667701"/>
            <a:ext cx="3908901" cy="923330"/>
          </a:xfrm>
          <a:prstGeom prst="rect">
            <a:avLst/>
          </a:prstGeom>
          <a:noFill/>
        </p:spPr>
        <p:txBody>
          <a:bodyPr wrap="square" rtlCol="0">
            <a:spAutoFit/>
          </a:bodyPr>
          <a:lstStyle/>
          <a:p>
            <a:r>
              <a:rPr lang="de-DE" dirty="0"/>
              <a:t>„Format </a:t>
            </a:r>
            <a:r>
              <a:rPr lang="de-DE" dirty="0" err="1"/>
              <a:t>Sync</a:t>
            </a:r>
            <a:r>
              <a:rPr lang="de-DE" dirty="0"/>
              <a:t>“ gleicht das Format aller gewählten Shapes mit erstem Shape ab</a:t>
            </a:r>
          </a:p>
        </p:txBody>
      </p:sp>
      <p:sp>
        <p:nvSpPr>
          <p:cNvPr id="15" name="Rechteck 14">
            <a:extLst>
              <a:ext uri="{FF2B5EF4-FFF2-40B4-BE49-F238E27FC236}">
                <a16:creationId xmlns:a16="http://schemas.microsoft.com/office/drawing/2014/main" id="{EA67E584-155C-449A-8A9B-FD24710F4056}"/>
              </a:ext>
            </a:extLst>
          </p:cNvPr>
          <p:cNvSpPr/>
          <p:nvPr/>
        </p:nvSpPr>
        <p:spPr>
          <a:xfrm>
            <a:off x="4047685" y="1946284"/>
            <a:ext cx="290706"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Textfeld 15">
            <a:extLst>
              <a:ext uri="{FF2B5EF4-FFF2-40B4-BE49-F238E27FC236}">
                <a16:creationId xmlns:a16="http://schemas.microsoft.com/office/drawing/2014/main" id="{37480681-B85D-49B8-A883-FDF35F5F2BFE}"/>
              </a:ext>
            </a:extLst>
          </p:cNvPr>
          <p:cNvSpPr txBox="1"/>
          <p:nvPr/>
        </p:nvSpPr>
        <p:spPr>
          <a:xfrm>
            <a:off x="8583710" y="3235868"/>
            <a:ext cx="3097526" cy="1754326"/>
          </a:xfrm>
          <a:prstGeom prst="rect">
            <a:avLst/>
          </a:prstGeom>
          <a:noFill/>
        </p:spPr>
        <p:txBody>
          <a:bodyPr wrap="square" rtlCol="0">
            <a:spAutoFit/>
          </a:bodyPr>
          <a:lstStyle/>
          <a:p>
            <a:r>
              <a:rPr lang="de-DE" dirty="0"/>
              <a:t>„Format </a:t>
            </a:r>
            <a:r>
              <a:rPr lang="de-DE" dirty="0" err="1"/>
              <a:t>Sync</a:t>
            </a:r>
            <a:r>
              <a:rPr lang="de-DE" dirty="0"/>
              <a:t>“ geht auch über Kontextmenü, wobei dann das Format des angeklickten Shapes auf alle anderen übertragen wird</a:t>
            </a:r>
          </a:p>
        </p:txBody>
      </p:sp>
      <p:sp>
        <p:nvSpPr>
          <p:cNvPr id="17" name="Rechteck 16">
            <a:extLst>
              <a:ext uri="{FF2B5EF4-FFF2-40B4-BE49-F238E27FC236}">
                <a16:creationId xmlns:a16="http://schemas.microsoft.com/office/drawing/2014/main" id="{626BB0C0-68A3-4881-BDD2-7C054ADB3EC9}"/>
              </a:ext>
            </a:extLst>
          </p:cNvPr>
          <p:cNvSpPr/>
          <p:nvPr/>
        </p:nvSpPr>
        <p:spPr>
          <a:xfrm>
            <a:off x="10237468" y="2397325"/>
            <a:ext cx="1469977" cy="320029"/>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667192C3-A3BF-4C46-9D84-B56CAA34603E}"/>
              </a:ext>
            </a:extLst>
          </p:cNvPr>
          <p:cNvSpPr/>
          <p:nvPr/>
        </p:nvSpPr>
        <p:spPr>
          <a:xfrm>
            <a:off x="3286728" y="4692797"/>
            <a:ext cx="1694320"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extfeld 18">
            <a:extLst>
              <a:ext uri="{FF2B5EF4-FFF2-40B4-BE49-F238E27FC236}">
                <a16:creationId xmlns:a16="http://schemas.microsoft.com/office/drawing/2014/main" id="{8C0A59C0-A779-4369-99BD-58C3C767202D}"/>
              </a:ext>
            </a:extLst>
          </p:cNvPr>
          <p:cNvSpPr txBox="1"/>
          <p:nvPr/>
        </p:nvSpPr>
        <p:spPr>
          <a:xfrm>
            <a:off x="5054210" y="3961999"/>
            <a:ext cx="2811322" cy="1200329"/>
          </a:xfrm>
          <a:prstGeom prst="rect">
            <a:avLst/>
          </a:prstGeom>
          <a:noFill/>
        </p:spPr>
        <p:txBody>
          <a:bodyPr wrap="square" rtlCol="0">
            <a:spAutoFit/>
          </a:bodyPr>
          <a:lstStyle/>
          <a:p>
            <a:r>
              <a:rPr lang="de-DE" dirty="0"/>
              <a:t>Mit Zwischenablage ersetzen geht nun auch für mehrere ausgewählte Shapes</a:t>
            </a:r>
          </a:p>
        </p:txBody>
      </p:sp>
      <p:pic>
        <p:nvPicPr>
          <p:cNvPr id="21" name="Grafik 20">
            <a:extLst>
              <a:ext uri="{FF2B5EF4-FFF2-40B4-BE49-F238E27FC236}">
                <a16:creationId xmlns:a16="http://schemas.microsoft.com/office/drawing/2014/main" id="{097851E6-0B84-4344-BC98-BF5B77294322}"/>
              </a:ext>
            </a:extLst>
          </p:cNvPr>
          <p:cNvPicPr>
            <a:picLocks noChangeAspect="1"/>
          </p:cNvPicPr>
          <p:nvPr/>
        </p:nvPicPr>
        <p:blipFill>
          <a:blip r:embed="rId9"/>
          <a:stretch>
            <a:fillRect/>
          </a:stretch>
        </p:blipFill>
        <p:spPr>
          <a:xfrm>
            <a:off x="5496972" y="5995981"/>
            <a:ext cx="1820078" cy="683489"/>
          </a:xfrm>
          <a:prstGeom prst="rect">
            <a:avLst/>
          </a:prstGeom>
        </p:spPr>
      </p:pic>
      <p:sp>
        <p:nvSpPr>
          <p:cNvPr id="23" name="Textfeld 22">
            <a:extLst>
              <a:ext uri="{FF2B5EF4-FFF2-40B4-BE49-F238E27FC236}">
                <a16:creationId xmlns:a16="http://schemas.microsoft.com/office/drawing/2014/main" id="{43AD54A4-18DE-4C6B-96E4-E699005A0525}"/>
              </a:ext>
            </a:extLst>
          </p:cNvPr>
          <p:cNvSpPr txBox="1"/>
          <p:nvPr/>
        </p:nvSpPr>
        <p:spPr>
          <a:xfrm>
            <a:off x="9473578" y="5995981"/>
            <a:ext cx="2300393" cy="646331"/>
          </a:xfrm>
          <a:prstGeom prst="rect">
            <a:avLst/>
          </a:prstGeom>
          <a:noFill/>
        </p:spPr>
        <p:txBody>
          <a:bodyPr wrap="square" rtlCol="0">
            <a:spAutoFit/>
          </a:bodyPr>
          <a:lstStyle/>
          <a:p>
            <a:r>
              <a:rPr lang="de-DE" dirty="0"/>
              <a:t>Dark </a:t>
            </a:r>
            <a:r>
              <a:rPr lang="de-DE" dirty="0" err="1"/>
              <a:t>Theme</a:t>
            </a:r>
            <a:r>
              <a:rPr lang="de-DE" dirty="0"/>
              <a:t> für </a:t>
            </a:r>
            <a:r>
              <a:rPr lang="de-DE" dirty="0" err="1"/>
              <a:t>QuickEdit</a:t>
            </a:r>
            <a:r>
              <a:rPr lang="de-DE" dirty="0"/>
              <a:t>-Fenster</a:t>
            </a:r>
          </a:p>
        </p:txBody>
      </p:sp>
      <p:pic>
        <p:nvPicPr>
          <p:cNvPr id="25" name="Grafik 24">
            <a:extLst>
              <a:ext uri="{FF2B5EF4-FFF2-40B4-BE49-F238E27FC236}">
                <a16:creationId xmlns:a16="http://schemas.microsoft.com/office/drawing/2014/main" id="{7756EBB3-182C-47F1-A88C-0A2C307F8A84}"/>
              </a:ext>
            </a:extLst>
          </p:cNvPr>
          <p:cNvPicPr>
            <a:picLocks noChangeAspect="1"/>
          </p:cNvPicPr>
          <p:nvPr/>
        </p:nvPicPr>
        <p:blipFill>
          <a:blip r:embed="rId10"/>
          <a:stretch>
            <a:fillRect/>
          </a:stretch>
        </p:blipFill>
        <p:spPr>
          <a:xfrm>
            <a:off x="7456157" y="5894221"/>
            <a:ext cx="1860646" cy="819192"/>
          </a:xfrm>
          <a:prstGeom prst="rect">
            <a:avLst/>
          </a:prstGeom>
        </p:spPr>
      </p:pic>
      <p:sp>
        <p:nvSpPr>
          <p:cNvPr id="26" name="Rechteck 25">
            <a:extLst>
              <a:ext uri="{FF2B5EF4-FFF2-40B4-BE49-F238E27FC236}">
                <a16:creationId xmlns:a16="http://schemas.microsoft.com/office/drawing/2014/main" id="{4A9AAB33-033D-4ADD-A023-872F8E757A47}"/>
              </a:ext>
            </a:extLst>
          </p:cNvPr>
          <p:cNvSpPr/>
          <p:nvPr/>
        </p:nvSpPr>
        <p:spPr>
          <a:xfrm>
            <a:off x="7456157" y="6033139"/>
            <a:ext cx="1929068"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30645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21804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„Rückgängig“-Funktion bei Popup-Aktionen war bisher nicht verfügbar</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Popup wurde nicht oder falsch angezeigt bei Multi-Monitor-Setup</a:t>
            </a:r>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Fehler nach PowerPoint-Absturz behoben</a:t>
            </a:r>
          </a:p>
        </p:txBody>
      </p:sp>
      <p:sp>
        <p:nvSpPr>
          <p:cNvPr id="6" name="Textfeld 5">
            <a:extLst>
              <a:ext uri="{FF2B5EF4-FFF2-40B4-BE49-F238E27FC236}">
                <a16:creationId xmlns:a16="http://schemas.microsoft.com/office/drawing/2014/main" id="{6B6FA08E-F225-40D4-92D1-0B335E7368E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PowerPoint-Neustart nach dem Schließen (hoffentlich) behoben</a:t>
            </a:r>
          </a:p>
        </p:txBody>
      </p:sp>
      <p:sp>
        <p:nvSpPr>
          <p:cNvPr id="10" name="Textfeld 9">
            <a:extLst>
              <a:ext uri="{FF2B5EF4-FFF2-40B4-BE49-F238E27FC236}">
                <a16:creationId xmlns:a16="http://schemas.microsoft.com/office/drawing/2014/main" id="{6B6FA08E-F225-40D4-92D1-0B335E7368E9}"/>
              </a:ext>
            </a:extLst>
          </p:cNvPr>
          <p:cNvSpPr txBox="1"/>
          <p:nvPr/>
        </p:nvSpPr>
        <p:spPr>
          <a:xfrm>
            <a:off x="838200" y="4825358"/>
            <a:ext cx="9546021" cy="646331"/>
          </a:xfrm>
          <a:prstGeom prst="rect">
            <a:avLst/>
          </a:prstGeom>
          <a:noFill/>
        </p:spPr>
        <p:txBody>
          <a:bodyPr wrap="square" rtlCol="0">
            <a:spAutoFit/>
          </a:bodyPr>
          <a:lstStyle/>
          <a:p>
            <a:pPr marL="285750" indent="-285750">
              <a:buFont typeface="Wingdings" panose="05000000000000000000" pitchFamily="2" charset="2"/>
              <a:buChar char="Ø"/>
            </a:pPr>
            <a:r>
              <a:rPr lang="de-DE" dirty="0"/>
              <a:t>Prüfung der Office </a:t>
            </a:r>
            <a:r>
              <a:rPr lang="de-DE" dirty="0" err="1"/>
              <a:t>Bitness</a:t>
            </a:r>
            <a:r>
              <a:rPr lang="de-DE" dirty="0"/>
              <a:t> (32/64bit) standardmäßig deaktiviert, stattdessen Installation für beide Versionen</a:t>
            </a:r>
          </a:p>
        </p:txBody>
      </p:sp>
    </p:spTree>
    <p:extLst>
      <p:ext uri="{BB962C8B-B14F-4D97-AF65-F5344CB8AC3E}">
        <p14:creationId xmlns:p14="http://schemas.microsoft.com/office/powerpoint/2010/main" val="3817451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5707505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0" name="[BKT] Segmented Circle 10">
            <a:extLst>
              <a:ext uri="{FF2B5EF4-FFF2-40B4-BE49-F238E27FC236}">
                <a16:creationId xmlns:a16="http://schemas.microsoft.com/office/drawing/2014/main" id="{C0C08428-DBC5-4410-B0A3-093DF0B26919}"/>
              </a:ext>
            </a:extLst>
          </p:cNvPr>
          <p:cNvGrpSpPr/>
          <p:nvPr/>
        </p:nvGrpSpPr>
        <p:grpSpPr>
          <a:xfrm>
            <a:off x="662099" y="1554026"/>
            <a:ext cx="1445493" cy="1445493"/>
            <a:chOff x="1100000" y="1099999"/>
            <a:chExt cx="2880000" cy="2880000"/>
          </a:xfrm>
        </p:grpSpPr>
        <p:sp>
          <p:nvSpPr>
            <p:cNvPr id="3" name="Freihandform: Form 2">
              <a:extLst>
                <a:ext uri="{FF2B5EF4-FFF2-40B4-BE49-F238E27FC236}">
                  <a16:creationId xmlns:a16="http://schemas.microsoft.com/office/drawing/2014/main" id="{146A057A-D66A-4A72-884E-F0DE2D7A92F7}"/>
                </a:ext>
              </a:extLst>
            </p:cNvPr>
            <p:cNvSpPr/>
            <p:nvPr/>
          </p:nvSpPr>
          <p:spPr>
            <a:xfrm>
              <a:off x="2824241" y="2540000"/>
              <a:ext cx="1155759" cy="1366548"/>
            </a:xfrm>
            <a:custGeom>
              <a:avLst/>
              <a:gdLst>
                <a:gd name="connsiteX0" fmla="*/ 1168459 w 1168459"/>
                <a:gd name="connsiteY0" fmla="*/ 0 h 1366548"/>
                <a:gd name="connsiteX1" fmla="*/ 170753 w 1168459"/>
                <a:gd name="connsiteY1" fmla="*/ 1366548 h 1366548"/>
                <a:gd name="connsiteX2" fmla="*/ 0 w 1168459"/>
                <a:gd name="connsiteY2" fmla="*/ 1233646 h 1366548"/>
                <a:gd name="connsiteX3" fmla="*/ 57004 w 1168459"/>
                <a:gd name="connsiteY3" fmla="*/ 1024911 h 1366548"/>
                <a:gd name="connsiteX4" fmla="*/ 795759 w 1168459"/>
                <a:gd name="connsiteY4" fmla="*/ 0 h 1366548"/>
                <a:gd name="connsiteX5" fmla="*/ 975759 w 1168459"/>
                <a:gd name="connsiteY5" fmla="*/ 120000 h 1366548"/>
                <a:gd name="connsiteX0" fmla="*/ 1155759 w 1155759"/>
                <a:gd name="connsiteY0" fmla="*/ 0 h 1366548"/>
                <a:gd name="connsiteX1" fmla="*/ 170753 w 1155759"/>
                <a:gd name="connsiteY1" fmla="*/ 1366548 h 1366548"/>
                <a:gd name="connsiteX2" fmla="*/ 0 w 1155759"/>
                <a:gd name="connsiteY2" fmla="*/ 1233646 h 1366548"/>
                <a:gd name="connsiteX3" fmla="*/ 57004 w 1155759"/>
                <a:gd name="connsiteY3" fmla="*/ 1024911 h 1366548"/>
                <a:gd name="connsiteX4" fmla="*/ 795759 w 1155759"/>
                <a:gd name="connsiteY4" fmla="*/ 0 h 1366548"/>
                <a:gd name="connsiteX5" fmla="*/ 975759 w 1155759"/>
                <a:gd name="connsiteY5" fmla="*/ 120000 h 136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759" h="1366548">
                  <a:moveTo>
                    <a:pt x="1155759" y="0"/>
                  </a:moveTo>
                  <a:cubicBezTo>
                    <a:pt x="1155759" y="635904"/>
                    <a:pt x="742882" y="1175962"/>
                    <a:pt x="170753" y="1366548"/>
                  </a:cubicBezTo>
                  <a:lnTo>
                    <a:pt x="0" y="1233646"/>
                  </a:lnTo>
                  <a:lnTo>
                    <a:pt x="57004" y="1024911"/>
                  </a:lnTo>
                  <a:cubicBezTo>
                    <a:pt x="486102" y="881971"/>
                    <a:pt x="795759" y="476928"/>
                    <a:pt x="795759" y="0"/>
                  </a:cubicBezTo>
                  <a:lnTo>
                    <a:pt x="975759" y="120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ihandform: Form 5">
              <a:extLst>
                <a:ext uri="{FF2B5EF4-FFF2-40B4-BE49-F238E27FC236}">
                  <a16:creationId xmlns:a16="http://schemas.microsoft.com/office/drawing/2014/main" id="{D825D329-BAA6-423C-A85B-2BC14DEDD130}"/>
                </a:ext>
              </a:extLst>
            </p:cNvPr>
            <p:cNvSpPr/>
            <p:nvPr/>
          </p:nvSpPr>
          <p:spPr>
            <a:xfrm>
              <a:off x="1377955" y="3177700"/>
              <a:ext cx="1617039" cy="802299"/>
            </a:xfrm>
            <a:custGeom>
              <a:avLst/>
              <a:gdLst>
                <a:gd name="connsiteX0" fmla="*/ 1629739 w 1629739"/>
                <a:gd name="connsiteY0" fmla="*/ 728847 h 802299"/>
                <a:gd name="connsiteX1" fmla="*/ 1162045 w 1629739"/>
                <a:gd name="connsiteY1" fmla="*/ 802299 h 802299"/>
                <a:gd name="connsiteX2" fmla="*/ 0 w 1629739"/>
                <a:gd name="connsiteY2" fmla="*/ 212567 h 802299"/>
                <a:gd name="connsiteX3" fmla="*/ 74400 w 1629739"/>
                <a:gd name="connsiteY3" fmla="*/ 9447 h 802299"/>
                <a:gd name="connsiteX4" fmla="*/ 290511 w 1629739"/>
                <a:gd name="connsiteY4" fmla="*/ 0 h 802299"/>
                <a:gd name="connsiteX5" fmla="*/ 1162045 w 1629739"/>
                <a:gd name="connsiteY5" fmla="*/ 442299 h 802299"/>
                <a:gd name="connsiteX6" fmla="*/ 1503290 w 1629739"/>
                <a:gd name="connsiteY6" fmla="*/ 387210 h 802299"/>
                <a:gd name="connsiteX7" fmla="*/ 1446286 w 1629739"/>
                <a:gd name="connsiteY7" fmla="*/ 595945 h 802299"/>
                <a:gd name="connsiteX0" fmla="*/ 1617039 w 1617039"/>
                <a:gd name="connsiteY0" fmla="*/ 728848 h 802299"/>
                <a:gd name="connsiteX1" fmla="*/ 1162045 w 1617039"/>
                <a:gd name="connsiteY1" fmla="*/ 802299 h 802299"/>
                <a:gd name="connsiteX2" fmla="*/ 0 w 1617039"/>
                <a:gd name="connsiteY2" fmla="*/ 212567 h 802299"/>
                <a:gd name="connsiteX3" fmla="*/ 74400 w 1617039"/>
                <a:gd name="connsiteY3" fmla="*/ 9447 h 802299"/>
                <a:gd name="connsiteX4" fmla="*/ 290511 w 1617039"/>
                <a:gd name="connsiteY4" fmla="*/ 0 h 802299"/>
                <a:gd name="connsiteX5" fmla="*/ 1162045 w 1617039"/>
                <a:gd name="connsiteY5" fmla="*/ 442299 h 802299"/>
                <a:gd name="connsiteX6" fmla="*/ 1503290 w 1617039"/>
                <a:gd name="connsiteY6" fmla="*/ 387210 h 802299"/>
                <a:gd name="connsiteX7" fmla="*/ 1446286 w 1617039"/>
                <a:gd name="connsiteY7" fmla="*/ 595945 h 80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7039" h="802299">
                  <a:moveTo>
                    <a:pt x="1617039" y="728848"/>
                  </a:moveTo>
                  <a:cubicBezTo>
                    <a:pt x="1474007" y="776494"/>
                    <a:pt x="1321021" y="802299"/>
                    <a:pt x="1162045" y="802299"/>
                  </a:cubicBezTo>
                  <a:cubicBezTo>
                    <a:pt x="685117" y="802299"/>
                    <a:pt x="262103" y="570056"/>
                    <a:pt x="0" y="212567"/>
                  </a:cubicBezTo>
                  <a:lnTo>
                    <a:pt x="74400" y="9447"/>
                  </a:lnTo>
                  <a:lnTo>
                    <a:pt x="290511" y="0"/>
                  </a:lnTo>
                  <a:cubicBezTo>
                    <a:pt x="487088" y="268117"/>
                    <a:pt x="804349" y="442299"/>
                    <a:pt x="1162045" y="442299"/>
                  </a:cubicBezTo>
                  <a:cubicBezTo>
                    <a:pt x="1281277" y="442299"/>
                    <a:pt x="1396016" y="422945"/>
                    <a:pt x="1503290" y="387210"/>
                  </a:cubicBezTo>
                  <a:lnTo>
                    <a:pt x="1446286" y="59594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ihandform: Form 6">
              <a:extLst>
                <a:ext uri="{FF2B5EF4-FFF2-40B4-BE49-F238E27FC236}">
                  <a16:creationId xmlns:a16="http://schemas.microsoft.com/office/drawing/2014/main" id="{FC614CD9-AD9E-40A7-A3A6-AE140D23E3D5}"/>
                </a:ext>
              </a:extLst>
            </p:cNvPr>
            <p:cNvSpPr/>
            <p:nvPr/>
          </p:nvSpPr>
          <p:spPr>
            <a:xfrm>
              <a:off x="1100000" y="1689732"/>
              <a:ext cx="568466" cy="1700536"/>
            </a:xfrm>
            <a:custGeom>
              <a:avLst/>
              <a:gdLst>
                <a:gd name="connsiteX0" fmla="*/ 290655 w 568466"/>
                <a:gd name="connsiteY0" fmla="*/ 1700536 h 1700536"/>
                <a:gd name="connsiteX1" fmla="*/ 0 w 568466"/>
                <a:gd name="connsiteY1" fmla="*/ 850268 h 1700536"/>
                <a:gd name="connsiteX2" fmla="*/ 277955 w 568466"/>
                <a:gd name="connsiteY2" fmla="*/ 0 h 1700536"/>
                <a:gd name="connsiteX3" fmla="*/ 494066 w 568466"/>
                <a:gd name="connsiteY3" fmla="*/ 9446 h 1700536"/>
                <a:gd name="connsiteX4" fmla="*/ 568466 w 568466"/>
                <a:gd name="connsiteY4" fmla="*/ 212567 h 1700536"/>
                <a:gd name="connsiteX5" fmla="*/ 360000 w 568466"/>
                <a:gd name="connsiteY5" fmla="*/ 850268 h 1700536"/>
                <a:gd name="connsiteX6" fmla="*/ 568466 w 568466"/>
                <a:gd name="connsiteY6" fmla="*/ 1487969 h 1700536"/>
                <a:gd name="connsiteX7" fmla="*/ 352355 w 568466"/>
                <a:gd name="connsiteY7" fmla="*/ 1497416 h 1700536"/>
                <a:gd name="connsiteX0" fmla="*/ 277955 w 568466"/>
                <a:gd name="connsiteY0" fmla="*/ 1700536 h 1700536"/>
                <a:gd name="connsiteX1" fmla="*/ 0 w 568466"/>
                <a:gd name="connsiteY1" fmla="*/ 850268 h 1700536"/>
                <a:gd name="connsiteX2" fmla="*/ 277955 w 568466"/>
                <a:gd name="connsiteY2" fmla="*/ 0 h 1700536"/>
                <a:gd name="connsiteX3" fmla="*/ 494066 w 568466"/>
                <a:gd name="connsiteY3" fmla="*/ 9446 h 1700536"/>
                <a:gd name="connsiteX4" fmla="*/ 568466 w 568466"/>
                <a:gd name="connsiteY4" fmla="*/ 212567 h 1700536"/>
                <a:gd name="connsiteX5" fmla="*/ 360000 w 568466"/>
                <a:gd name="connsiteY5" fmla="*/ 850268 h 1700536"/>
                <a:gd name="connsiteX6" fmla="*/ 568466 w 568466"/>
                <a:gd name="connsiteY6" fmla="*/ 1487969 h 1700536"/>
                <a:gd name="connsiteX7" fmla="*/ 352355 w 568466"/>
                <a:gd name="connsiteY7" fmla="*/ 1497416 h 170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466" h="1700536">
                  <a:moveTo>
                    <a:pt x="277955" y="1700536"/>
                  </a:moveTo>
                  <a:cubicBezTo>
                    <a:pt x="103219" y="1462210"/>
                    <a:pt x="0" y="1168220"/>
                    <a:pt x="0" y="850268"/>
                  </a:cubicBezTo>
                  <a:cubicBezTo>
                    <a:pt x="0" y="532316"/>
                    <a:pt x="103219" y="238326"/>
                    <a:pt x="277955" y="0"/>
                  </a:cubicBezTo>
                  <a:lnTo>
                    <a:pt x="494066" y="9446"/>
                  </a:lnTo>
                  <a:lnTo>
                    <a:pt x="568466" y="212567"/>
                  </a:lnTo>
                  <a:cubicBezTo>
                    <a:pt x="437414" y="391311"/>
                    <a:pt x="360000" y="611804"/>
                    <a:pt x="360000" y="850268"/>
                  </a:cubicBezTo>
                  <a:cubicBezTo>
                    <a:pt x="360000" y="1088732"/>
                    <a:pt x="437414" y="1309225"/>
                    <a:pt x="568466" y="1487969"/>
                  </a:cubicBezTo>
                  <a:lnTo>
                    <a:pt x="352355" y="1497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ihandform: Form 7">
              <a:extLst>
                <a:ext uri="{FF2B5EF4-FFF2-40B4-BE49-F238E27FC236}">
                  <a16:creationId xmlns:a16="http://schemas.microsoft.com/office/drawing/2014/main" id="{11101BBC-6028-44CA-B599-28DFB31A33BA}"/>
                </a:ext>
              </a:extLst>
            </p:cNvPr>
            <p:cNvSpPr/>
            <p:nvPr/>
          </p:nvSpPr>
          <p:spPr>
            <a:xfrm>
              <a:off x="1377955" y="1099999"/>
              <a:ext cx="1674044" cy="802299"/>
            </a:xfrm>
            <a:custGeom>
              <a:avLst/>
              <a:gdLst>
                <a:gd name="connsiteX0" fmla="*/ 0 w 1661344"/>
                <a:gd name="connsiteY0" fmla="*/ 589732 h 802299"/>
                <a:gd name="connsiteX1" fmla="*/ 1149345 w 1661344"/>
                <a:gd name="connsiteY1" fmla="*/ 0 h 802299"/>
                <a:gd name="connsiteX2" fmla="*/ 1604339 w 1661344"/>
                <a:gd name="connsiteY2" fmla="*/ 73452 h 802299"/>
                <a:gd name="connsiteX3" fmla="*/ 1661344 w 1661344"/>
                <a:gd name="connsiteY3" fmla="*/ 282186 h 802299"/>
                <a:gd name="connsiteX4" fmla="*/ 1490590 w 1661344"/>
                <a:gd name="connsiteY4" fmla="*/ 415089 h 802299"/>
                <a:gd name="connsiteX5" fmla="*/ 1149345 w 1661344"/>
                <a:gd name="connsiteY5" fmla="*/ 360000 h 802299"/>
                <a:gd name="connsiteX6" fmla="*/ 277811 w 1661344"/>
                <a:gd name="connsiteY6" fmla="*/ 802299 h 802299"/>
                <a:gd name="connsiteX7" fmla="*/ 203411 w 1661344"/>
                <a:gd name="connsiteY7" fmla="*/ 599178 h 802299"/>
                <a:gd name="connsiteX0" fmla="*/ 0 w 1674044"/>
                <a:gd name="connsiteY0" fmla="*/ 589733 h 802299"/>
                <a:gd name="connsiteX1" fmla="*/ 1162045 w 1674044"/>
                <a:gd name="connsiteY1" fmla="*/ 0 h 802299"/>
                <a:gd name="connsiteX2" fmla="*/ 1617039 w 1674044"/>
                <a:gd name="connsiteY2" fmla="*/ 73452 h 802299"/>
                <a:gd name="connsiteX3" fmla="*/ 1674044 w 1674044"/>
                <a:gd name="connsiteY3" fmla="*/ 282186 h 802299"/>
                <a:gd name="connsiteX4" fmla="*/ 1503290 w 1674044"/>
                <a:gd name="connsiteY4" fmla="*/ 415089 h 802299"/>
                <a:gd name="connsiteX5" fmla="*/ 1162045 w 1674044"/>
                <a:gd name="connsiteY5" fmla="*/ 360000 h 802299"/>
                <a:gd name="connsiteX6" fmla="*/ 290511 w 1674044"/>
                <a:gd name="connsiteY6" fmla="*/ 802299 h 802299"/>
                <a:gd name="connsiteX7" fmla="*/ 216111 w 1674044"/>
                <a:gd name="connsiteY7" fmla="*/ 599178 h 80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4044" h="802299">
                  <a:moveTo>
                    <a:pt x="0" y="589733"/>
                  </a:moveTo>
                  <a:cubicBezTo>
                    <a:pt x="262103" y="232243"/>
                    <a:pt x="685117" y="0"/>
                    <a:pt x="1162045" y="0"/>
                  </a:cubicBezTo>
                  <a:cubicBezTo>
                    <a:pt x="1321021" y="0"/>
                    <a:pt x="1474007" y="25805"/>
                    <a:pt x="1617039" y="73452"/>
                  </a:cubicBezTo>
                  <a:lnTo>
                    <a:pt x="1674044" y="282186"/>
                  </a:lnTo>
                  <a:lnTo>
                    <a:pt x="1503290" y="415089"/>
                  </a:lnTo>
                  <a:cubicBezTo>
                    <a:pt x="1396016" y="379354"/>
                    <a:pt x="1281277" y="360000"/>
                    <a:pt x="1162045" y="360000"/>
                  </a:cubicBezTo>
                  <a:cubicBezTo>
                    <a:pt x="804349" y="360000"/>
                    <a:pt x="487088" y="534182"/>
                    <a:pt x="290511" y="802299"/>
                  </a:cubicBezTo>
                  <a:lnTo>
                    <a:pt x="216111" y="59917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ihandform: Form 8">
              <a:extLst>
                <a:ext uri="{FF2B5EF4-FFF2-40B4-BE49-F238E27FC236}">
                  <a16:creationId xmlns:a16="http://schemas.microsoft.com/office/drawing/2014/main" id="{36618F16-1C10-4278-8F62-BEDC532C4384}"/>
                </a:ext>
              </a:extLst>
            </p:cNvPr>
            <p:cNvSpPr/>
            <p:nvPr/>
          </p:nvSpPr>
          <p:spPr>
            <a:xfrm>
              <a:off x="2881244" y="1173452"/>
              <a:ext cx="1098755" cy="1486548"/>
            </a:xfrm>
            <a:custGeom>
              <a:avLst/>
              <a:gdLst>
                <a:gd name="connsiteX0" fmla="*/ 126449 w 1098755"/>
                <a:gd name="connsiteY0" fmla="*/ 0 h 1486548"/>
                <a:gd name="connsiteX1" fmla="*/ 1098755 w 1098755"/>
                <a:gd name="connsiteY1" fmla="*/ 1366548 h 1486548"/>
                <a:gd name="connsiteX2" fmla="*/ 918755 w 1098755"/>
                <a:gd name="connsiteY2" fmla="*/ 1486548 h 1486548"/>
                <a:gd name="connsiteX3" fmla="*/ 738755 w 1098755"/>
                <a:gd name="connsiteY3" fmla="*/ 1366548 h 1486548"/>
                <a:gd name="connsiteX4" fmla="*/ 0 w 1098755"/>
                <a:gd name="connsiteY4" fmla="*/ 341637 h 1486548"/>
                <a:gd name="connsiteX5" fmla="*/ 170754 w 1098755"/>
                <a:gd name="connsiteY5" fmla="*/ 208734 h 1486548"/>
                <a:gd name="connsiteX0" fmla="*/ 113750 w 1098755"/>
                <a:gd name="connsiteY0" fmla="*/ 0 h 1486548"/>
                <a:gd name="connsiteX1" fmla="*/ 1098755 w 1098755"/>
                <a:gd name="connsiteY1" fmla="*/ 1366548 h 1486548"/>
                <a:gd name="connsiteX2" fmla="*/ 918755 w 1098755"/>
                <a:gd name="connsiteY2" fmla="*/ 1486548 h 1486548"/>
                <a:gd name="connsiteX3" fmla="*/ 738755 w 1098755"/>
                <a:gd name="connsiteY3" fmla="*/ 1366548 h 1486548"/>
                <a:gd name="connsiteX4" fmla="*/ 0 w 1098755"/>
                <a:gd name="connsiteY4" fmla="*/ 341637 h 1486548"/>
                <a:gd name="connsiteX5" fmla="*/ 170754 w 1098755"/>
                <a:gd name="connsiteY5" fmla="*/ 208734 h 14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755" h="1486548">
                  <a:moveTo>
                    <a:pt x="113750" y="0"/>
                  </a:moveTo>
                  <a:cubicBezTo>
                    <a:pt x="685878" y="190586"/>
                    <a:pt x="1098755" y="730644"/>
                    <a:pt x="1098755" y="1366548"/>
                  </a:cubicBezTo>
                  <a:lnTo>
                    <a:pt x="918755" y="1486548"/>
                  </a:lnTo>
                  <a:lnTo>
                    <a:pt x="738755" y="1366548"/>
                  </a:lnTo>
                  <a:cubicBezTo>
                    <a:pt x="738755" y="889620"/>
                    <a:pt x="429098" y="484577"/>
                    <a:pt x="0" y="341637"/>
                  </a:cubicBezTo>
                  <a:lnTo>
                    <a:pt x="170754" y="20873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vert="horz"/>
          <a:lstStyle/>
          <a:p>
            <a:r>
              <a:rPr lang="de-DE" dirty="0"/>
              <a:t>Small </a:t>
            </a:r>
            <a:r>
              <a:rPr lang="de-DE" dirty="0" err="1"/>
              <a:t>Improvements</a:t>
            </a:r>
            <a:endParaRPr lang="de-DE" dirty="0"/>
          </a:p>
        </p:txBody>
      </p:sp>
      <p:pic>
        <p:nvPicPr>
          <p:cNvPr id="30" name="Grafik 29">
            <a:extLst>
              <a:ext uri="{FF2B5EF4-FFF2-40B4-BE49-F238E27FC236}">
                <a16:creationId xmlns:a16="http://schemas.microsoft.com/office/drawing/2014/main" id="{7B8F9623-5D64-45A1-8825-949C724BCC90}"/>
              </a:ext>
            </a:extLst>
          </p:cNvPr>
          <p:cNvPicPr>
            <a:picLocks noChangeAspect="1"/>
          </p:cNvPicPr>
          <p:nvPr/>
        </p:nvPicPr>
        <p:blipFill>
          <a:blip r:embed="rId6"/>
          <a:stretch>
            <a:fillRect/>
          </a:stretch>
        </p:blipFill>
        <p:spPr>
          <a:xfrm>
            <a:off x="1458851" y="2167874"/>
            <a:ext cx="1690093" cy="1325563"/>
          </a:xfrm>
          <a:prstGeom prst="rect">
            <a:avLst/>
          </a:prstGeom>
        </p:spPr>
      </p:pic>
      <p:sp>
        <p:nvSpPr>
          <p:cNvPr id="37" name="Textfeld 36">
            <a:extLst>
              <a:ext uri="{FF2B5EF4-FFF2-40B4-BE49-F238E27FC236}">
                <a16:creationId xmlns:a16="http://schemas.microsoft.com/office/drawing/2014/main" id="{0B7B5805-7772-4747-9D57-D7FDC037DDBD}"/>
              </a:ext>
            </a:extLst>
          </p:cNvPr>
          <p:cNvSpPr txBox="1"/>
          <p:nvPr/>
        </p:nvSpPr>
        <p:spPr>
          <a:xfrm>
            <a:off x="3225100" y="2230490"/>
            <a:ext cx="3491551" cy="1200329"/>
          </a:xfrm>
          <a:prstGeom prst="rect">
            <a:avLst/>
          </a:prstGeom>
          <a:noFill/>
        </p:spPr>
        <p:txBody>
          <a:bodyPr wrap="square" rtlCol="0">
            <a:spAutoFit/>
          </a:bodyPr>
          <a:lstStyle/>
          <a:p>
            <a:r>
              <a:rPr lang="de-DE" dirty="0"/>
              <a:t>Definierbarer Radius und</a:t>
            </a:r>
          </a:p>
          <a:p>
            <a:r>
              <a:rPr lang="de-DE" dirty="0"/>
              <a:t>Erkennung der Parameter wenn ein vorhandenes Segment ausgewählt ist</a:t>
            </a:r>
          </a:p>
        </p:txBody>
      </p:sp>
      <p:pic>
        <p:nvPicPr>
          <p:cNvPr id="32" name="Grafik 31">
            <a:extLst>
              <a:ext uri="{FF2B5EF4-FFF2-40B4-BE49-F238E27FC236}">
                <a16:creationId xmlns:a16="http://schemas.microsoft.com/office/drawing/2014/main" id="{B199252E-9461-40DB-A852-203D1E19061A}"/>
              </a:ext>
            </a:extLst>
          </p:cNvPr>
          <p:cNvPicPr>
            <a:picLocks noChangeAspect="1"/>
          </p:cNvPicPr>
          <p:nvPr/>
        </p:nvPicPr>
        <p:blipFill>
          <a:blip r:embed="rId7"/>
          <a:stretch>
            <a:fillRect/>
          </a:stretch>
        </p:blipFill>
        <p:spPr>
          <a:xfrm>
            <a:off x="7933038" y="1753304"/>
            <a:ext cx="2604005" cy="1119722"/>
          </a:xfrm>
          <a:prstGeom prst="rect">
            <a:avLst/>
          </a:prstGeom>
        </p:spPr>
      </p:pic>
      <p:sp>
        <p:nvSpPr>
          <p:cNvPr id="40" name="Textfeld 39">
            <a:extLst>
              <a:ext uri="{FF2B5EF4-FFF2-40B4-BE49-F238E27FC236}">
                <a16:creationId xmlns:a16="http://schemas.microsoft.com/office/drawing/2014/main" id="{F19FB254-4796-4A98-A146-5EEE3396A53A}"/>
              </a:ext>
            </a:extLst>
          </p:cNvPr>
          <p:cNvSpPr txBox="1"/>
          <p:nvPr/>
        </p:nvSpPr>
        <p:spPr>
          <a:xfrm>
            <a:off x="7242351" y="2853815"/>
            <a:ext cx="4430665" cy="923330"/>
          </a:xfrm>
          <a:prstGeom prst="rect">
            <a:avLst/>
          </a:prstGeom>
          <a:noFill/>
        </p:spPr>
        <p:txBody>
          <a:bodyPr wrap="square" rtlCol="0">
            <a:spAutoFit/>
          </a:bodyPr>
          <a:lstStyle/>
          <a:p>
            <a:r>
              <a:rPr lang="de-DE" dirty="0"/>
              <a:t>Dialog-Usability verbessert (kein ungewollter Wechsel der Zielgröße) und Zurücksetzen-Button</a:t>
            </a:r>
          </a:p>
        </p:txBody>
      </p:sp>
      <p:pic>
        <p:nvPicPr>
          <p:cNvPr id="41" name="Grafik 40">
            <a:extLst>
              <a:ext uri="{FF2B5EF4-FFF2-40B4-BE49-F238E27FC236}">
                <a16:creationId xmlns:a16="http://schemas.microsoft.com/office/drawing/2014/main" id="{2C44A9DC-F8A3-4121-9254-3564331C0E02}"/>
              </a:ext>
            </a:extLst>
          </p:cNvPr>
          <p:cNvPicPr>
            <a:picLocks noChangeAspect="1"/>
          </p:cNvPicPr>
          <p:nvPr/>
        </p:nvPicPr>
        <p:blipFill>
          <a:blip r:embed="rId8"/>
          <a:stretch>
            <a:fillRect/>
          </a:stretch>
        </p:blipFill>
        <p:spPr>
          <a:xfrm>
            <a:off x="838199" y="4176737"/>
            <a:ext cx="2136505" cy="2302194"/>
          </a:xfrm>
          <a:prstGeom prst="rect">
            <a:avLst/>
          </a:prstGeom>
        </p:spPr>
      </p:pic>
      <p:sp>
        <p:nvSpPr>
          <p:cNvPr id="42" name="Rechteck 41">
            <a:extLst>
              <a:ext uri="{FF2B5EF4-FFF2-40B4-BE49-F238E27FC236}">
                <a16:creationId xmlns:a16="http://schemas.microsoft.com/office/drawing/2014/main" id="{7078756D-4E59-4ED3-9390-EE2FDA350476}"/>
              </a:ext>
            </a:extLst>
          </p:cNvPr>
          <p:cNvSpPr/>
          <p:nvPr/>
        </p:nvSpPr>
        <p:spPr>
          <a:xfrm>
            <a:off x="838199" y="5890760"/>
            <a:ext cx="2136505"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3" name="Textfeld 42">
            <a:extLst>
              <a:ext uri="{FF2B5EF4-FFF2-40B4-BE49-F238E27FC236}">
                <a16:creationId xmlns:a16="http://schemas.microsoft.com/office/drawing/2014/main" id="{48DB04F7-106D-4F76-B530-8E8E50BB6613}"/>
              </a:ext>
            </a:extLst>
          </p:cNvPr>
          <p:cNvSpPr txBox="1"/>
          <p:nvPr/>
        </p:nvSpPr>
        <p:spPr>
          <a:xfrm>
            <a:off x="3061003" y="4434887"/>
            <a:ext cx="3950689" cy="1754326"/>
          </a:xfrm>
          <a:prstGeom prst="rect">
            <a:avLst/>
          </a:prstGeom>
          <a:noFill/>
        </p:spPr>
        <p:txBody>
          <a:bodyPr wrap="square" rtlCol="0">
            <a:spAutoFit/>
          </a:bodyPr>
          <a:lstStyle/>
          <a:p>
            <a:r>
              <a:rPr lang="de-DE" dirty="0"/>
              <a:t>Beim Einfügen und Verteilen von Text werden die gewählten Shapes nun von oben-links nach unten-rechts sortiert, was das Einfügen von Tabellen auf Shapes sehr einfach macht</a:t>
            </a:r>
          </a:p>
        </p:txBody>
      </p:sp>
      <p:sp>
        <p:nvSpPr>
          <p:cNvPr id="44" name="Rechteck 43">
            <a:extLst>
              <a:ext uri="{FF2B5EF4-FFF2-40B4-BE49-F238E27FC236}">
                <a16:creationId xmlns:a16="http://schemas.microsoft.com/office/drawing/2014/main" id="{9D7A67B9-D891-4EA1-8EE8-37CA49F90A95}"/>
              </a:ext>
            </a:extLst>
          </p:cNvPr>
          <p:cNvSpPr/>
          <p:nvPr/>
        </p:nvSpPr>
        <p:spPr>
          <a:xfrm>
            <a:off x="1578966" y="2598445"/>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4228044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v2.7.0</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13" name="Grafik 12">
            <a:extLst>
              <a:ext uri="{FF2B5EF4-FFF2-40B4-BE49-F238E27FC236}">
                <a16:creationId xmlns:a16="http://schemas.microsoft.com/office/drawing/2014/main" id="{CB89A9BB-15E6-4CF4-A7E9-E89276BF5298}"/>
              </a:ext>
            </a:extLst>
          </p:cNvPr>
          <p:cNvPicPr>
            <a:picLocks noChangeAspect="1"/>
          </p:cNvPicPr>
          <p:nvPr/>
        </p:nvPicPr>
        <p:blipFill>
          <a:blip r:embed="rId3"/>
          <a:stretch>
            <a:fillRect/>
          </a:stretch>
        </p:blipFill>
        <p:spPr>
          <a:xfrm>
            <a:off x="4210638" y="2364841"/>
            <a:ext cx="1721239" cy="130503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5" name="Grafik 4">
            <a:extLst>
              <a:ext uri="{FF2B5EF4-FFF2-40B4-BE49-F238E27FC236}">
                <a16:creationId xmlns:a16="http://schemas.microsoft.com/office/drawing/2014/main" id="{BDD3D5E6-1926-4D2B-9DA9-D2453FC11C1E}"/>
              </a:ext>
            </a:extLst>
          </p:cNvPr>
          <p:cNvPicPr>
            <a:picLocks noChangeAspect="1"/>
          </p:cNvPicPr>
          <p:nvPr/>
        </p:nvPicPr>
        <p:blipFill>
          <a:blip r:embed="rId4"/>
          <a:stretch>
            <a:fillRect/>
          </a:stretch>
        </p:blipFill>
        <p:spPr>
          <a:xfrm>
            <a:off x="685442" y="1619238"/>
            <a:ext cx="1925807" cy="3859347"/>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311600"/>
            <a:ext cx="2244423" cy="1181275"/>
          </a:xfrm>
          <a:prstGeom prst="rect">
            <a:avLst/>
          </a:prstGeom>
        </p:spPr>
      </p:pic>
      <p:pic>
        <p:nvPicPr>
          <p:cNvPr id="12" name="Grafik 11">
            <a:extLst>
              <a:ext uri="{FF2B5EF4-FFF2-40B4-BE49-F238E27FC236}">
                <a16:creationId xmlns:a16="http://schemas.microsoft.com/office/drawing/2014/main" id="{A35CE258-30BC-4F5D-B22D-3827991278A4}"/>
              </a:ext>
            </a:extLst>
          </p:cNvPr>
          <p:cNvPicPr>
            <a:picLocks noChangeAspect="1"/>
          </p:cNvPicPr>
          <p:nvPr/>
        </p:nvPicPr>
        <p:blipFill>
          <a:blip r:embed="rId6"/>
          <a:stretch>
            <a:fillRect/>
          </a:stretch>
        </p:blipFill>
        <p:spPr>
          <a:xfrm>
            <a:off x="8225331" y="3553440"/>
            <a:ext cx="2469466" cy="1175039"/>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8" name="Grafik 7"/>
          <p:cNvPicPr>
            <a:picLocks noChangeAspect="1"/>
          </p:cNvPicPr>
          <p:nvPr/>
        </p:nvPicPr>
        <p:blipFill>
          <a:blip r:embed="rId7"/>
          <a:stretch>
            <a:fillRect/>
          </a:stretch>
        </p:blipFill>
        <p:spPr>
          <a:xfrm>
            <a:off x="505596" y="1871472"/>
            <a:ext cx="3257679"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1384995"/>
          </a:xfrm>
          <a:prstGeom prst="rect">
            <a:avLst/>
          </a:prstGeom>
          <a:noFill/>
        </p:spPr>
        <p:txBody>
          <a:bodyPr wrap="square" rtlCol="0">
            <a:spAutoFit/>
          </a:bodyPr>
          <a:lstStyle/>
          <a:p>
            <a:r>
              <a:rPr lang="de-DE" dirty="0"/>
              <a:t>Agenda-</a:t>
            </a:r>
            <a:r>
              <a:rPr lang="de-DE" dirty="0" err="1"/>
              <a:t>Textboxen</a:t>
            </a:r>
            <a:r>
              <a:rPr lang="de-DE" dirty="0"/>
              <a:t> haben nun auch ein kleines Popup</a:t>
            </a:r>
          </a:p>
          <a:p>
            <a:r>
              <a:rPr lang="de-DE" sz="1600" i="1" dirty="0">
                <a:solidFill>
                  <a:schemeClr val="tx1">
                    <a:lumMod val="50000"/>
                    <a:lumOff val="50000"/>
                  </a:schemeClr>
                </a:solidFill>
              </a:rPr>
              <a:t>[Funktioniert nur bei neu angelegten Agenda-Boxen oder nach </a:t>
            </a:r>
            <a:r>
              <a:rPr lang="de-DE" sz="1600" i="1">
                <a:solidFill>
                  <a:schemeClr val="tx1">
                    <a:lumMod val="50000"/>
                    <a:lumOff val="50000"/>
                  </a:schemeClr>
                </a:solidFill>
              </a:rPr>
              <a:t>einem Agenda-Update]</a:t>
            </a:r>
            <a:endParaRPr lang="de-DE" sz="1600" i="1" dirty="0">
              <a:solidFill>
                <a:schemeClr val="tx1">
                  <a:lumMod val="50000"/>
                  <a:lumOff val="50000"/>
                </a:schemeClr>
              </a:solidFill>
            </a:endParaRP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vert="horz"/>
          <a:lstStyle/>
          <a:p>
            <a:r>
              <a:rPr lang="de-DE" dirty="0"/>
              <a:t>Bugfixes</a:t>
            </a:r>
          </a:p>
        </p:txBody>
      </p:sp>
      <p:pic>
        <p:nvPicPr>
          <p:cNvPr id="6" name="Grafik 5">
            <a:extLst>
              <a:ext uri="{FF2B5EF4-FFF2-40B4-BE49-F238E27FC236}">
                <a16:creationId xmlns:a16="http://schemas.microsoft.com/office/drawing/2014/main" id="{BAF39333-DE10-4232-AEDA-52EDC07BE0D6}"/>
              </a:ext>
            </a:extLst>
          </p:cNvPr>
          <p:cNvPicPr>
            <a:picLocks noChangeAspect="1"/>
          </p:cNvPicPr>
          <p:nvPr/>
        </p:nvPicPr>
        <p:blipFill>
          <a:blip r:embed="rId6"/>
          <a:stretch>
            <a:fillRect/>
          </a:stretch>
        </p:blipFill>
        <p:spPr>
          <a:xfrm>
            <a:off x="838200" y="1997260"/>
            <a:ext cx="3100643" cy="2138136"/>
          </a:xfrm>
          <a:prstGeom prst="rect">
            <a:avLst/>
          </a:prstGeom>
        </p:spPr>
      </p:pic>
      <p:sp>
        <p:nvSpPr>
          <p:cNvPr id="7" name="Textfeld 6">
            <a:extLst>
              <a:ext uri="{FF2B5EF4-FFF2-40B4-BE49-F238E27FC236}">
                <a16:creationId xmlns:a16="http://schemas.microsoft.com/office/drawing/2014/main" id="{C94E2625-A3E6-4FDE-8096-40D19B7B5DDC}"/>
              </a:ext>
            </a:extLst>
          </p:cNvPr>
          <p:cNvSpPr txBox="1"/>
          <p:nvPr/>
        </p:nvSpPr>
        <p:spPr>
          <a:xfrm>
            <a:off x="899217" y="4135396"/>
            <a:ext cx="3491551" cy="646331"/>
          </a:xfrm>
          <a:prstGeom prst="rect">
            <a:avLst/>
          </a:prstGeom>
          <a:noFill/>
        </p:spPr>
        <p:txBody>
          <a:bodyPr wrap="square" rtlCol="0">
            <a:spAutoFit/>
          </a:bodyPr>
          <a:lstStyle/>
          <a:p>
            <a:r>
              <a:rPr lang="de-DE" dirty="0"/>
              <a:t>Fehler bei „Neue Library erstellen“ behoben</a:t>
            </a:r>
          </a:p>
        </p:txBody>
      </p:sp>
      <p:pic>
        <p:nvPicPr>
          <p:cNvPr id="8" name="Grafik 7">
            <a:extLst>
              <a:ext uri="{FF2B5EF4-FFF2-40B4-BE49-F238E27FC236}">
                <a16:creationId xmlns:a16="http://schemas.microsoft.com/office/drawing/2014/main" id="{35D4D6EE-2BFB-464C-A67B-D17EEE18CDB1}"/>
              </a:ext>
            </a:extLst>
          </p:cNvPr>
          <p:cNvPicPr>
            <a:picLocks noChangeAspect="1"/>
          </p:cNvPicPr>
          <p:nvPr/>
        </p:nvPicPr>
        <p:blipFill>
          <a:blip r:embed="rId7"/>
          <a:stretch>
            <a:fillRect/>
          </a:stretch>
        </p:blipFill>
        <p:spPr>
          <a:xfrm>
            <a:off x="5207672" y="3266558"/>
            <a:ext cx="2425423" cy="1515169"/>
          </a:xfrm>
          <a:prstGeom prst="rect">
            <a:avLst/>
          </a:prstGeom>
        </p:spPr>
      </p:pic>
      <p:sp>
        <p:nvSpPr>
          <p:cNvPr id="9" name="Textfeld 8">
            <a:extLst>
              <a:ext uri="{FF2B5EF4-FFF2-40B4-BE49-F238E27FC236}">
                <a16:creationId xmlns:a16="http://schemas.microsoft.com/office/drawing/2014/main" id="{295217A7-C48B-4DD4-A0F5-B0D60586F938}"/>
              </a:ext>
            </a:extLst>
          </p:cNvPr>
          <p:cNvSpPr txBox="1"/>
          <p:nvPr/>
        </p:nvSpPr>
        <p:spPr>
          <a:xfrm>
            <a:off x="5105370" y="4789966"/>
            <a:ext cx="2807811" cy="646331"/>
          </a:xfrm>
          <a:prstGeom prst="rect">
            <a:avLst/>
          </a:prstGeom>
          <a:noFill/>
        </p:spPr>
        <p:txBody>
          <a:bodyPr wrap="square" rtlCol="0">
            <a:spAutoFit/>
          </a:bodyPr>
          <a:lstStyle/>
          <a:p>
            <a:r>
              <a:rPr lang="de-DE" dirty="0"/>
              <a:t>Shape-Tabellen gehen wieder</a:t>
            </a:r>
          </a:p>
        </p:txBody>
      </p:sp>
      <p:pic>
        <p:nvPicPr>
          <p:cNvPr id="11" name="Grafik 10">
            <a:extLst>
              <a:ext uri="{FF2B5EF4-FFF2-40B4-BE49-F238E27FC236}">
                <a16:creationId xmlns:a16="http://schemas.microsoft.com/office/drawing/2014/main" id="{F83DA874-B3C4-4563-9205-51AD54CEBF52}"/>
              </a:ext>
            </a:extLst>
          </p:cNvPr>
          <p:cNvPicPr>
            <a:picLocks noChangeAspect="1"/>
          </p:cNvPicPr>
          <p:nvPr/>
        </p:nvPicPr>
        <p:blipFill>
          <a:blip r:embed="rId8"/>
          <a:stretch>
            <a:fillRect/>
          </a:stretch>
        </p:blipFill>
        <p:spPr>
          <a:xfrm>
            <a:off x="8832388" y="3637808"/>
            <a:ext cx="1790950" cy="1733792"/>
          </a:xfrm>
          <a:prstGeom prst="rect">
            <a:avLst/>
          </a:prstGeom>
        </p:spPr>
      </p:pic>
      <p:sp>
        <p:nvSpPr>
          <p:cNvPr id="12" name="Textfeld 11">
            <a:extLst>
              <a:ext uri="{FF2B5EF4-FFF2-40B4-BE49-F238E27FC236}">
                <a16:creationId xmlns:a16="http://schemas.microsoft.com/office/drawing/2014/main" id="{E6FD9787-6084-40AC-8A8D-1F674C823632}"/>
              </a:ext>
            </a:extLst>
          </p:cNvPr>
          <p:cNvSpPr txBox="1"/>
          <p:nvPr/>
        </p:nvSpPr>
        <p:spPr>
          <a:xfrm>
            <a:off x="8720398" y="5414849"/>
            <a:ext cx="2338254" cy="646331"/>
          </a:xfrm>
          <a:prstGeom prst="rect">
            <a:avLst/>
          </a:prstGeom>
          <a:noFill/>
        </p:spPr>
        <p:txBody>
          <a:bodyPr wrap="square" rtlCol="0">
            <a:spAutoFit/>
          </a:bodyPr>
          <a:lstStyle/>
          <a:p>
            <a:r>
              <a:rPr lang="de-DE" dirty="0"/>
              <a:t>Font </a:t>
            </a:r>
            <a:r>
              <a:rPr lang="de-DE" dirty="0" err="1"/>
              <a:t>Awesome</a:t>
            </a:r>
            <a:r>
              <a:rPr lang="de-DE" dirty="0"/>
              <a:t> 5 geht wieder</a:t>
            </a:r>
          </a:p>
        </p:txBody>
      </p:sp>
    </p:spTree>
    <p:extLst>
      <p:ext uri="{BB962C8B-B14F-4D97-AF65-F5344CB8AC3E}">
        <p14:creationId xmlns:p14="http://schemas.microsoft.com/office/powerpoint/2010/main" val="3220782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6" name="Grafik 15">
            <a:extLst>
              <a:ext uri="{FF2B5EF4-FFF2-40B4-BE49-F238E27FC236}">
                <a16:creationId xmlns:a16="http://schemas.microsoft.com/office/drawing/2014/main" id="{332E2B9D-737A-4C32-A088-A9FC5E7F1E44}"/>
              </a:ext>
            </a:extLst>
          </p:cNvPr>
          <p:cNvPicPr>
            <a:picLocks noChangeAspect="1"/>
          </p:cNvPicPr>
          <p:nvPr/>
        </p:nvPicPr>
        <p:blipFill>
          <a:blip r:embed="rId5"/>
          <a:stretch>
            <a:fillRect/>
          </a:stretch>
        </p:blipFill>
        <p:spPr>
          <a:xfrm>
            <a:off x="2130732" y="2564904"/>
            <a:ext cx="1238713" cy="857571"/>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22" name="Grafik 21">
            <a:extLst>
              <a:ext uri="{FF2B5EF4-FFF2-40B4-BE49-F238E27FC236}">
                <a16:creationId xmlns:a16="http://schemas.microsoft.com/office/drawing/2014/main" id="{E80116EC-B501-49B6-9B14-49B055481F41}"/>
              </a:ext>
            </a:extLst>
          </p:cNvPr>
          <p:cNvPicPr>
            <a:picLocks noChangeAspect="1"/>
          </p:cNvPicPr>
          <p:nvPr>
            <p:custDataLst>
              <p:tags r:id="rId3"/>
            </p:custDataLst>
          </p:nvPr>
        </p:nvPicPr>
        <p:blipFill rotWithShape="1">
          <a:blip r:embed="rId7" cstate="hqprint">
            <a:extLst>
              <a:ext uri="{28A0092B-C50C-407E-A947-70E740481C1C}">
                <a14:useLocalDpi xmlns:a14="http://schemas.microsoft.com/office/drawing/2010/main" val="0"/>
              </a:ext>
            </a:extLst>
          </a:blip>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pic>
        <p:nvPicPr>
          <p:cNvPr id="14" name="Grafik 13">
            <a:extLst>
              <a:ext uri="{FF2B5EF4-FFF2-40B4-BE49-F238E27FC236}">
                <a16:creationId xmlns:a16="http://schemas.microsoft.com/office/drawing/2014/main" id="{5BDB6070-5E77-4AD2-B365-47073470826F}"/>
              </a:ext>
            </a:extLst>
          </p:cNvPr>
          <p:cNvPicPr>
            <a:picLocks noChangeAspect="1"/>
          </p:cNvPicPr>
          <p:nvPr/>
        </p:nvPicPr>
        <p:blipFill>
          <a:blip r:embed="rId8"/>
          <a:stretch>
            <a:fillRect/>
          </a:stretch>
        </p:blipFill>
        <p:spPr>
          <a:xfrm>
            <a:off x="669744" y="2500134"/>
            <a:ext cx="1179783" cy="823255"/>
          </a:xfrm>
          <a:prstGeom prst="rect">
            <a:avLst/>
          </a:prstGeom>
        </p:spPr>
      </p:pic>
      <p:sp>
        <p:nvSpPr>
          <p:cNvPr id="18" name="Gleichschenkliges Dreieck 17">
            <a:extLst>
              <a:ext uri="{FF2B5EF4-FFF2-40B4-BE49-F238E27FC236}">
                <a16:creationId xmlns:a16="http://schemas.microsoft.com/office/drawing/2014/main" id="{85D5F680-4112-4D21-B8EB-720FC4BD70F5}"/>
              </a:ext>
            </a:extLst>
          </p:cNvPr>
          <p:cNvSpPr/>
          <p:nvPr/>
        </p:nvSpPr>
        <p:spPr>
          <a:xfrm rot="5400000">
            <a:off x="1698415" y="2908464"/>
            <a:ext cx="590807" cy="9742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C572475E-C162-4F56-8FC8-B6695F3653D8}"/>
              </a:ext>
            </a:extLst>
          </p:cNvPr>
          <p:cNvSpPr/>
          <p:nvPr/>
        </p:nvSpPr>
        <p:spPr>
          <a:xfrm>
            <a:off x="1363572" y="2457946"/>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8CDD62E4-34BA-4AE6-A697-24F474F8BAE5}"/>
              </a:ext>
            </a:extLst>
          </p:cNvPr>
          <p:cNvSpPr/>
          <p:nvPr/>
        </p:nvSpPr>
        <p:spPr>
          <a:xfrm>
            <a:off x="2864265" y="2546702"/>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7573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6"/>
          <a:stretch>
            <a:fillRect/>
          </a:stretch>
        </p:blipFill>
        <p:spPr>
          <a:xfrm>
            <a:off x="3252498" y="3163969"/>
            <a:ext cx="3571669" cy="1572069"/>
          </a:xfrm>
          <a:prstGeom prst="rect">
            <a:avLst/>
          </a:prstGeom>
        </p:spPr>
      </p:pic>
      <p:pic>
        <p:nvPicPr>
          <p:cNvPr id="18" name="Grafik 17"/>
          <p:cNvPicPr>
            <a:picLocks noChangeAspect="1"/>
          </p:cNvPicPr>
          <p:nvPr/>
        </p:nvPicPr>
        <p:blipFill>
          <a:blip r:embed="rId7"/>
          <a:stretch>
            <a:fillRect/>
          </a:stretch>
        </p:blipFill>
        <p:spPr>
          <a:xfrm>
            <a:off x="5750027" y="5006118"/>
            <a:ext cx="1513682" cy="1366603"/>
          </a:xfrm>
          <a:prstGeom prst="rect">
            <a:avLst/>
          </a:prstGeom>
        </p:spPr>
      </p:pic>
      <p:pic>
        <p:nvPicPr>
          <p:cNvPr id="19" name="Grafik 18"/>
          <p:cNvPicPr>
            <a:picLocks noChangeAspect="1"/>
          </p:cNvPicPr>
          <p:nvPr/>
        </p:nvPicPr>
        <p:blipFill>
          <a:blip r:embed="rId8"/>
          <a:stretch>
            <a:fillRect/>
          </a:stretch>
        </p:blipFill>
        <p:spPr>
          <a:xfrm>
            <a:off x="356235" y="1342553"/>
            <a:ext cx="1749103" cy="1591527"/>
          </a:xfrm>
          <a:prstGeom prst="rect">
            <a:avLst/>
          </a:prstGeom>
        </p:spPr>
      </p:pic>
      <p:pic>
        <p:nvPicPr>
          <p:cNvPr id="21" name="Grafik 20"/>
          <p:cNvPicPr>
            <a:picLocks noChangeAspect="1"/>
          </p:cNvPicPr>
          <p:nvPr/>
        </p:nvPicPr>
        <p:blipFill>
          <a:blip r:embed="rId9"/>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0"/>
          <a:stretch>
            <a:fillRect/>
          </a:stretch>
        </p:blipFill>
        <p:spPr>
          <a:xfrm>
            <a:off x="6163863" y="1337932"/>
            <a:ext cx="806456" cy="1153477"/>
          </a:xfrm>
          <a:prstGeom prst="rect">
            <a:avLst/>
          </a:prstGeom>
        </p:spPr>
      </p:pic>
      <p:pic>
        <p:nvPicPr>
          <p:cNvPr id="23" name="Grafik 22"/>
          <p:cNvPicPr>
            <a:picLocks noChangeAspect="1"/>
          </p:cNvPicPr>
          <p:nvPr/>
        </p:nvPicPr>
        <p:blipFill>
          <a:blip r:embed="rId11"/>
          <a:stretch>
            <a:fillRect/>
          </a:stretch>
        </p:blipFill>
        <p:spPr>
          <a:xfrm>
            <a:off x="6944468" y="1797945"/>
            <a:ext cx="899321" cy="1133926"/>
          </a:xfrm>
          <a:prstGeom prst="rect">
            <a:avLst/>
          </a:prstGeom>
        </p:spPr>
      </p:pic>
      <p:pic>
        <p:nvPicPr>
          <p:cNvPr id="24" name="Grafik 23"/>
          <p:cNvPicPr>
            <a:picLocks noChangeAspect="1"/>
          </p:cNvPicPr>
          <p:nvPr/>
        </p:nvPicPr>
        <p:blipFill>
          <a:blip r:embed="rId12"/>
          <a:stretch>
            <a:fillRect/>
          </a:stretch>
        </p:blipFill>
        <p:spPr>
          <a:xfrm>
            <a:off x="9337023" y="2359111"/>
            <a:ext cx="1954977" cy="2944685"/>
          </a:xfrm>
          <a:prstGeom prst="rect">
            <a:avLst/>
          </a:prstGeom>
        </p:spPr>
      </p:pic>
      <p:pic>
        <p:nvPicPr>
          <p:cNvPr id="25" name="Grafik 24"/>
          <p:cNvPicPr>
            <a:picLocks noChangeAspect="1"/>
          </p:cNvPicPr>
          <p:nvPr/>
        </p:nvPicPr>
        <p:blipFill>
          <a:blip r:embed="rId13"/>
          <a:stretch>
            <a:fillRect/>
          </a:stretch>
        </p:blipFill>
        <p:spPr>
          <a:xfrm>
            <a:off x="9173025" y="5583117"/>
            <a:ext cx="2713249" cy="760158"/>
          </a:xfrm>
          <a:prstGeom prst="rect">
            <a:avLst/>
          </a:prstGeom>
        </p:spPr>
      </p:pic>
      <p:pic>
        <p:nvPicPr>
          <p:cNvPr id="27" name="Grafik 26"/>
          <p:cNvPicPr>
            <a:picLocks noChangeAspect="1"/>
          </p:cNvPicPr>
          <p:nvPr/>
        </p:nvPicPr>
        <p:blipFill>
          <a:blip r:embed="rId14"/>
          <a:stretch>
            <a:fillRect/>
          </a:stretch>
        </p:blipFill>
        <p:spPr>
          <a:xfrm>
            <a:off x="3555444" y="4997499"/>
            <a:ext cx="1878271" cy="1166291"/>
          </a:xfrm>
          <a:prstGeom prst="rect">
            <a:avLst/>
          </a:prstGeom>
        </p:spPr>
      </p:pic>
      <p:pic>
        <p:nvPicPr>
          <p:cNvPr id="29" name="Grafik 28"/>
          <p:cNvPicPr>
            <a:picLocks noChangeAspect="1"/>
          </p:cNvPicPr>
          <p:nvPr/>
        </p:nvPicPr>
        <p:blipFill>
          <a:blip r:embed="rId15"/>
          <a:stretch>
            <a:fillRect/>
          </a:stretch>
        </p:blipFill>
        <p:spPr>
          <a:xfrm>
            <a:off x="3239132" y="1355754"/>
            <a:ext cx="937341" cy="845893"/>
          </a:xfrm>
          <a:prstGeom prst="rect">
            <a:avLst/>
          </a:prstGeom>
        </p:spPr>
      </p:pic>
      <p:pic>
        <p:nvPicPr>
          <p:cNvPr id="87" name="Grafik 8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7"/>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8"/>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9"/>
          <a:stretch>
            <a:fillRect/>
          </a:stretch>
        </p:blipFill>
        <p:spPr>
          <a:xfrm>
            <a:off x="1907861" y="2737854"/>
            <a:ext cx="1055195" cy="796470"/>
          </a:xfrm>
          <a:prstGeom prst="rect">
            <a:avLst/>
          </a:prstGeom>
        </p:spPr>
      </p:pic>
      <p:pic>
        <p:nvPicPr>
          <p:cNvPr id="45" name="Grafik 44"/>
          <p:cNvPicPr>
            <a:picLocks noChangeAspect="1"/>
          </p:cNvPicPr>
          <p:nvPr/>
        </p:nvPicPr>
        <p:blipFill>
          <a:blip r:embed="rId10"/>
          <a:stretch>
            <a:fillRect/>
          </a:stretch>
        </p:blipFill>
        <p:spPr>
          <a:xfrm>
            <a:off x="6047080" y="2697085"/>
            <a:ext cx="1169985" cy="706406"/>
          </a:xfrm>
          <a:prstGeom prst="rect">
            <a:avLst/>
          </a:prstGeom>
        </p:spPr>
      </p:pic>
      <p:pic>
        <p:nvPicPr>
          <p:cNvPr id="49" name="Grafik 48"/>
          <p:cNvPicPr>
            <a:picLocks noChangeAspect="1"/>
          </p:cNvPicPr>
          <p:nvPr/>
        </p:nvPicPr>
        <p:blipFill>
          <a:blip r:embed="rId11"/>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2"/>
          <a:srcRect t="43791"/>
          <a:stretch/>
        </p:blipFill>
        <p:spPr>
          <a:xfrm>
            <a:off x="1807026" y="4205750"/>
            <a:ext cx="1486492" cy="521410"/>
          </a:xfrm>
          <a:prstGeom prst="rect">
            <a:avLst/>
          </a:prstGeom>
        </p:spPr>
      </p:pic>
      <p:pic>
        <p:nvPicPr>
          <p:cNvPr id="53" name="Grafik 52"/>
          <p:cNvPicPr>
            <a:picLocks noChangeAspect="1"/>
          </p:cNvPicPr>
          <p:nvPr/>
        </p:nvPicPr>
        <p:blipFill>
          <a:blip r:embed="rId13"/>
          <a:stretch>
            <a:fillRect/>
          </a:stretch>
        </p:blipFill>
        <p:spPr>
          <a:xfrm>
            <a:off x="430072" y="1350964"/>
            <a:ext cx="3504066" cy="744437"/>
          </a:xfrm>
          <a:prstGeom prst="rect">
            <a:avLst/>
          </a:prstGeom>
        </p:spPr>
      </p:pic>
      <p:pic>
        <p:nvPicPr>
          <p:cNvPr id="55" name="Grafik 54"/>
          <p:cNvPicPr>
            <a:picLocks noChangeAspect="1"/>
          </p:cNvPicPr>
          <p:nvPr/>
        </p:nvPicPr>
        <p:blipFill>
          <a:blip r:embed="rId14"/>
          <a:stretch>
            <a:fillRect/>
          </a:stretch>
        </p:blipFill>
        <p:spPr>
          <a:xfrm>
            <a:off x="9036180" y="1422250"/>
            <a:ext cx="1282567" cy="2732426"/>
          </a:xfrm>
          <a:prstGeom prst="rect">
            <a:avLst/>
          </a:prstGeom>
        </p:spPr>
      </p:pic>
      <p:pic>
        <p:nvPicPr>
          <p:cNvPr id="57" name="Grafik 56"/>
          <p:cNvPicPr>
            <a:picLocks noChangeAspect="1"/>
          </p:cNvPicPr>
          <p:nvPr/>
        </p:nvPicPr>
        <p:blipFill>
          <a:blip r:embed="rId15"/>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6"/>
          <a:stretch>
            <a:fillRect/>
          </a:stretch>
        </p:blipFill>
        <p:spPr>
          <a:xfrm>
            <a:off x="4934968" y="2723509"/>
            <a:ext cx="908287" cy="951131"/>
          </a:xfrm>
          <a:prstGeom prst="rect">
            <a:avLst/>
          </a:prstGeom>
        </p:spPr>
      </p:pic>
      <p:pic>
        <p:nvPicPr>
          <p:cNvPr id="79" name="Grafik 78"/>
          <p:cNvPicPr>
            <a:picLocks noChangeAspect="1"/>
          </p:cNvPicPr>
          <p:nvPr/>
        </p:nvPicPr>
        <p:blipFill>
          <a:blip r:embed="rId17"/>
          <a:stretch>
            <a:fillRect/>
          </a:stretch>
        </p:blipFill>
        <p:spPr>
          <a:xfrm>
            <a:off x="9659092" y="1328930"/>
            <a:ext cx="2321173" cy="374743"/>
          </a:xfrm>
          <a:prstGeom prst="rect">
            <a:avLst/>
          </a:prstGeom>
        </p:spPr>
      </p:pic>
      <p:pic>
        <p:nvPicPr>
          <p:cNvPr id="80" name="Grafik 79"/>
          <p:cNvPicPr>
            <a:picLocks noChangeAspect="1"/>
          </p:cNvPicPr>
          <p:nvPr/>
        </p:nvPicPr>
        <p:blipFill>
          <a:blip r:embed="rId18"/>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19"/>
          <a:srcRect r="52287"/>
          <a:stretch/>
        </p:blipFill>
        <p:spPr>
          <a:xfrm>
            <a:off x="9984432" y="4438277"/>
            <a:ext cx="1785227" cy="1976880"/>
          </a:xfrm>
          <a:prstGeom prst="rect">
            <a:avLst/>
          </a:prstGeom>
        </p:spPr>
      </p:pic>
      <p:pic>
        <p:nvPicPr>
          <p:cNvPr id="88" name="Grafik 87"/>
          <p:cNvPicPr>
            <a:picLocks noChangeAspect="1"/>
          </p:cNvPicPr>
          <p:nvPr/>
        </p:nvPicPr>
        <p:blipFill>
          <a:blip r:embed="rId20"/>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1"/>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3"/>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2"/>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3"/>
          <a:stretch>
            <a:fillRect/>
          </a:stretch>
        </p:blipFill>
        <p:spPr>
          <a:xfrm>
            <a:off x="274201" y="4924784"/>
            <a:ext cx="1859986" cy="1428546"/>
          </a:xfrm>
          <a:prstGeom prst="rect">
            <a:avLst/>
          </a:prstGeom>
        </p:spPr>
      </p:pic>
      <p:pic>
        <p:nvPicPr>
          <p:cNvPr id="11" name="Grafik 10"/>
          <p:cNvPicPr>
            <a:picLocks noChangeAspect="1"/>
          </p:cNvPicPr>
          <p:nvPr/>
        </p:nvPicPr>
        <p:blipFill>
          <a:blip r:embed="rId24"/>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6"/>
          <a:stretch>
            <a:fillRect/>
          </a:stretch>
        </p:blipFill>
        <p:spPr>
          <a:xfrm>
            <a:off x="354853" y="3762906"/>
            <a:ext cx="2475275" cy="2536188"/>
          </a:xfrm>
          <a:prstGeom prst="rect">
            <a:avLst/>
          </a:prstGeom>
        </p:spPr>
      </p:pic>
      <p:pic>
        <p:nvPicPr>
          <p:cNvPr id="10" name="Grafik 9"/>
          <p:cNvPicPr>
            <a:picLocks noChangeAspect="1"/>
          </p:cNvPicPr>
          <p:nvPr/>
        </p:nvPicPr>
        <p:blipFill>
          <a:blip r:embed="rId7"/>
          <a:stretch>
            <a:fillRect/>
          </a:stretch>
        </p:blipFill>
        <p:spPr>
          <a:xfrm>
            <a:off x="6425515" y="1391982"/>
            <a:ext cx="2502606" cy="1237348"/>
          </a:xfrm>
          <a:prstGeom prst="rect">
            <a:avLst/>
          </a:prstGeom>
        </p:spPr>
      </p:pic>
      <p:pic>
        <p:nvPicPr>
          <p:cNvPr id="11" name="Grafik 10"/>
          <p:cNvPicPr>
            <a:picLocks noChangeAspect="1"/>
          </p:cNvPicPr>
          <p:nvPr/>
        </p:nvPicPr>
        <p:blipFill>
          <a:blip r:embed="rId8"/>
          <a:stretch>
            <a:fillRect/>
          </a:stretch>
        </p:blipFill>
        <p:spPr>
          <a:xfrm>
            <a:off x="3718564" y="5296349"/>
            <a:ext cx="2089772" cy="1013849"/>
          </a:xfrm>
          <a:prstGeom prst="rect">
            <a:avLst/>
          </a:prstGeom>
        </p:spPr>
      </p:pic>
      <p:pic>
        <p:nvPicPr>
          <p:cNvPr id="15" name="Grafik 14"/>
          <p:cNvPicPr>
            <a:picLocks noChangeAspect="1"/>
          </p:cNvPicPr>
          <p:nvPr/>
        </p:nvPicPr>
        <p:blipFill>
          <a:blip r:embed="rId9"/>
          <a:stretch>
            <a:fillRect/>
          </a:stretch>
        </p:blipFill>
        <p:spPr>
          <a:xfrm>
            <a:off x="10924890" y="5157037"/>
            <a:ext cx="1036410" cy="861135"/>
          </a:xfrm>
          <a:prstGeom prst="rect">
            <a:avLst/>
          </a:prstGeom>
        </p:spPr>
      </p:pic>
      <p:pic>
        <p:nvPicPr>
          <p:cNvPr id="16" name="Grafik 15"/>
          <p:cNvPicPr>
            <a:picLocks noChangeAspect="1"/>
          </p:cNvPicPr>
          <p:nvPr/>
        </p:nvPicPr>
        <p:blipFill>
          <a:blip r:embed="rId10"/>
          <a:stretch>
            <a:fillRect/>
          </a:stretch>
        </p:blipFill>
        <p:spPr>
          <a:xfrm>
            <a:off x="3718564" y="3544967"/>
            <a:ext cx="2948585" cy="1281137"/>
          </a:xfrm>
          <a:prstGeom prst="rect">
            <a:avLst/>
          </a:prstGeom>
        </p:spPr>
      </p:pic>
      <p:pic>
        <p:nvPicPr>
          <p:cNvPr id="17" name="Grafik 16"/>
          <p:cNvPicPr>
            <a:picLocks noChangeAspect="1"/>
          </p:cNvPicPr>
          <p:nvPr/>
        </p:nvPicPr>
        <p:blipFill>
          <a:blip r:embed="rId11"/>
          <a:stretch>
            <a:fillRect/>
          </a:stretch>
        </p:blipFill>
        <p:spPr>
          <a:xfrm>
            <a:off x="9574406" y="1399261"/>
            <a:ext cx="2324824" cy="3334860"/>
          </a:xfrm>
          <a:prstGeom prst="rect">
            <a:avLst/>
          </a:prstGeom>
        </p:spPr>
      </p:pic>
      <p:pic>
        <p:nvPicPr>
          <p:cNvPr id="18" name="Grafik 17"/>
          <p:cNvPicPr>
            <a:picLocks noChangeAspect="1"/>
          </p:cNvPicPr>
          <p:nvPr/>
        </p:nvPicPr>
        <p:blipFill>
          <a:blip r:embed="rId12"/>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3"/>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4"/>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592" imgH="588" progId="TCLayout.ActiveDocument.1">
                  <p:embed/>
                </p:oleObj>
              </mc:Choice>
              <mc:Fallback>
                <p:oleObj name="think-cell Folie" r:id="rId4" imgW="592" imgH="588" progId="TCLayout.ActiveDocument.1">
                  <p:embed/>
                  <p:pic>
                    <p:nvPicPr>
                      <p:cNvPr id="14" name="Objekt 1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6"/>
          <a:stretch>
            <a:fillRect/>
          </a:stretch>
        </p:blipFill>
        <p:spPr>
          <a:xfrm>
            <a:off x="356613" y="1552414"/>
            <a:ext cx="2507251" cy="2889866"/>
          </a:xfrm>
          <a:prstGeom prst="rect">
            <a:avLst/>
          </a:prstGeom>
        </p:spPr>
      </p:pic>
      <p:pic>
        <p:nvPicPr>
          <p:cNvPr id="7" name="Grafik 6"/>
          <p:cNvPicPr>
            <a:picLocks noChangeAspect="1"/>
          </p:cNvPicPr>
          <p:nvPr/>
        </p:nvPicPr>
        <p:blipFill>
          <a:blip r:embed="rId7"/>
          <a:stretch>
            <a:fillRect/>
          </a:stretch>
        </p:blipFill>
        <p:spPr>
          <a:xfrm>
            <a:off x="9633999" y="1952482"/>
            <a:ext cx="1009423" cy="1731997"/>
          </a:xfrm>
          <a:prstGeom prst="rect">
            <a:avLst/>
          </a:prstGeom>
        </p:spPr>
      </p:pic>
      <p:pic>
        <p:nvPicPr>
          <p:cNvPr id="8" name="Grafik 7"/>
          <p:cNvPicPr>
            <a:picLocks noChangeAspect="1"/>
          </p:cNvPicPr>
          <p:nvPr/>
        </p:nvPicPr>
        <p:blipFill>
          <a:blip r:embed="rId8"/>
          <a:stretch>
            <a:fillRect/>
          </a:stretch>
        </p:blipFill>
        <p:spPr>
          <a:xfrm>
            <a:off x="10488488" y="1576332"/>
            <a:ext cx="1337290" cy="1489750"/>
          </a:xfrm>
          <a:prstGeom prst="rect">
            <a:avLst/>
          </a:prstGeom>
        </p:spPr>
      </p:pic>
      <p:pic>
        <p:nvPicPr>
          <p:cNvPr id="70" name="Grafik 69"/>
          <p:cNvPicPr>
            <a:picLocks noChangeAspect="1"/>
          </p:cNvPicPr>
          <p:nvPr/>
        </p:nvPicPr>
        <p:blipFill>
          <a:blip r:embed="rId9"/>
          <a:stretch>
            <a:fillRect/>
          </a:stretch>
        </p:blipFill>
        <p:spPr>
          <a:xfrm>
            <a:off x="826797" y="5569747"/>
            <a:ext cx="1760531" cy="769504"/>
          </a:xfrm>
          <a:prstGeom prst="rect">
            <a:avLst/>
          </a:prstGeom>
        </p:spPr>
      </p:pic>
      <p:pic>
        <p:nvPicPr>
          <p:cNvPr id="71" name="Grafik 70"/>
          <p:cNvPicPr>
            <a:picLocks noChangeAspect="1"/>
          </p:cNvPicPr>
          <p:nvPr/>
        </p:nvPicPr>
        <p:blipFill>
          <a:blip r:embed="rId10"/>
          <a:stretch>
            <a:fillRect/>
          </a:stretch>
        </p:blipFill>
        <p:spPr>
          <a:xfrm>
            <a:off x="5470242" y="4100915"/>
            <a:ext cx="571083" cy="2093974"/>
          </a:xfrm>
          <a:prstGeom prst="rect">
            <a:avLst/>
          </a:prstGeom>
        </p:spPr>
      </p:pic>
      <p:pic>
        <p:nvPicPr>
          <p:cNvPr id="73" name="Grafik 72"/>
          <p:cNvPicPr>
            <a:picLocks noChangeAspect="1"/>
          </p:cNvPicPr>
          <p:nvPr/>
        </p:nvPicPr>
        <p:blipFill>
          <a:blip r:embed="rId11"/>
          <a:stretch>
            <a:fillRect/>
          </a:stretch>
        </p:blipFill>
        <p:spPr>
          <a:xfrm>
            <a:off x="7891222" y="4142334"/>
            <a:ext cx="3910108" cy="2207640"/>
          </a:xfrm>
          <a:prstGeom prst="rect">
            <a:avLst/>
          </a:prstGeom>
        </p:spPr>
      </p:pic>
      <p:pic>
        <p:nvPicPr>
          <p:cNvPr id="45" name="Grafik 44"/>
          <p:cNvPicPr>
            <a:picLocks noChangeAspect="1"/>
          </p:cNvPicPr>
          <p:nvPr/>
        </p:nvPicPr>
        <p:blipFill>
          <a:blip r:embed="rId12"/>
          <a:stretch>
            <a:fillRect/>
          </a:stretch>
        </p:blipFill>
        <p:spPr>
          <a:xfrm>
            <a:off x="3377602" y="2530910"/>
            <a:ext cx="1858654" cy="1679363"/>
          </a:xfrm>
          <a:prstGeom prst="rect">
            <a:avLst/>
          </a:prstGeom>
        </p:spPr>
      </p:pic>
      <p:pic>
        <p:nvPicPr>
          <p:cNvPr id="46" name="Grafik 45"/>
          <p:cNvPicPr>
            <a:picLocks noChangeAspect="1"/>
          </p:cNvPicPr>
          <p:nvPr/>
        </p:nvPicPr>
        <p:blipFill>
          <a:blip r:embed="rId13"/>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4"/>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5"/>
          <a:stretch>
            <a:fillRect/>
          </a:stretch>
        </p:blipFill>
        <p:spPr>
          <a:xfrm>
            <a:off x="8233695" y="1628907"/>
            <a:ext cx="1103569" cy="1426222"/>
          </a:xfrm>
          <a:prstGeom prst="rect">
            <a:avLst/>
          </a:prstGeom>
        </p:spPr>
      </p:pic>
      <p:pic>
        <p:nvPicPr>
          <p:cNvPr id="10" name="Grafik 9"/>
          <p:cNvPicPr>
            <a:picLocks noChangeAspect="1"/>
          </p:cNvPicPr>
          <p:nvPr/>
        </p:nvPicPr>
        <p:blipFill>
          <a:blip r:embed="rId16"/>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3493578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v2.7.2</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901839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6"/>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7"/>
          <a:stretch>
            <a:fillRect/>
          </a:stretch>
        </p:blipFill>
        <p:spPr>
          <a:xfrm>
            <a:off x="335360" y="2573156"/>
            <a:ext cx="8730282" cy="770113"/>
          </a:xfrm>
          <a:prstGeom prst="rect">
            <a:avLst/>
          </a:prstGeom>
        </p:spPr>
      </p:pic>
      <p:pic>
        <p:nvPicPr>
          <p:cNvPr id="15" name="Grafik 14"/>
          <p:cNvPicPr>
            <a:picLocks noChangeAspect="1"/>
          </p:cNvPicPr>
          <p:nvPr/>
        </p:nvPicPr>
        <p:blipFill>
          <a:blip r:embed="rId8"/>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9"/>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0"/>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1"/>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2"/>
          <a:stretch>
            <a:fillRect/>
          </a:stretch>
        </p:blipFill>
        <p:spPr>
          <a:xfrm>
            <a:off x="4306364" y="3555561"/>
            <a:ext cx="1356478" cy="838273"/>
          </a:xfrm>
          <a:prstGeom prst="rect">
            <a:avLst/>
          </a:prstGeom>
        </p:spPr>
      </p:pic>
      <p:pic>
        <p:nvPicPr>
          <p:cNvPr id="30" name="Grafik 29"/>
          <p:cNvPicPr>
            <a:picLocks noChangeAspect="1"/>
          </p:cNvPicPr>
          <p:nvPr/>
        </p:nvPicPr>
        <p:blipFill>
          <a:blip r:embed="rId13"/>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4"/>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2081677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26" imgH="526" progId="TCLayout.ActiveDocument.1">
                  <p:embed/>
                </p:oleObj>
              </mc:Choice>
              <mc:Fallback>
                <p:oleObj name="think-cell Folie" r:id="rId10" imgW="526" imgH="52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39" name="Rechteck 38"/>
          <p:cNvSpPr/>
          <p:nvPr/>
        </p:nvSpPr>
        <p:spPr bwMode="white">
          <a:xfrm>
            <a:off x="7569885" y="3105419"/>
            <a:ext cx="199984" cy="172621"/>
          </a:xfrm>
          <a:prstGeom prst="rect">
            <a:avLst/>
          </a:prstGeom>
          <a:solidFill>
            <a:srgbClr val="E3F2E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p:nvPr>
        </p:nvSpPr>
        <p:spPr/>
        <p:txBody>
          <a:bodyPr/>
          <a:lstStyle/>
          <a:p>
            <a:r>
              <a:rPr lang="de-DE" dirty="0"/>
              <a:t>Verbesserung “Verknüpfte Shapes”</a:t>
            </a:r>
          </a:p>
        </p:txBody>
      </p:sp>
      <p:sp>
        <p:nvSpPr>
          <p:cNvPr id="6" name="Rechteck 5"/>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pic>
        <p:nvPicPr>
          <p:cNvPr id="26" name="Grafik 25">
            <a:extLst>
              <a:ext uri="{FF2B5EF4-FFF2-40B4-BE49-F238E27FC236}">
                <a16:creationId xmlns:a16="http://schemas.microsoft.com/office/drawing/2014/main" id="{97A3A36C-7D16-4CC9-B0D1-E57F98AD67BB}"/>
              </a:ext>
            </a:extLst>
          </p:cNvPr>
          <p:cNvPicPr>
            <a:picLocks noChangeAspect="1"/>
          </p:cNvPicPr>
          <p:nvPr/>
        </p:nvPicPr>
        <p:blipFill>
          <a:blip r:embed="rId12"/>
          <a:stretch>
            <a:fillRect/>
          </a:stretch>
        </p:blipFill>
        <p:spPr>
          <a:xfrm>
            <a:off x="838200" y="1900329"/>
            <a:ext cx="3569806" cy="1820781"/>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780287" y="4079575"/>
            <a:ext cx="5114675" cy="206210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de-DE" dirty="0"/>
              <a:t>Auswahl der Referenz (gilt für die aktuelle Session bis zum PPT-Neustart)</a:t>
            </a:r>
          </a:p>
          <a:p>
            <a:pPr marL="285750" indent="-285750">
              <a:spcAft>
                <a:spcPts val="1200"/>
              </a:spcAft>
              <a:buFont typeface="Arial" panose="020B0604020202020204" pitchFamily="34" charset="0"/>
              <a:buChar char="•"/>
            </a:pPr>
            <a:r>
              <a:rPr lang="de-DE" dirty="0"/>
              <a:t>Status-</a:t>
            </a:r>
            <a:r>
              <a:rPr lang="de-DE" dirty="0" err="1"/>
              <a:t>Overlays</a:t>
            </a:r>
            <a:r>
              <a:rPr lang="de-DE" dirty="0"/>
              <a:t> (zur Überprüfung ob Aktualisierung erfolgreich war)</a:t>
            </a:r>
          </a:p>
          <a:p>
            <a:pPr marL="285750" indent="-285750">
              <a:spcAft>
                <a:spcPts val="1200"/>
              </a:spcAft>
              <a:buFont typeface="Arial" panose="020B0604020202020204" pitchFamily="34" charset="0"/>
              <a:buChar char="•"/>
            </a:pPr>
            <a:r>
              <a:rPr lang="de-DE" dirty="0"/>
              <a:t>Mehrere verknüpfte Shapes gleichzeitig auswählen und aktualisieren</a:t>
            </a:r>
          </a:p>
        </p:txBody>
      </p:sp>
      <p:sp>
        <p:nvSpPr>
          <p:cNvPr id="10" name="Rechteck 9"/>
          <p:cNvSpPr>
            <a:spLocks noChangeAspect="1"/>
          </p:cNvSpPr>
          <p:nvPr/>
        </p:nvSpPr>
        <p:spPr>
          <a:xfrm>
            <a:off x="7852865" y="3647083"/>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a:spLocks noChangeAspect="1"/>
          </p:cNvSpPr>
          <p:nvPr/>
        </p:nvSpPr>
        <p:spPr>
          <a:xfrm>
            <a:off x="7852865" y="4422447"/>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a:spLocks noChangeAspect="1"/>
          </p:cNvSpPr>
          <p:nvPr/>
        </p:nvSpPr>
        <p:spPr>
          <a:xfrm>
            <a:off x="7852865" y="5197811"/>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a:spLocks noChangeAspect="1"/>
          </p:cNvSpPr>
          <p:nvPr/>
        </p:nvSpPr>
        <p:spPr>
          <a:xfrm>
            <a:off x="7529207" y="2664590"/>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BKT] Traffic Light 14"/>
          <p:cNvSpPr>
            <a:spLocks noChangeAspect="1"/>
          </p:cNvSpPr>
          <p:nvPr>
            <p:custDataLst>
              <p:tags r:id="rId3"/>
            </p:custDataLst>
          </p:nvPr>
        </p:nvSpPr>
        <p:spPr>
          <a:xfrm>
            <a:off x="8221615" y="3798942"/>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BKT] Traffic Light 14"/>
          <p:cNvSpPr>
            <a:spLocks noChangeAspect="1"/>
          </p:cNvSpPr>
          <p:nvPr>
            <p:custDataLst>
              <p:tags r:id="rId4"/>
            </p:custDataLst>
          </p:nvPr>
        </p:nvSpPr>
        <p:spPr>
          <a:xfrm>
            <a:off x="8221615" y="4585554"/>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BKT] Traffic Light 14"/>
          <p:cNvSpPr>
            <a:spLocks noChangeAspect="1"/>
          </p:cNvSpPr>
          <p:nvPr>
            <p:custDataLst>
              <p:tags r:id="rId5"/>
            </p:custDataLst>
          </p:nvPr>
        </p:nvSpPr>
        <p:spPr>
          <a:xfrm>
            <a:off x="8221615" y="5349670"/>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7879855" y="3721110"/>
            <a:ext cx="341760" cy="369332"/>
          </a:xfrm>
          <a:prstGeom prst="rect">
            <a:avLst/>
          </a:prstGeom>
          <a:noFill/>
        </p:spPr>
        <p:txBody>
          <a:bodyPr wrap="none" rtlCol="0">
            <a:spAutoFit/>
          </a:bodyPr>
          <a:lstStyle/>
          <a:p>
            <a:r>
              <a:rPr lang="de-DE" dirty="0"/>
              <a:t>A</a:t>
            </a:r>
          </a:p>
        </p:txBody>
      </p:sp>
      <p:sp>
        <p:nvSpPr>
          <p:cNvPr id="18" name="Textfeld 17"/>
          <p:cNvSpPr txBox="1"/>
          <p:nvPr/>
        </p:nvSpPr>
        <p:spPr>
          <a:xfrm>
            <a:off x="7879855" y="4527888"/>
            <a:ext cx="341760" cy="369332"/>
          </a:xfrm>
          <a:prstGeom prst="rect">
            <a:avLst/>
          </a:prstGeom>
          <a:noFill/>
        </p:spPr>
        <p:txBody>
          <a:bodyPr wrap="none" rtlCol="0">
            <a:spAutoFit/>
          </a:bodyPr>
          <a:lstStyle/>
          <a:p>
            <a:r>
              <a:rPr lang="de-DE" dirty="0"/>
              <a:t>B</a:t>
            </a:r>
          </a:p>
        </p:txBody>
      </p:sp>
      <p:sp>
        <p:nvSpPr>
          <p:cNvPr id="19" name="Textfeld 18"/>
          <p:cNvSpPr txBox="1"/>
          <p:nvPr/>
        </p:nvSpPr>
        <p:spPr>
          <a:xfrm>
            <a:off x="7879855" y="5253489"/>
            <a:ext cx="346570" cy="369332"/>
          </a:xfrm>
          <a:prstGeom prst="rect">
            <a:avLst/>
          </a:prstGeom>
          <a:noFill/>
        </p:spPr>
        <p:txBody>
          <a:bodyPr wrap="none" rtlCol="0">
            <a:spAutoFit/>
          </a:bodyPr>
          <a:lstStyle/>
          <a:p>
            <a:r>
              <a:rPr lang="de-DE" dirty="0"/>
              <a:t>C</a:t>
            </a:r>
          </a:p>
        </p:txBody>
      </p:sp>
      <p:sp>
        <p:nvSpPr>
          <p:cNvPr id="20" name="[BKT] Traffic Light 14"/>
          <p:cNvSpPr>
            <a:spLocks noChangeAspect="1"/>
          </p:cNvSpPr>
          <p:nvPr>
            <p:custDataLst>
              <p:tags r:id="rId6"/>
            </p:custDataLst>
          </p:nvPr>
        </p:nvSpPr>
        <p:spPr>
          <a:xfrm>
            <a:off x="7569885" y="3003385"/>
            <a:ext cx="180000" cy="180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1" name="[BKT] Traffic Light 14"/>
          <p:cNvSpPr>
            <a:spLocks noChangeAspect="1"/>
          </p:cNvSpPr>
          <p:nvPr>
            <p:custDataLst>
              <p:tags r:id="rId7"/>
            </p:custDataLst>
          </p:nvPr>
        </p:nvSpPr>
        <p:spPr>
          <a:xfrm>
            <a:off x="7932349"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2" name="[BKT] Traffic Light 14"/>
          <p:cNvSpPr>
            <a:spLocks noChangeAspect="1"/>
          </p:cNvSpPr>
          <p:nvPr>
            <p:custDataLst>
              <p:tags r:id="rId8"/>
            </p:custDataLst>
          </p:nvPr>
        </p:nvSpPr>
        <p:spPr>
          <a:xfrm>
            <a:off x="8295615"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3" name="Textfeld 22"/>
          <p:cNvSpPr txBox="1"/>
          <p:nvPr/>
        </p:nvSpPr>
        <p:spPr>
          <a:xfrm>
            <a:off x="7514653" y="2726386"/>
            <a:ext cx="290464" cy="276999"/>
          </a:xfrm>
          <a:prstGeom prst="rect">
            <a:avLst/>
          </a:prstGeom>
          <a:noFill/>
        </p:spPr>
        <p:txBody>
          <a:bodyPr wrap="none" rtlCol="0">
            <a:spAutoFit/>
          </a:bodyPr>
          <a:lstStyle/>
          <a:p>
            <a:r>
              <a:rPr lang="de-DE" sz="1200" dirty="0"/>
              <a:t>A</a:t>
            </a:r>
          </a:p>
        </p:txBody>
      </p:sp>
      <p:sp>
        <p:nvSpPr>
          <p:cNvPr id="24" name="Textfeld 23"/>
          <p:cNvSpPr txBox="1"/>
          <p:nvPr/>
        </p:nvSpPr>
        <p:spPr>
          <a:xfrm>
            <a:off x="7877117" y="2726386"/>
            <a:ext cx="290464" cy="276999"/>
          </a:xfrm>
          <a:prstGeom prst="rect">
            <a:avLst/>
          </a:prstGeom>
          <a:noFill/>
        </p:spPr>
        <p:txBody>
          <a:bodyPr wrap="none" rtlCol="0">
            <a:spAutoFit/>
          </a:bodyPr>
          <a:lstStyle/>
          <a:p>
            <a:r>
              <a:rPr lang="de-DE" sz="1200" dirty="0"/>
              <a:t>B</a:t>
            </a:r>
          </a:p>
        </p:txBody>
      </p:sp>
      <p:sp>
        <p:nvSpPr>
          <p:cNvPr id="25" name="Textfeld 24"/>
          <p:cNvSpPr txBox="1"/>
          <p:nvPr/>
        </p:nvSpPr>
        <p:spPr>
          <a:xfrm>
            <a:off x="8239581" y="2726386"/>
            <a:ext cx="292068" cy="276999"/>
          </a:xfrm>
          <a:prstGeom prst="rect">
            <a:avLst/>
          </a:prstGeom>
          <a:noFill/>
        </p:spPr>
        <p:txBody>
          <a:bodyPr wrap="none" rtlCol="0">
            <a:spAutoFit/>
          </a:bodyPr>
          <a:lstStyle/>
          <a:p>
            <a:r>
              <a:rPr lang="de-DE" sz="1200" dirty="0"/>
              <a:t>C</a:t>
            </a:r>
          </a:p>
        </p:txBody>
      </p:sp>
      <p:cxnSp>
        <p:nvCxnSpPr>
          <p:cNvPr id="27" name="Gewinkelter Verbinder 26"/>
          <p:cNvCxnSpPr>
            <a:stCxn id="10" idx="1"/>
            <a:endCxn id="39" idx="2"/>
          </p:cNvCxnSpPr>
          <p:nvPr/>
        </p:nvCxnSpPr>
        <p:spPr>
          <a:xfrm rot="10800000">
            <a:off x="7669877" y="3278041"/>
            <a:ext cx="182988" cy="647903"/>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winkelter Verbinder 27"/>
          <p:cNvCxnSpPr>
            <a:stCxn id="11" idx="1"/>
            <a:endCxn id="39" idx="2"/>
          </p:cNvCxnSpPr>
          <p:nvPr/>
        </p:nvCxnSpPr>
        <p:spPr>
          <a:xfrm rot="10800000">
            <a:off x="7669877" y="3278041"/>
            <a:ext cx="182988" cy="1423267"/>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winkelter Verbinder 28"/>
          <p:cNvCxnSpPr>
            <a:stCxn id="12" idx="1"/>
            <a:endCxn id="39" idx="2"/>
          </p:cNvCxnSpPr>
          <p:nvPr/>
        </p:nvCxnSpPr>
        <p:spPr>
          <a:xfrm rot="10800000">
            <a:off x="7669877" y="3278041"/>
            <a:ext cx="182988" cy="219863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feld 46">
            <a:extLst>
              <a:ext uri="{FF2B5EF4-FFF2-40B4-BE49-F238E27FC236}">
                <a16:creationId xmlns:a16="http://schemas.microsoft.com/office/drawing/2014/main" id="{5B1A18FF-FDBD-40AB-9754-9BBA6A568746}"/>
              </a:ext>
            </a:extLst>
          </p:cNvPr>
          <p:cNvSpPr txBox="1"/>
          <p:nvPr/>
        </p:nvSpPr>
        <p:spPr>
          <a:xfrm>
            <a:off x="8962224" y="2667833"/>
            <a:ext cx="2432884" cy="283154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sz="1200" dirty="0"/>
              <a:t>Es gibt mehrere Status-Folien mit Ampeln sowie eine Management Summary</a:t>
            </a:r>
          </a:p>
          <a:p>
            <a:pPr marL="285750" indent="-285750">
              <a:spcAft>
                <a:spcPts val="600"/>
              </a:spcAft>
              <a:buFont typeface="Arial" panose="020B0604020202020204" pitchFamily="34" charset="0"/>
              <a:buChar char="•"/>
            </a:pPr>
            <a:r>
              <a:rPr lang="de-DE" sz="1200" dirty="0"/>
              <a:t>Wenn die Summary-Ampeln mit den einzelnen Folien verknüpft werden, könne alle auf einen Schlag aktualisiert werden</a:t>
            </a:r>
          </a:p>
          <a:p>
            <a:pPr marL="285750" indent="-285750">
              <a:spcAft>
                <a:spcPts val="600"/>
              </a:spcAft>
              <a:buFont typeface="Arial" panose="020B0604020202020204" pitchFamily="34" charset="0"/>
              <a:buChar char="•"/>
            </a:pPr>
            <a:r>
              <a:rPr lang="de-DE" sz="1200" dirty="0"/>
              <a:t>Dazu muss die Referenz auf „Letztes Shape im Foliensatz“ gesetzt werden</a:t>
            </a:r>
          </a:p>
        </p:txBody>
      </p:sp>
      <p:sp>
        <p:nvSpPr>
          <p:cNvPr id="49" name="Textfeld 48"/>
          <p:cNvSpPr txBox="1"/>
          <p:nvPr/>
        </p:nvSpPr>
        <p:spPr>
          <a:xfrm>
            <a:off x="7529207" y="2506251"/>
            <a:ext cx="343043" cy="123111"/>
          </a:xfrm>
          <a:prstGeom prst="rect">
            <a:avLst/>
          </a:prstGeom>
          <a:noFill/>
        </p:spPr>
        <p:txBody>
          <a:bodyPr wrap="none" lIns="0" tIns="0" rIns="0" bIns="0" rtlCol="0">
            <a:spAutoFit/>
          </a:bodyPr>
          <a:lstStyle/>
          <a:p>
            <a:r>
              <a:rPr lang="de-DE" sz="800" dirty="0"/>
              <a:t>Folie 1</a:t>
            </a:r>
          </a:p>
        </p:txBody>
      </p:sp>
      <p:sp>
        <p:nvSpPr>
          <p:cNvPr id="50" name="Textfeld 49"/>
          <p:cNvSpPr txBox="1"/>
          <p:nvPr/>
        </p:nvSpPr>
        <p:spPr>
          <a:xfrm>
            <a:off x="7852865" y="3489980"/>
            <a:ext cx="343043" cy="123111"/>
          </a:xfrm>
          <a:prstGeom prst="rect">
            <a:avLst/>
          </a:prstGeom>
          <a:noFill/>
        </p:spPr>
        <p:txBody>
          <a:bodyPr wrap="none" lIns="0" tIns="0" rIns="0" bIns="0" rtlCol="0">
            <a:spAutoFit/>
          </a:bodyPr>
          <a:lstStyle/>
          <a:p>
            <a:r>
              <a:rPr lang="de-DE" sz="800" dirty="0"/>
              <a:t>Folie 2</a:t>
            </a:r>
          </a:p>
        </p:txBody>
      </p:sp>
      <p:sp>
        <p:nvSpPr>
          <p:cNvPr id="51" name="Textfeld 50"/>
          <p:cNvSpPr txBox="1"/>
          <p:nvPr/>
        </p:nvSpPr>
        <p:spPr>
          <a:xfrm>
            <a:off x="7852865" y="4268387"/>
            <a:ext cx="343043" cy="123111"/>
          </a:xfrm>
          <a:prstGeom prst="rect">
            <a:avLst/>
          </a:prstGeom>
          <a:noFill/>
        </p:spPr>
        <p:txBody>
          <a:bodyPr wrap="none" lIns="0" tIns="0" rIns="0" bIns="0" rtlCol="0">
            <a:spAutoFit/>
          </a:bodyPr>
          <a:lstStyle/>
          <a:p>
            <a:r>
              <a:rPr lang="de-DE" sz="800" dirty="0"/>
              <a:t>Folie 3</a:t>
            </a:r>
          </a:p>
        </p:txBody>
      </p:sp>
      <p:sp>
        <p:nvSpPr>
          <p:cNvPr id="52" name="Textfeld 51"/>
          <p:cNvSpPr txBox="1"/>
          <p:nvPr/>
        </p:nvSpPr>
        <p:spPr>
          <a:xfrm>
            <a:off x="7852865" y="5039819"/>
            <a:ext cx="343043" cy="123111"/>
          </a:xfrm>
          <a:prstGeom prst="rect">
            <a:avLst/>
          </a:prstGeom>
          <a:noFill/>
        </p:spPr>
        <p:txBody>
          <a:bodyPr wrap="none" lIns="0" tIns="0" rIns="0" bIns="0" rtlCol="0">
            <a:spAutoFit/>
          </a:bodyPr>
          <a:lstStyle/>
          <a:p>
            <a:r>
              <a:rPr lang="de-DE" sz="800" dirty="0"/>
              <a:t>Folie 4</a:t>
            </a:r>
          </a:p>
        </p:txBody>
      </p:sp>
    </p:spTree>
    <p:extLst>
      <p:ext uri="{BB962C8B-B14F-4D97-AF65-F5344CB8AC3E}">
        <p14:creationId xmlns:p14="http://schemas.microsoft.com/office/powerpoint/2010/main" val="1717496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834097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Funktion “Folien angleichen”</a:t>
            </a:r>
          </a:p>
        </p:txBody>
      </p:sp>
      <p:pic>
        <p:nvPicPr>
          <p:cNvPr id="3" name="Grafik 2"/>
          <p:cNvPicPr>
            <a:picLocks noChangeAspect="1"/>
          </p:cNvPicPr>
          <p:nvPr/>
        </p:nvPicPr>
        <p:blipFill>
          <a:blip r:embed="rId6"/>
          <a:stretch>
            <a:fillRect/>
          </a:stretch>
        </p:blipFill>
        <p:spPr>
          <a:xfrm>
            <a:off x="2621409" y="2790672"/>
            <a:ext cx="3710451" cy="3185593"/>
          </a:xfrm>
          <a:prstGeom prst="rect">
            <a:avLst/>
          </a:prstGeom>
        </p:spPr>
      </p:pic>
      <p:pic>
        <p:nvPicPr>
          <p:cNvPr id="34" name="Grafik 33">
            <a:extLst>
              <a:ext uri="{FF2B5EF4-FFF2-40B4-BE49-F238E27FC236}">
                <a16:creationId xmlns:a16="http://schemas.microsoft.com/office/drawing/2014/main" id="{E2062843-0844-4038-B048-59749539CF56}"/>
              </a:ext>
            </a:extLst>
          </p:cNvPr>
          <p:cNvPicPr>
            <a:picLocks noChangeAspect="1"/>
          </p:cNvPicPr>
          <p:nvPr/>
        </p:nvPicPr>
        <p:blipFill>
          <a:blip r:embed="rId7"/>
          <a:stretch>
            <a:fillRect/>
          </a:stretch>
        </p:blipFill>
        <p:spPr>
          <a:xfrm>
            <a:off x="411274" y="1490217"/>
            <a:ext cx="1918999" cy="3877565"/>
          </a:xfrm>
          <a:prstGeom prst="rect">
            <a:avLst/>
          </a:prstGeom>
        </p:spPr>
      </p:pic>
      <p:sp>
        <p:nvSpPr>
          <p:cNvPr id="5" name="Rechteck 4"/>
          <p:cNvSpPr/>
          <p:nvPr/>
        </p:nvSpPr>
        <p:spPr>
          <a:xfrm>
            <a:off x="7443281" y="1702580"/>
            <a:ext cx="3910519" cy="4273685"/>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sp>
        <p:nvSpPr>
          <p:cNvPr id="8" name="Rechteck 7">
            <a:extLst>
              <a:ext uri="{FF2B5EF4-FFF2-40B4-BE49-F238E27FC236}">
                <a16:creationId xmlns:a16="http://schemas.microsoft.com/office/drawing/2014/main" id="{C572475E-C162-4F56-8FC8-B6695F3653D8}"/>
              </a:ext>
            </a:extLst>
          </p:cNvPr>
          <p:cNvSpPr/>
          <p:nvPr/>
        </p:nvSpPr>
        <p:spPr>
          <a:xfrm>
            <a:off x="411274" y="4993828"/>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a:spLocks noChangeAspect="1"/>
          </p:cNvSpPr>
          <p:nvPr/>
        </p:nvSpPr>
        <p:spPr>
          <a:xfrm>
            <a:off x="7761051"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a:spLocks noChangeAspect="1"/>
          </p:cNvSpPr>
          <p:nvPr/>
        </p:nvSpPr>
        <p:spPr>
          <a:xfrm>
            <a:off x="7761051"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7761051" y="2178993"/>
            <a:ext cx="641201" cy="123111"/>
          </a:xfrm>
          <a:prstGeom prst="rect">
            <a:avLst/>
          </a:prstGeom>
          <a:noFill/>
        </p:spPr>
        <p:txBody>
          <a:bodyPr wrap="none" lIns="0" tIns="0" rIns="0" bIns="0" rtlCol="0">
            <a:spAutoFit/>
          </a:bodyPr>
          <a:lstStyle/>
          <a:p>
            <a:r>
              <a:rPr lang="de-DE" sz="800" dirty="0"/>
              <a:t>Template v1</a:t>
            </a:r>
          </a:p>
        </p:txBody>
      </p:sp>
      <p:sp>
        <p:nvSpPr>
          <p:cNvPr id="12" name="Textfeld 11"/>
          <p:cNvSpPr txBox="1"/>
          <p:nvPr/>
        </p:nvSpPr>
        <p:spPr>
          <a:xfrm>
            <a:off x="7761051" y="3162722"/>
            <a:ext cx="601127" cy="123111"/>
          </a:xfrm>
          <a:prstGeom prst="rect">
            <a:avLst/>
          </a:prstGeom>
          <a:noFill/>
        </p:spPr>
        <p:txBody>
          <a:bodyPr wrap="none" lIns="0" tIns="0" rIns="0" bIns="0" rtlCol="0">
            <a:spAutoFit/>
          </a:bodyPr>
          <a:lstStyle/>
          <a:p>
            <a:r>
              <a:rPr lang="de-DE" sz="800" dirty="0" err="1"/>
              <a:t>OnePager</a:t>
            </a:r>
            <a:r>
              <a:rPr lang="de-DE" sz="800" dirty="0"/>
              <a:t> 1</a:t>
            </a:r>
          </a:p>
        </p:txBody>
      </p:sp>
      <p:sp>
        <p:nvSpPr>
          <p:cNvPr id="13" name="Rechteck 12"/>
          <p:cNvSpPr>
            <a:spLocks noChangeAspect="1"/>
          </p:cNvSpPr>
          <p:nvPr/>
        </p:nvSpPr>
        <p:spPr>
          <a:xfrm>
            <a:off x="7761051"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Textfeld 13"/>
          <p:cNvSpPr txBox="1"/>
          <p:nvPr/>
        </p:nvSpPr>
        <p:spPr>
          <a:xfrm>
            <a:off x="7761051" y="3997343"/>
            <a:ext cx="601127" cy="123111"/>
          </a:xfrm>
          <a:prstGeom prst="rect">
            <a:avLst/>
          </a:prstGeom>
          <a:noFill/>
        </p:spPr>
        <p:txBody>
          <a:bodyPr wrap="none" lIns="0" tIns="0" rIns="0" bIns="0" rtlCol="0">
            <a:spAutoFit/>
          </a:bodyPr>
          <a:lstStyle/>
          <a:p>
            <a:r>
              <a:rPr lang="de-DE" sz="800" dirty="0" err="1"/>
              <a:t>OnePager</a:t>
            </a:r>
            <a:r>
              <a:rPr lang="de-DE" sz="800" dirty="0"/>
              <a:t> 2</a:t>
            </a:r>
          </a:p>
        </p:txBody>
      </p:sp>
      <p:sp>
        <p:nvSpPr>
          <p:cNvPr id="15" name="Rechteck 14"/>
          <p:cNvSpPr/>
          <p:nvPr/>
        </p:nvSpPr>
        <p:spPr>
          <a:xfrm>
            <a:off x="7845359" y="242190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16" name="Rechteck 15"/>
          <p:cNvSpPr/>
          <p:nvPr/>
        </p:nvSpPr>
        <p:spPr>
          <a:xfrm>
            <a:off x="7845359" y="265681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17" name="Rechteck 16"/>
          <p:cNvSpPr>
            <a:spLocks/>
          </p:cNvSpPr>
          <p:nvPr/>
        </p:nvSpPr>
        <p:spPr>
          <a:xfrm>
            <a:off x="8179342" y="242190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18" name="Rechteck 17"/>
          <p:cNvSpPr>
            <a:spLocks/>
          </p:cNvSpPr>
          <p:nvPr/>
        </p:nvSpPr>
        <p:spPr>
          <a:xfrm>
            <a:off x="8179342" y="265681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19" name="Rechteck 18"/>
          <p:cNvSpPr/>
          <p:nvPr/>
        </p:nvSpPr>
        <p:spPr>
          <a:xfrm>
            <a:off x="7845359" y="3405632"/>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20" name="Rechteck 19"/>
          <p:cNvSpPr/>
          <p:nvPr/>
        </p:nvSpPr>
        <p:spPr>
          <a:xfrm>
            <a:off x="7845359" y="3640539"/>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21" name="Rechteck 20"/>
          <p:cNvSpPr>
            <a:spLocks/>
          </p:cNvSpPr>
          <p:nvPr/>
        </p:nvSpPr>
        <p:spPr>
          <a:xfrm>
            <a:off x="8179342" y="340563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abc</a:t>
            </a:r>
            <a:endParaRPr lang="de-DE" sz="800" dirty="0">
              <a:solidFill>
                <a:sysClr val="windowText" lastClr="000000"/>
              </a:solidFill>
            </a:endParaRPr>
          </a:p>
        </p:txBody>
      </p:sp>
      <p:sp>
        <p:nvSpPr>
          <p:cNvPr id="22" name="Rechteck 21"/>
          <p:cNvSpPr>
            <a:spLocks/>
          </p:cNvSpPr>
          <p:nvPr/>
        </p:nvSpPr>
        <p:spPr>
          <a:xfrm>
            <a:off x="8179342" y="364053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def</a:t>
            </a:r>
            <a:endParaRPr lang="de-DE" sz="800" dirty="0">
              <a:solidFill>
                <a:sysClr val="windowText" lastClr="000000"/>
              </a:solidFill>
            </a:endParaRPr>
          </a:p>
        </p:txBody>
      </p:sp>
      <p:sp>
        <p:nvSpPr>
          <p:cNvPr id="23" name="Rechteck 22"/>
          <p:cNvSpPr/>
          <p:nvPr/>
        </p:nvSpPr>
        <p:spPr>
          <a:xfrm>
            <a:off x="7845359" y="424025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24" name="Rechteck 23"/>
          <p:cNvSpPr/>
          <p:nvPr/>
        </p:nvSpPr>
        <p:spPr>
          <a:xfrm>
            <a:off x="7845359" y="447516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25" name="Rechteck 24"/>
          <p:cNvSpPr>
            <a:spLocks/>
          </p:cNvSpPr>
          <p:nvPr/>
        </p:nvSpPr>
        <p:spPr>
          <a:xfrm>
            <a:off x="8179342" y="424025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xyz</a:t>
            </a:r>
            <a:endParaRPr lang="de-DE" sz="800" dirty="0">
              <a:solidFill>
                <a:sysClr val="windowText" lastClr="000000"/>
              </a:solidFill>
            </a:endParaRPr>
          </a:p>
        </p:txBody>
      </p:sp>
      <p:sp>
        <p:nvSpPr>
          <p:cNvPr id="26" name="Rechteck 25"/>
          <p:cNvSpPr>
            <a:spLocks/>
          </p:cNvSpPr>
          <p:nvPr/>
        </p:nvSpPr>
        <p:spPr>
          <a:xfrm>
            <a:off x="8179342" y="447516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solidFill>
                  <a:sysClr val="windowText" lastClr="000000"/>
                </a:solidFill>
              </a:rPr>
              <a:t>123</a:t>
            </a:r>
          </a:p>
        </p:txBody>
      </p:sp>
      <p:sp>
        <p:nvSpPr>
          <p:cNvPr id="27" name="Rechteck 26"/>
          <p:cNvSpPr>
            <a:spLocks noChangeAspect="1"/>
          </p:cNvSpPr>
          <p:nvPr/>
        </p:nvSpPr>
        <p:spPr>
          <a:xfrm>
            <a:off x="9051297"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Textfeld 27"/>
          <p:cNvSpPr txBox="1"/>
          <p:nvPr/>
        </p:nvSpPr>
        <p:spPr>
          <a:xfrm>
            <a:off x="9051297" y="2178993"/>
            <a:ext cx="641201" cy="123111"/>
          </a:xfrm>
          <a:prstGeom prst="rect">
            <a:avLst/>
          </a:prstGeom>
          <a:noFill/>
        </p:spPr>
        <p:txBody>
          <a:bodyPr wrap="none" lIns="0" tIns="0" rIns="0" bIns="0" rtlCol="0">
            <a:spAutoFit/>
          </a:bodyPr>
          <a:lstStyle/>
          <a:p>
            <a:r>
              <a:rPr lang="de-DE" sz="800" dirty="0"/>
              <a:t>Template v2</a:t>
            </a:r>
          </a:p>
        </p:txBody>
      </p:sp>
      <p:sp>
        <p:nvSpPr>
          <p:cNvPr id="29" name="Rechteck 28"/>
          <p:cNvSpPr/>
          <p:nvPr/>
        </p:nvSpPr>
        <p:spPr>
          <a:xfrm>
            <a:off x="9135605" y="2389478"/>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30" name="Rechteck 29"/>
          <p:cNvSpPr/>
          <p:nvPr/>
        </p:nvSpPr>
        <p:spPr>
          <a:xfrm>
            <a:off x="9135605" y="2537350"/>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31" name="Rechteck 30"/>
          <p:cNvSpPr>
            <a:spLocks/>
          </p:cNvSpPr>
          <p:nvPr/>
        </p:nvSpPr>
        <p:spPr>
          <a:xfrm>
            <a:off x="9469588" y="2389478"/>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32" name="Rechteck 31"/>
          <p:cNvSpPr>
            <a:spLocks/>
          </p:cNvSpPr>
          <p:nvPr/>
        </p:nvSpPr>
        <p:spPr>
          <a:xfrm>
            <a:off x="9469588" y="253735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cxnSp>
        <p:nvCxnSpPr>
          <p:cNvPr id="33" name="Gewinkelter Verbinder 32"/>
          <p:cNvCxnSpPr>
            <a:stCxn id="27" idx="2"/>
            <a:endCxn id="47" idx="1"/>
          </p:cNvCxnSpPr>
          <p:nvPr/>
        </p:nvCxnSpPr>
        <p:spPr>
          <a:xfrm rot="16200000" flipH="1">
            <a:off x="9267955" y="3174142"/>
            <a:ext cx="703634"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winkelter Verbinder 35"/>
          <p:cNvCxnSpPr>
            <a:stCxn id="27" idx="2"/>
            <a:endCxn id="49" idx="1"/>
          </p:cNvCxnSpPr>
          <p:nvPr/>
        </p:nvCxnSpPr>
        <p:spPr>
          <a:xfrm rot="16200000" flipH="1">
            <a:off x="8850645" y="3591452"/>
            <a:ext cx="1538255"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9135605" y="268522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40" name="Rechteck 39"/>
          <p:cNvSpPr>
            <a:spLocks/>
          </p:cNvSpPr>
          <p:nvPr/>
        </p:nvSpPr>
        <p:spPr>
          <a:xfrm>
            <a:off x="9469588" y="268522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41" name="Textfeld 40">
            <a:extLst>
              <a:ext uri="{FF2B5EF4-FFF2-40B4-BE49-F238E27FC236}">
                <a16:creationId xmlns:a16="http://schemas.microsoft.com/office/drawing/2014/main" id="{5B1A18FF-FDBD-40AB-9754-9BBA6A568746}"/>
              </a:ext>
            </a:extLst>
          </p:cNvPr>
          <p:cNvSpPr txBox="1"/>
          <p:nvPr/>
        </p:nvSpPr>
        <p:spPr>
          <a:xfrm>
            <a:off x="7613595" y="4822063"/>
            <a:ext cx="3641515" cy="1015663"/>
          </a:xfrm>
          <a:prstGeom prst="rect">
            <a:avLst/>
          </a:prstGeom>
          <a:noFill/>
        </p:spPr>
        <p:txBody>
          <a:bodyPr wrap="square" rtlCol="0">
            <a:spAutoFit/>
          </a:bodyPr>
          <a:lstStyle/>
          <a:p>
            <a:pPr>
              <a:spcAft>
                <a:spcPts val="600"/>
              </a:spcAft>
            </a:pPr>
            <a:r>
              <a:rPr lang="de-DE" sz="1200" dirty="0"/>
              <a:t>Erstellt man ein Template für </a:t>
            </a:r>
            <a:r>
              <a:rPr lang="de-DE" sz="1200" dirty="0" err="1"/>
              <a:t>OnePager</a:t>
            </a:r>
            <a:r>
              <a:rPr lang="de-DE" sz="1200" dirty="0"/>
              <a:t> und ändert dieses später an, kann man mit „Folien synchronisieren“ die Änderungen ganz einfach auf alle </a:t>
            </a:r>
            <a:r>
              <a:rPr lang="de-DE" sz="1200" dirty="0" err="1"/>
              <a:t>OnePager</a:t>
            </a:r>
            <a:r>
              <a:rPr lang="de-DE" sz="1200" dirty="0"/>
              <a:t> übertragen, ohne bestehende Inhalte zu überschreiben</a:t>
            </a:r>
          </a:p>
        </p:txBody>
      </p:sp>
      <p:sp>
        <p:nvSpPr>
          <p:cNvPr id="44" name="Gleichschenkliges Dreieck 43"/>
          <p:cNvSpPr/>
          <p:nvPr/>
        </p:nvSpPr>
        <p:spPr>
          <a:xfrm rot="5400000">
            <a:off x="8717454" y="2568354"/>
            <a:ext cx="372847" cy="1004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7" name="Rechteck 46"/>
          <p:cNvSpPr>
            <a:spLocks noChangeAspect="1"/>
          </p:cNvSpPr>
          <p:nvPr/>
        </p:nvSpPr>
        <p:spPr>
          <a:xfrm>
            <a:off x="9692498"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Textfeld 47"/>
          <p:cNvSpPr txBox="1"/>
          <p:nvPr/>
        </p:nvSpPr>
        <p:spPr>
          <a:xfrm>
            <a:off x="9692498" y="3162722"/>
            <a:ext cx="601127" cy="123111"/>
          </a:xfrm>
          <a:prstGeom prst="rect">
            <a:avLst/>
          </a:prstGeom>
          <a:noFill/>
        </p:spPr>
        <p:txBody>
          <a:bodyPr wrap="none" lIns="0" tIns="0" rIns="0" bIns="0" rtlCol="0">
            <a:spAutoFit/>
          </a:bodyPr>
          <a:lstStyle/>
          <a:p>
            <a:r>
              <a:rPr lang="de-DE" sz="800" dirty="0" err="1"/>
              <a:t>OnePager</a:t>
            </a:r>
            <a:r>
              <a:rPr lang="de-DE" sz="800" dirty="0"/>
              <a:t> 1</a:t>
            </a:r>
          </a:p>
        </p:txBody>
      </p:sp>
      <p:sp>
        <p:nvSpPr>
          <p:cNvPr id="49" name="Rechteck 48"/>
          <p:cNvSpPr>
            <a:spLocks noChangeAspect="1"/>
          </p:cNvSpPr>
          <p:nvPr/>
        </p:nvSpPr>
        <p:spPr>
          <a:xfrm>
            <a:off x="9692498"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Textfeld 49"/>
          <p:cNvSpPr txBox="1"/>
          <p:nvPr/>
        </p:nvSpPr>
        <p:spPr>
          <a:xfrm>
            <a:off x="9692498" y="3997343"/>
            <a:ext cx="601127" cy="123111"/>
          </a:xfrm>
          <a:prstGeom prst="rect">
            <a:avLst/>
          </a:prstGeom>
          <a:noFill/>
        </p:spPr>
        <p:txBody>
          <a:bodyPr wrap="none" lIns="0" tIns="0" rIns="0" bIns="0" rtlCol="0">
            <a:spAutoFit/>
          </a:bodyPr>
          <a:lstStyle/>
          <a:p>
            <a:r>
              <a:rPr lang="de-DE" sz="800" dirty="0" err="1"/>
              <a:t>OnePager</a:t>
            </a:r>
            <a:r>
              <a:rPr lang="de-DE" sz="800" dirty="0"/>
              <a:t> 2</a:t>
            </a:r>
          </a:p>
        </p:txBody>
      </p:sp>
      <p:sp>
        <p:nvSpPr>
          <p:cNvPr id="65" name="Rechteck 64"/>
          <p:cNvSpPr/>
          <p:nvPr/>
        </p:nvSpPr>
        <p:spPr>
          <a:xfrm>
            <a:off x="9756707" y="3367457"/>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66" name="Rechteck 65"/>
          <p:cNvSpPr/>
          <p:nvPr/>
        </p:nvSpPr>
        <p:spPr>
          <a:xfrm>
            <a:off x="9756707" y="3515329"/>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67" name="Rechteck 66"/>
          <p:cNvSpPr>
            <a:spLocks/>
          </p:cNvSpPr>
          <p:nvPr/>
        </p:nvSpPr>
        <p:spPr>
          <a:xfrm>
            <a:off x="10090690" y="3367457"/>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abc</a:t>
            </a:r>
            <a:endParaRPr lang="de-DE" sz="800" dirty="0">
              <a:solidFill>
                <a:sysClr val="windowText" lastClr="000000"/>
              </a:solidFill>
            </a:endParaRPr>
          </a:p>
        </p:txBody>
      </p:sp>
      <p:sp>
        <p:nvSpPr>
          <p:cNvPr id="68" name="Rechteck 67"/>
          <p:cNvSpPr>
            <a:spLocks/>
          </p:cNvSpPr>
          <p:nvPr/>
        </p:nvSpPr>
        <p:spPr>
          <a:xfrm>
            <a:off x="10090690" y="351532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def</a:t>
            </a:r>
            <a:endParaRPr lang="de-DE" sz="800" dirty="0">
              <a:solidFill>
                <a:sysClr val="windowText" lastClr="000000"/>
              </a:solidFill>
            </a:endParaRPr>
          </a:p>
        </p:txBody>
      </p:sp>
      <p:sp>
        <p:nvSpPr>
          <p:cNvPr id="69" name="Rechteck 68"/>
          <p:cNvSpPr/>
          <p:nvPr/>
        </p:nvSpPr>
        <p:spPr>
          <a:xfrm>
            <a:off x="9756707" y="3663201"/>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70" name="Rechteck 69"/>
          <p:cNvSpPr>
            <a:spLocks/>
          </p:cNvSpPr>
          <p:nvPr/>
        </p:nvSpPr>
        <p:spPr>
          <a:xfrm>
            <a:off x="10090690" y="3663201"/>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71" name="Rechteck 70"/>
          <p:cNvSpPr/>
          <p:nvPr/>
        </p:nvSpPr>
        <p:spPr>
          <a:xfrm>
            <a:off x="9761642" y="421655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72" name="Rechteck 71"/>
          <p:cNvSpPr/>
          <p:nvPr/>
        </p:nvSpPr>
        <p:spPr>
          <a:xfrm>
            <a:off x="9761642" y="4364424"/>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73" name="Rechteck 72"/>
          <p:cNvSpPr>
            <a:spLocks/>
          </p:cNvSpPr>
          <p:nvPr/>
        </p:nvSpPr>
        <p:spPr>
          <a:xfrm>
            <a:off x="10095625" y="421655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xyz</a:t>
            </a:r>
            <a:endParaRPr lang="de-DE" sz="800" dirty="0">
              <a:solidFill>
                <a:sysClr val="windowText" lastClr="000000"/>
              </a:solidFill>
            </a:endParaRPr>
          </a:p>
        </p:txBody>
      </p:sp>
      <p:sp>
        <p:nvSpPr>
          <p:cNvPr id="74" name="Rechteck 73"/>
          <p:cNvSpPr>
            <a:spLocks/>
          </p:cNvSpPr>
          <p:nvPr/>
        </p:nvSpPr>
        <p:spPr>
          <a:xfrm>
            <a:off x="10095625" y="4364424"/>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solidFill>
                  <a:sysClr val="windowText" lastClr="000000"/>
                </a:solidFill>
              </a:rPr>
              <a:t>123</a:t>
            </a:r>
          </a:p>
        </p:txBody>
      </p:sp>
      <p:sp>
        <p:nvSpPr>
          <p:cNvPr id="75" name="Rechteck 74"/>
          <p:cNvSpPr/>
          <p:nvPr/>
        </p:nvSpPr>
        <p:spPr>
          <a:xfrm>
            <a:off x="9761642" y="4512296"/>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76" name="Rechteck 75"/>
          <p:cNvSpPr>
            <a:spLocks/>
          </p:cNvSpPr>
          <p:nvPr/>
        </p:nvSpPr>
        <p:spPr>
          <a:xfrm>
            <a:off x="10095625" y="4512296"/>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Tree>
    <p:extLst>
      <p:ext uri="{BB962C8B-B14F-4D97-AF65-F5344CB8AC3E}">
        <p14:creationId xmlns:p14="http://schemas.microsoft.com/office/powerpoint/2010/main" val="416070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p:custDataLst>
              <p:tags r:id="rId1"/>
            </p:custDataLst>
            <p:extLst>
              <p:ext uri="{D42A27DB-BD31-4B8C-83A1-F6EECF244321}">
                <p14:modId xmlns:p14="http://schemas.microsoft.com/office/powerpoint/2010/main" val="434337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hteck 1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Copy</a:t>
            </a:r>
            <a:r>
              <a:rPr lang="de-DE" dirty="0"/>
              <a:t>-Paste Funktionen</a:t>
            </a:r>
          </a:p>
        </p:txBody>
      </p:sp>
      <p:pic>
        <p:nvPicPr>
          <p:cNvPr id="3" name="Grafik 2">
            <a:extLst>
              <a:ext uri="{FF2B5EF4-FFF2-40B4-BE49-F238E27FC236}">
                <a16:creationId xmlns:a16="http://schemas.microsoft.com/office/drawing/2014/main" id="{BDCF7E16-2754-444A-A888-55F680A8B89C}"/>
              </a:ext>
            </a:extLst>
          </p:cNvPr>
          <p:cNvPicPr>
            <a:picLocks noChangeAspect="1"/>
          </p:cNvPicPr>
          <p:nvPr/>
        </p:nvPicPr>
        <p:blipFill>
          <a:blip r:embed="rId6"/>
          <a:stretch>
            <a:fillRect/>
          </a:stretch>
        </p:blipFill>
        <p:spPr>
          <a:xfrm>
            <a:off x="838200" y="1861919"/>
            <a:ext cx="2890916" cy="3115110"/>
          </a:xfrm>
          <a:prstGeom prst="rect">
            <a:avLst/>
          </a:prstGeom>
        </p:spPr>
      </p:pic>
      <p:pic>
        <p:nvPicPr>
          <p:cNvPr id="4" name="Grafik 3">
            <a:extLst>
              <a:ext uri="{FF2B5EF4-FFF2-40B4-BE49-F238E27FC236}">
                <a16:creationId xmlns:a16="http://schemas.microsoft.com/office/drawing/2014/main" id="{5C8585FB-28C9-4A81-B470-0580B7B4F738}"/>
              </a:ext>
            </a:extLst>
          </p:cNvPr>
          <p:cNvPicPr>
            <a:picLocks noChangeAspect="1"/>
          </p:cNvPicPr>
          <p:nvPr/>
        </p:nvPicPr>
        <p:blipFill>
          <a:blip r:embed="rId7"/>
          <a:stretch>
            <a:fillRect/>
          </a:stretch>
        </p:blipFill>
        <p:spPr>
          <a:xfrm>
            <a:off x="4100554" y="4259252"/>
            <a:ext cx="2230882" cy="1771897"/>
          </a:xfrm>
          <a:prstGeom prst="rect">
            <a:avLst/>
          </a:prstGeom>
        </p:spPr>
      </p:pic>
      <p:sp>
        <p:nvSpPr>
          <p:cNvPr id="10" name="Rechteck 9"/>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sp>
        <p:nvSpPr>
          <p:cNvPr id="11" name="Rechteck 10">
            <a:extLst>
              <a:ext uri="{FF2B5EF4-FFF2-40B4-BE49-F238E27FC236}">
                <a16:creationId xmlns:a16="http://schemas.microsoft.com/office/drawing/2014/main" id="{C572475E-C162-4F56-8FC8-B6695F3653D8}"/>
              </a:ext>
            </a:extLst>
          </p:cNvPr>
          <p:cNvSpPr/>
          <p:nvPr/>
        </p:nvSpPr>
        <p:spPr>
          <a:xfrm>
            <a:off x="897934" y="4226731"/>
            <a:ext cx="2831181"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C572475E-C162-4F56-8FC8-B6695F3653D8}"/>
              </a:ext>
            </a:extLst>
          </p:cNvPr>
          <p:cNvSpPr/>
          <p:nvPr/>
        </p:nvSpPr>
        <p:spPr>
          <a:xfrm>
            <a:off x="4194231" y="5380147"/>
            <a:ext cx="2014129"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p:cNvSpPr/>
          <p:nvPr/>
        </p:nvSpPr>
        <p:spPr>
          <a:xfrm>
            <a:off x="7570281" y="2646694"/>
            <a:ext cx="582040" cy="50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a:t>A</a:t>
            </a:r>
          </a:p>
          <a:p>
            <a:pPr marL="171450" indent="-171450">
              <a:buFont typeface="Arial" panose="020B0604020202020204" pitchFamily="34" charset="0"/>
              <a:buChar char="•"/>
            </a:pPr>
            <a:r>
              <a:rPr lang="en-US" sz="800" dirty="0"/>
              <a:t>B</a:t>
            </a:r>
          </a:p>
          <a:p>
            <a:pPr marL="171450" indent="-171450">
              <a:buFont typeface="Arial" panose="020B0604020202020204" pitchFamily="34" charset="0"/>
              <a:buChar char="•"/>
            </a:pPr>
            <a:r>
              <a:rPr lang="en-US" sz="800" dirty="0"/>
              <a:t>C</a:t>
            </a:r>
          </a:p>
        </p:txBody>
      </p:sp>
      <p:sp>
        <p:nvSpPr>
          <p:cNvPr id="14" name="Rechteck 13"/>
          <p:cNvSpPr/>
          <p:nvPr/>
        </p:nvSpPr>
        <p:spPr>
          <a:xfrm>
            <a:off x="8283489" y="2646694"/>
            <a:ext cx="582040" cy="50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a:t>D</a:t>
            </a:r>
          </a:p>
          <a:p>
            <a:pPr marL="171450" indent="-171450">
              <a:buFont typeface="Arial" panose="020B0604020202020204" pitchFamily="34" charset="0"/>
              <a:buChar char="•"/>
            </a:pPr>
            <a:r>
              <a:rPr lang="en-US" sz="800" dirty="0"/>
              <a:t>E</a:t>
            </a:r>
          </a:p>
          <a:p>
            <a:pPr marL="171450" indent="-171450">
              <a:buFont typeface="Arial" panose="020B0604020202020204" pitchFamily="34" charset="0"/>
              <a:buChar char="•"/>
            </a:pPr>
            <a:r>
              <a:rPr lang="en-US" sz="800" dirty="0"/>
              <a:t>F</a:t>
            </a:r>
          </a:p>
        </p:txBody>
      </p:sp>
      <p:sp>
        <p:nvSpPr>
          <p:cNvPr id="15" name="Rechteck 14"/>
          <p:cNvSpPr/>
          <p:nvPr/>
        </p:nvSpPr>
        <p:spPr>
          <a:xfrm>
            <a:off x="7411972"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7" name="Rechteck 16"/>
          <p:cNvSpPr/>
          <p:nvPr/>
        </p:nvSpPr>
        <p:spPr>
          <a:xfrm>
            <a:off x="7923158"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echteck 17"/>
          <p:cNvSpPr/>
          <p:nvPr/>
        </p:nvSpPr>
        <p:spPr>
          <a:xfrm>
            <a:off x="8434345"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9" name="Rechteck 18"/>
          <p:cNvSpPr/>
          <p:nvPr/>
        </p:nvSpPr>
        <p:spPr>
          <a:xfrm>
            <a:off x="8945530"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Rechteck 19"/>
          <p:cNvSpPr/>
          <p:nvPr/>
        </p:nvSpPr>
        <p:spPr>
          <a:xfrm>
            <a:off x="9456716"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echteck 20"/>
          <p:cNvSpPr/>
          <p:nvPr/>
        </p:nvSpPr>
        <p:spPr>
          <a:xfrm>
            <a:off x="9967902"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8" name="Textfeld 27">
            <a:extLst>
              <a:ext uri="{FF2B5EF4-FFF2-40B4-BE49-F238E27FC236}">
                <a16:creationId xmlns:a16="http://schemas.microsoft.com/office/drawing/2014/main" id="{5B1A18FF-FDBD-40AB-9754-9BBA6A568746}"/>
              </a:ext>
            </a:extLst>
          </p:cNvPr>
          <p:cNvSpPr txBox="1"/>
          <p:nvPr/>
        </p:nvSpPr>
        <p:spPr>
          <a:xfrm>
            <a:off x="8996698" y="2587749"/>
            <a:ext cx="2461844" cy="830997"/>
          </a:xfrm>
          <a:prstGeom prst="rect">
            <a:avLst/>
          </a:prstGeom>
          <a:noFill/>
        </p:spPr>
        <p:txBody>
          <a:bodyPr wrap="square" rtlCol="0">
            <a:spAutoFit/>
          </a:bodyPr>
          <a:lstStyle/>
          <a:p>
            <a:pPr>
              <a:spcAft>
                <a:spcPts val="600"/>
              </a:spcAft>
            </a:pPr>
            <a:r>
              <a:rPr lang="de-DE" sz="1200" dirty="0"/>
              <a:t>„Shape-Text kopieren“ kopiert die Texte aller gewählten Shapes (getrennt als Paragraphen)</a:t>
            </a:r>
          </a:p>
        </p:txBody>
      </p:sp>
      <p:sp>
        <p:nvSpPr>
          <p:cNvPr id="7" name="Gleichschenkliges Dreieck 6"/>
          <p:cNvSpPr/>
          <p:nvPr/>
        </p:nvSpPr>
        <p:spPr>
          <a:xfrm flipV="1">
            <a:off x="8095213" y="4373252"/>
            <a:ext cx="2582334" cy="21239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8">
            <a:extLst>
              <a:ext uri="{FF2B5EF4-FFF2-40B4-BE49-F238E27FC236}">
                <a16:creationId xmlns:a16="http://schemas.microsoft.com/office/drawing/2014/main" id="{5B1A18FF-FDBD-40AB-9754-9BBA6A568746}"/>
              </a:ext>
            </a:extLst>
          </p:cNvPr>
          <p:cNvSpPr txBox="1"/>
          <p:nvPr/>
        </p:nvSpPr>
        <p:spPr>
          <a:xfrm>
            <a:off x="7261164" y="5194912"/>
            <a:ext cx="4247103" cy="646331"/>
          </a:xfrm>
          <a:prstGeom prst="rect">
            <a:avLst/>
          </a:prstGeom>
          <a:noFill/>
        </p:spPr>
        <p:txBody>
          <a:bodyPr wrap="square" rtlCol="0">
            <a:spAutoFit/>
          </a:bodyPr>
          <a:lstStyle/>
          <a:p>
            <a:pPr>
              <a:spcAft>
                <a:spcPts val="600"/>
              </a:spcAft>
            </a:pPr>
            <a:r>
              <a:rPr lang="de-DE" sz="1200" dirty="0"/>
              <a:t>„Text auf Auswahl verteilen“ verteilt jeden Absatz auf je ein gewähltes Shapes. Sind mehr Shapes als Paragraphen ausgewählt, wird von vorne iteriert.</a:t>
            </a:r>
          </a:p>
        </p:txBody>
      </p:sp>
      <p:sp>
        <p:nvSpPr>
          <p:cNvPr id="30" name="Rechteck 29"/>
          <p:cNvSpPr/>
          <p:nvPr/>
        </p:nvSpPr>
        <p:spPr>
          <a:xfrm>
            <a:off x="10479088"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1" name="Rechteck 30"/>
          <p:cNvSpPr/>
          <p:nvPr/>
        </p:nvSpPr>
        <p:spPr>
          <a:xfrm>
            <a:off x="10990274"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2" name="Rechteck 31"/>
          <p:cNvSpPr/>
          <p:nvPr/>
        </p:nvSpPr>
        <p:spPr>
          <a:xfrm>
            <a:off x="7411972"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A</a:t>
            </a:r>
          </a:p>
        </p:txBody>
      </p:sp>
      <p:sp>
        <p:nvSpPr>
          <p:cNvPr id="33" name="Rechteck 32"/>
          <p:cNvSpPr/>
          <p:nvPr/>
        </p:nvSpPr>
        <p:spPr>
          <a:xfrm>
            <a:off x="7923158"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B</a:t>
            </a:r>
          </a:p>
        </p:txBody>
      </p:sp>
      <p:sp>
        <p:nvSpPr>
          <p:cNvPr id="34" name="Rechteck 33"/>
          <p:cNvSpPr/>
          <p:nvPr/>
        </p:nvSpPr>
        <p:spPr>
          <a:xfrm>
            <a:off x="8434345"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C</a:t>
            </a:r>
          </a:p>
        </p:txBody>
      </p:sp>
      <p:sp>
        <p:nvSpPr>
          <p:cNvPr id="35" name="Rechteck 34"/>
          <p:cNvSpPr/>
          <p:nvPr/>
        </p:nvSpPr>
        <p:spPr>
          <a:xfrm>
            <a:off x="8945530"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D</a:t>
            </a:r>
          </a:p>
        </p:txBody>
      </p:sp>
      <p:sp>
        <p:nvSpPr>
          <p:cNvPr id="36" name="Rechteck 35"/>
          <p:cNvSpPr/>
          <p:nvPr/>
        </p:nvSpPr>
        <p:spPr>
          <a:xfrm>
            <a:off x="9456716"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E</a:t>
            </a:r>
          </a:p>
        </p:txBody>
      </p:sp>
      <p:sp>
        <p:nvSpPr>
          <p:cNvPr id="37" name="Rechteck 36"/>
          <p:cNvSpPr/>
          <p:nvPr/>
        </p:nvSpPr>
        <p:spPr>
          <a:xfrm>
            <a:off x="9967902"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100000"/>
                  </a:schemeClr>
                </a:solidFill>
              </a:rPr>
              <a:t>F</a:t>
            </a:r>
            <a:endParaRPr lang="en-US" dirty="0">
              <a:solidFill>
                <a:schemeClr val="tx1">
                  <a:lumMod val="100000"/>
                </a:schemeClr>
              </a:solidFill>
            </a:endParaRPr>
          </a:p>
        </p:txBody>
      </p:sp>
      <p:sp>
        <p:nvSpPr>
          <p:cNvPr id="38" name="Rechteck 37"/>
          <p:cNvSpPr/>
          <p:nvPr/>
        </p:nvSpPr>
        <p:spPr>
          <a:xfrm>
            <a:off x="10479088"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A</a:t>
            </a:r>
          </a:p>
        </p:txBody>
      </p:sp>
      <p:sp>
        <p:nvSpPr>
          <p:cNvPr id="39" name="Rechteck 38"/>
          <p:cNvSpPr/>
          <p:nvPr/>
        </p:nvSpPr>
        <p:spPr>
          <a:xfrm>
            <a:off x="10990274"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B</a:t>
            </a:r>
          </a:p>
        </p:txBody>
      </p:sp>
    </p:spTree>
    <p:extLst>
      <p:ext uri="{BB962C8B-B14F-4D97-AF65-F5344CB8AC3E}">
        <p14:creationId xmlns:p14="http://schemas.microsoft.com/office/powerpoint/2010/main" val="166231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13746809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Kleine Neuigkeiten</a:t>
            </a:r>
          </a:p>
        </p:txBody>
      </p:sp>
      <p:pic>
        <p:nvPicPr>
          <p:cNvPr id="3" name="Grafik 2"/>
          <p:cNvPicPr>
            <a:picLocks noChangeAspect="1"/>
          </p:cNvPicPr>
          <p:nvPr/>
        </p:nvPicPr>
        <p:blipFill>
          <a:blip r:embed="rId6"/>
          <a:stretch>
            <a:fillRect/>
          </a:stretch>
        </p:blipFill>
        <p:spPr>
          <a:xfrm>
            <a:off x="838200" y="1690688"/>
            <a:ext cx="3924291" cy="2886895"/>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838200" y="4683506"/>
            <a:ext cx="2802827" cy="646331"/>
          </a:xfrm>
          <a:prstGeom prst="rect">
            <a:avLst/>
          </a:prstGeom>
          <a:noFill/>
        </p:spPr>
        <p:txBody>
          <a:bodyPr wrap="square" rtlCol="0">
            <a:spAutoFit/>
          </a:bodyPr>
          <a:lstStyle/>
          <a:p>
            <a:pPr>
              <a:spcAft>
                <a:spcPts val="1200"/>
              </a:spcAft>
            </a:pPr>
            <a:r>
              <a:rPr lang="de-DE" dirty="0"/>
              <a:t>Neue Option „Leere Abschnitte entfernen“</a:t>
            </a:r>
          </a:p>
        </p:txBody>
      </p:sp>
      <p:sp>
        <p:nvSpPr>
          <p:cNvPr id="10" name="Rechteck 9">
            <a:extLst>
              <a:ext uri="{FF2B5EF4-FFF2-40B4-BE49-F238E27FC236}">
                <a16:creationId xmlns:a16="http://schemas.microsoft.com/office/drawing/2014/main" id="{C572475E-C162-4F56-8FC8-B6695F3653D8}"/>
              </a:ext>
            </a:extLst>
          </p:cNvPr>
          <p:cNvSpPr/>
          <p:nvPr/>
        </p:nvSpPr>
        <p:spPr>
          <a:xfrm>
            <a:off x="838199" y="3416371"/>
            <a:ext cx="1495583" cy="21166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6" name="Grafik 5"/>
          <p:cNvPicPr>
            <a:picLocks noChangeAspect="1"/>
          </p:cNvPicPr>
          <p:nvPr/>
        </p:nvPicPr>
        <p:blipFill>
          <a:blip r:embed="rId7"/>
          <a:stretch>
            <a:fillRect/>
          </a:stretch>
        </p:blipFill>
        <p:spPr>
          <a:xfrm>
            <a:off x="5430133" y="1690688"/>
            <a:ext cx="531275" cy="956294"/>
          </a:xfrm>
          <a:prstGeom prst="rect">
            <a:avLst/>
          </a:prstGeom>
        </p:spPr>
      </p:pic>
      <p:pic>
        <p:nvPicPr>
          <p:cNvPr id="8" name="Grafik 7"/>
          <p:cNvPicPr>
            <a:picLocks noChangeAspect="1"/>
          </p:cNvPicPr>
          <p:nvPr/>
        </p:nvPicPr>
        <p:blipFill>
          <a:blip r:embed="rId8"/>
          <a:stretch>
            <a:fillRect/>
          </a:stretch>
        </p:blipFill>
        <p:spPr>
          <a:xfrm>
            <a:off x="5961407" y="2646982"/>
            <a:ext cx="2105029" cy="3680449"/>
          </a:xfrm>
          <a:prstGeom prst="rect">
            <a:avLst/>
          </a:prstGeom>
        </p:spPr>
      </p:pic>
      <p:sp>
        <p:nvSpPr>
          <p:cNvPr id="11" name="Textfeld 10">
            <a:extLst>
              <a:ext uri="{FF2B5EF4-FFF2-40B4-BE49-F238E27FC236}">
                <a16:creationId xmlns:a16="http://schemas.microsoft.com/office/drawing/2014/main" id="{5B1A18FF-FDBD-40AB-9754-9BBA6A568746}"/>
              </a:ext>
            </a:extLst>
          </p:cNvPr>
          <p:cNvSpPr txBox="1"/>
          <p:nvPr/>
        </p:nvSpPr>
        <p:spPr>
          <a:xfrm>
            <a:off x="5961408" y="1690688"/>
            <a:ext cx="2489199" cy="923330"/>
          </a:xfrm>
          <a:prstGeom prst="rect">
            <a:avLst/>
          </a:prstGeom>
          <a:noFill/>
        </p:spPr>
        <p:txBody>
          <a:bodyPr wrap="square" rtlCol="0">
            <a:spAutoFit/>
          </a:bodyPr>
          <a:lstStyle/>
          <a:p>
            <a:pPr>
              <a:spcAft>
                <a:spcPts val="1200"/>
              </a:spcAft>
            </a:pPr>
            <a:r>
              <a:rPr lang="de-DE" dirty="0"/>
              <a:t>Erweiterte Shape-Statistiken als Toolbar Fenster</a:t>
            </a:r>
          </a:p>
        </p:txBody>
      </p:sp>
      <p:pic>
        <p:nvPicPr>
          <p:cNvPr id="12" name="Grafik 11">
            <a:extLst>
              <a:ext uri="{FF2B5EF4-FFF2-40B4-BE49-F238E27FC236}">
                <a16:creationId xmlns:a16="http://schemas.microsoft.com/office/drawing/2014/main" id="{256A11DA-78AC-4B34-880E-84F572E32D10}"/>
              </a:ext>
            </a:extLst>
          </p:cNvPr>
          <p:cNvPicPr>
            <a:picLocks noChangeAspect="1"/>
          </p:cNvPicPr>
          <p:nvPr/>
        </p:nvPicPr>
        <p:blipFill>
          <a:blip r:embed="rId9"/>
          <a:stretch>
            <a:fillRect/>
          </a:stretch>
        </p:blipFill>
        <p:spPr>
          <a:xfrm>
            <a:off x="9059334" y="1747015"/>
            <a:ext cx="1887962" cy="3338712"/>
          </a:xfrm>
          <a:prstGeom prst="rect">
            <a:avLst/>
          </a:prstGeom>
        </p:spPr>
      </p:pic>
      <p:sp>
        <p:nvSpPr>
          <p:cNvPr id="13" name="Textfeld 12">
            <a:extLst>
              <a:ext uri="{FF2B5EF4-FFF2-40B4-BE49-F238E27FC236}">
                <a16:creationId xmlns:a16="http://schemas.microsoft.com/office/drawing/2014/main" id="{5B1A18FF-FDBD-40AB-9754-9BBA6A568746}"/>
              </a:ext>
            </a:extLst>
          </p:cNvPr>
          <p:cNvSpPr txBox="1"/>
          <p:nvPr/>
        </p:nvSpPr>
        <p:spPr>
          <a:xfrm>
            <a:off x="9059334" y="5329837"/>
            <a:ext cx="2217459" cy="646331"/>
          </a:xfrm>
          <a:prstGeom prst="rect">
            <a:avLst/>
          </a:prstGeom>
          <a:noFill/>
        </p:spPr>
        <p:txBody>
          <a:bodyPr wrap="square" rtlCol="0">
            <a:spAutoFit/>
          </a:bodyPr>
          <a:lstStyle/>
          <a:p>
            <a:pPr>
              <a:spcAft>
                <a:spcPts val="1200"/>
              </a:spcAft>
            </a:pPr>
            <a:r>
              <a:rPr lang="de-DE" dirty="0"/>
              <a:t>Z-Order nach Position sortieren</a:t>
            </a:r>
          </a:p>
        </p:txBody>
      </p:sp>
      <p:sp>
        <p:nvSpPr>
          <p:cNvPr id="14" name="Rechteck 13">
            <a:extLst>
              <a:ext uri="{FF2B5EF4-FFF2-40B4-BE49-F238E27FC236}">
                <a16:creationId xmlns:a16="http://schemas.microsoft.com/office/drawing/2014/main" id="{C572475E-C162-4F56-8FC8-B6695F3653D8}"/>
              </a:ext>
            </a:extLst>
          </p:cNvPr>
          <p:cNvSpPr/>
          <p:nvPr/>
        </p:nvSpPr>
        <p:spPr>
          <a:xfrm>
            <a:off x="9180884" y="3609681"/>
            <a:ext cx="1681850" cy="147604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34433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426791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8" name="Rechteck 7"/>
          <p:cNvSpPr/>
          <p:nvPr/>
        </p:nvSpPr>
        <p:spPr>
          <a:xfrm>
            <a:off x="7217204" y="5730055"/>
            <a:ext cx="4208834" cy="785017"/>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p:txBody>
          <a:bodyPr/>
          <a:lstStyle/>
          <a:p>
            <a:r>
              <a:rPr lang="de-DE" dirty="0"/>
              <a:t>Diverse Verbesserungen</a:t>
            </a:r>
          </a:p>
        </p:txBody>
      </p:sp>
      <p:sp>
        <p:nvSpPr>
          <p:cNvPr id="2" name="Textfeld 1"/>
          <p:cNvSpPr txBox="1"/>
          <p:nvPr/>
        </p:nvSpPr>
        <p:spPr>
          <a:xfrm>
            <a:off x="7580370" y="5937898"/>
            <a:ext cx="963725" cy="369332"/>
          </a:xfrm>
          <a:prstGeom prst="rect">
            <a:avLst/>
          </a:prstGeom>
          <a:noFill/>
        </p:spPr>
        <p:txBody>
          <a:bodyPr wrap="none" rtlCol="0">
            <a:spAutoFit/>
          </a:bodyPr>
          <a:lstStyle/>
          <a:p>
            <a:r>
              <a:rPr lang="de-DE" dirty="0"/>
              <a:t>Master</a:t>
            </a:r>
          </a:p>
        </p:txBody>
      </p:sp>
      <p:sp>
        <p:nvSpPr>
          <p:cNvPr id="6" name="Textfeld 5"/>
          <p:cNvSpPr txBox="1"/>
          <p:nvPr/>
        </p:nvSpPr>
        <p:spPr>
          <a:xfrm>
            <a:off x="8825407" y="5937898"/>
            <a:ext cx="2346604" cy="369332"/>
          </a:xfrm>
          <a:prstGeom prst="rect">
            <a:avLst/>
          </a:prstGeom>
          <a:noFill/>
        </p:spPr>
        <p:txBody>
          <a:bodyPr wrap="none" rtlCol="0">
            <a:spAutoFit/>
          </a:bodyPr>
          <a:lstStyle/>
          <a:p>
            <a:r>
              <a:rPr lang="de-DE" dirty="0"/>
              <a:t>Referenz/Haupt-…</a:t>
            </a:r>
          </a:p>
        </p:txBody>
      </p:sp>
      <p:sp>
        <p:nvSpPr>
          <p:cNvPr id="7" name="Pfeil nach rechts 6"/>
          <p:cNvSpPr/>
          <p:nvPr/>
        </p:nvSpPr>
        <p:spPr>
          <a:xfrm>
            <a:off x="8628638" y="6075467"/>
            <a:ext cx="190165" cy="94194"/>
          </a:xfrm>
          <a:prstGeom prst="rightArrow">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9" name="Gerader Verbinder 8"/>
          <p:cNvCxnSpPr/>
          <p:nvPr/>
        </p:nvCxnSpPr>
        <p:spPr>
          <a:xfrm flipV="1">
            <a:off x="7580370" y="5978770"/>
            <a:ext cx="849549" cy="328460"/>
          </a:xfrm>
          <a:prstGeom prst="line">
            <a:avLst/>
          </a:prstGeom>
          <a:ln w="28575">
            <a:solidFill>
              <a:schemeClr val="tx1">
                <a:lumMod val="100000"/>
              </a:schemeClr>
            </a:solidFill>
          </a:ln>
        </p:spPr>
        <p:style>
          <a:lnRef idx="1">
            <a:schemeClr val="accent1"/>
          </a:lnRef>
          <a:fillRef idx="0">
            <a:schemeClr val="accent1"/>
          </a:fillRef>
          <a:effectRef idx="0">
            <a:schemeClr val="accent1"/>
          </a:effectRef>
          <a:fontRef idx="minor">
            <a:schemeClr val="tx1"/>
          </a:fontRef>
        </p:style>
      </p:cxnSp>
      <p:pic>
        <p:nvPicPr>
          <p:cNvPr id="3" name="Grafik 2">
            <a:extLst>
              <a:ext uri="{FF2B5EF4-FFF2-40B4-BE49-F238E27FC236}">
                <a16:creationId xmlns:a16="http://schemas.microsoft.com/office/drawing/2014/main" id="{D993449E-4649-42F7-B346-BEFD2703F5C1}"/>
              </a:ext>
            </a:extLst>
          </p:cNvPr>
          <p:cNvPicPr>
            <a:picLocks noChangeAspect="1"/>
          </p:cNvPicPr>
          <p:nvPr/>
        </p:nvPicPr>
        <p:blipFill>
          <a:blip r:embed="rId6"/>
          <a:stretch>
            <a:fillRect/>
          </a:stretch>
        </p:blipFill>
        <p:spPr>
          <a:xfrm>
            <a:off x="838200" y="2251172"/>
            <a:ext cx="1844766" cy="4404683"/>
          </a:xfrm>
          <a:prstGeom prst="rect">
            <a:avLst/>
          </a:prstGeom>
        </p:spPr>
      </p:pic>
      <p:sp>
        <p:nvSpPr>
          <p:cNvPr id="14" name="Textfeld 13"/>
          <p:cNvSpPr txBox="1"/>
          <p:nvPr/>
        </p:nvSpPr>
        <p:spPr>
          <a:xfrm>
            <a:off x="8362309" y="2058009"/>
            <a:ext cx="2873748" cy="646331"/>
          </a:xfrm>
          <a:prstGeom prst="rect">
            <a:avLst/>
          </a:prstGeom>
          <a:noFill/>
        </p:spPr>
        <p:txBody>
          <a:bodyPr wrap="square" rtlCol="0">
            <a:spAutoFit/>
          </a:bodyPr>
          <a:lstStyle/>
          <a:p>
            <a:r>
              <a:rPr lang="de-DE" dirty="0"/>
              <a:t>Update auf </a:t>
            </a:r>
            <a:r>
              <a:rPr lang="de-DE" dirty="0" err="1"/>
              <a:t>FontAwesome</a:t>
            </a:r>
            <a:r>
              <a:rPr lang="de-DE" dirty="0"/>
              <a:t> v5.15.0</a:t>
            </a:r>
          </a:p>
        </p:txBody>
      </p:sp>
      <p:pic>
        <p:nvPicPr>
          <p:cNvPr id="16" name="Grafik 15">
            <a:extLst>
              <a:ext uri="{FF2B5EF4-FFF2-40B4-BE49-F238E27FC236}">
                <a16:creationId xmlns:a16="http://schemas.microsoft.com/office/drawing/2014/main" id="{D6DC64A6-29AD-4B0F-ACFC-D9AD79A412E7}"/>
              </a:ext>
            </a:extLst>
          </p:cNvPr>
          <p:cNvPicPr>
            <a:picLocks noChangeAspect="1"/>
          </p:cNvPicPr>
          <p:nvPr/>
        </p:nvPicPr>
        <p:blipFill>
          <a:blip r:embed="rId7"/>
          <a:stretch>
            <a:fillRect/>
          </a:stretch>
        </p:blipFill>
        <p:spPr>
          <a:xfrm>
            <a:off x="3647805" y="2528755"/>
            <a:ext cx="3386563" cy="1061123"/>
          </a:xfrm>
          <a:prstGeom prst="rect">
            <a:avLst/>
          </a:prstGeom>
        </p:spPr>
      </p:pic>
      <p:sp>
        <p:nvSpPr>
          <p:cNvPr id="17" name="Textfeld 16"/>
          <p:cNvSpPr txBox="1"/>
          <p:nvPr/>
        </p:nvSpPr>
        <p:spPr>
          <a:xfrm>
            <a:off x="3647805" y="1538222"/>
            <a:ext cx="3491551" cy="923330"/>
          </a:xfrm>
          <a:prstGeom prst="rect">
            <a:avLst/>
          </a:prstGeom>
          <a:noFill/>
        </p:spPr>
        <p:txBody>
          <a:bodyPr wrap="square" rtlCol="0">
            <a:spAutoFit/>
          </a:bodyPr>
          <a:lstStyle/>
          <a:p>
            <a:r>
              <a:rPr lang="de-DE" dirty="0"/>
              <a:t>Komprimierte Schriftart und Absatzgruppe nun Standard auch im 3-Seiten-Layout</a:t>
            </a:r>
          </a:p>
        </p:txBody>
      </p:sp>
      <p:sp>
        <p:nvSpPr>
          <p:cNvPr id="18" name="Textfeld 17"/>
          <p:cNvSpPr txBox="1"/>
          <p:nvPr/>
        </p:nvSpPr>
        <p:spPr>
          <a:xfrm>
            <a:off x="2798198" y="5663940"/>
            <a:ext cx="3526402" cy="923330"/>
          </a:xfrm>
          <a:prstGeom prst="rect">
            <a:avLst/>
          </a:prstGeom>
          <a:noFill/>
        </p:spPr>
        <p:txBody>
          <a:bodyPr wrap="square" rtlCol="0">
            <a:spAutoFit/>
          </a:bodyPr>
          <a:lstStyle/>
          <a:p>
            <a:r>
              <a:rPr lang="de-DE" dirty="0"/>
              <a:t>Shapes mit Tages auswählen (typischerweise BKT-</a:t>
            </a:r>
            <a:r>
              <a:rPr lang="de-DE" dirty="0" err="1"/>
              <a:t>Smartshapes</a:t>
            </a:r>
            <a:r>
              <a:rPr lang="de-DE" dirty="0"/>
              <a:t> wie die Ampel)</a:t>
            </a:r>
          </a:p>
        </p:txBody>
      </p:sp>
      <p:sp>
        <p:nvSpPr>
          <p:cNvPr id="19" name="Textfeld 18"/>
          <p:cNvSpPr txBox="1"/>
          <p:nvPr/>
        </p:nvSpPr>
        <p:spPr>
          <a:xfrm>
            <a:off x="7217204" y="5418478"/>
            <a:ext cx="3540868" cy="276999"/>
          </a:xfrm>
          <a:prstGeom prst="rect">
            <a:avLst/>
          </a:prstGeom>
          <a:noFill/>
        </p:spPr>
        <p:txBody>
          <a:bodyPr wrap="square" lIns="0" tIns="0" rIns="0" bIns="0" rtlCol="0">
            <a:spAutoFit/>
          </a:bodyPr>
          <a:lstStyle/>
          <a:p>
            <a:r>
              <a:rPr lang="de-DE" dirty="0"/>
              <a:t>Political Correctness</a:t>
            </a:r>
          </a:p>
        </p:txBody>
      </p:sp>
      <p:pic>
        <p:nvPicPr>
          <p:cNvPr id="10" name="Grafik 9"/>
          <p:cNvPicPr>
            <a:picLocks noChangeAspect="1"/>
          </p:cNvPicPr>
          <p:nvPr/>
        </p:nvPicPr>
        <p:blipFill>
          <a:blip r:embed="rId8"/>
          <a:stretch>
            <a:fillRect/>
          </a:stretch>
        </p:blipFill>
        <p:spPr>
          <a:xfrm>
            <a:off x="8446852" y="2847732"/>
            <a:ext cx="1985983" cy="1255742"/>
          </a:xfrm>
          <a:prstGeom prst="rect">
            <a:avLst/>
          </a:prstGeom>
        </p:spPr>
      </p:pic>
      <p:sp>
        <p:nvSpPr>
          <p:cNvPr id="20" name="Rechteck 19">
            <a:extLst>
              <a:ext uri="{FF2B5EF4-FFF2-40B4-BE49-F238E27FC236}">
                <a16:creationId xmlns:a16="http://schemas.microsoft.com/office/drawing/2014/main" id="{C572475E-C162-4F56-8FC8-B6695F3653D8}"/>
              </a:ext>
            </a:extLst>
          </p:cNvPr>
          <p:cNvSpPr/>
          <p:nvPr/>
        </p:nvSpPr>
        <p:spPr>
          <a:xfrm>
            <a:off x="838200" y="6379308"/>
            <a:ext cx="1495583" cy="21166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Textfeld 20"/>
          <p:cNvSpPr txBox="1"/>
          <p:nvPr/>
        </p:nvSpPr>
        <p:spPr>
          <a:xfrm>
            <a:off x="3647805" y="3589878"/>
            <a:ext cx="3491551" cy="461665"/>
          </a:xfrm>
          <a:prstGeom prst="rect">
            <a:avLst/>
          </a:prstGeom>
          <a:noFill/>
        </p:spPr>
        <p:txBody>
          <a:bodyPr wrap="square" rtlCol="0">
            <a:spAutoFit/>
          </a:bodyPr>
          <a:lstStyle/>
          <a:p>
            <a:r>
              <a:rPr lang="de-DE" sz="1200" i="1" dirty="0"/>
              <a:t>(Über </a:t>
            </a:r>
            <a:r>
              <a:rPr lang="de-DE" sz="1200" i="1" dirty="0" err="1"/>
              <a:t>Theme</a:t>
            </a:r>
            <a:r>
              <a:rPr lang="de-DE" sz="1200" i="1" dirty="0"/>
              <a:t>-Einstellungen lässt sich aber die alte Konfiguration wiederherstellen)</a:t>
            </a:r>
          </a:p>
        </p:txBody>
      </p:sp>
    </p:spTree>
    <p:extLst>
      <p:ext uri="{BB962C8B-B14F-4D97-AF65-F5344CB8AC3E}">
        <p14:creationId xmlns:p14="http://schemas.microsoft.com/office/powerpoint/2010/main" val="11561921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15.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6.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7.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8.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9.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61mmcnfM.m73i0Za.eELK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ZVUV13hD4.8AenO4xrBml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bpiMVFsSr15x5BEjUBksn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_cBnA8Qi3i2s1bjTIBYSh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W0Hsq8uy_zlSHSNSiK_9B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xxS.hN7WrnarVM0w02DX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WHg80xrZUdocwykmm1b9ag"/>
</p:tagLst>
</file>

<file path=ppt/tags/tag35.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3f8da89c-deb1-491a-9054-55eb03f09025"/>
</p:tagLst>
</file>

<file path=ppt/tags/tag36.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37.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38.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39.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bYtRv1ZISYCOgUunnBVvZQ"/>
</p:tagLst>
</file>

<file path=ppt/tags/tag43.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0, &quot;shape1_id&quot;: 9}"/>
</p:tagLst>
</file>

<file path=ppt/tags/tag44.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4, &quot;shape1_id&quot;: 3}"/>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gNPcX8WiWahoYGGEuJ0MQ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iEr7co1_w0RrNSbhy87nz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wVytc4S6XtDclqsGTqYoJ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prTTfE8_H9x_u1RmY4xh_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56.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57.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58.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9.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60.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61.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62.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63.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64.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69.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angelog.potx" id="{DF1DAFA0-04C0-4CB8-AFF7-B7C43A90C17F}" vid="{77635BAB-0E73-4E19-9CEC-CDFAB68C2A6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Changelog</Template>
  <TotalTime>0</TotalTime>
  <Words>1555</Words>
  <Application>Microsoft Office PowerPoint</Application>
  <PresentationFormat>Breitbild</PresentationFormat>
  <Paragraphs>247</Paragraphs>
  <Slides>40</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40</vt:i4>
      </vt:variant>
    </vt:vector>
  </HeadingPairs>
  <TitlesOfParts>
    <vt:vector size="47" baseType="lpstr">
      <vt:lpstr>Arial</vt:lpstr>
      <vt:lpstr>Calibri</vt:lpstr>
      <vt:lpstr>Consolas</vt:lpstr>
      <vt:lpstr>Verdana</vt:lpstr>
      <vt:lpstr>Wingdings</vt:lpstr>
      <vt:lpstr>Office</vt:lpstr>
      <vt:lpstr>think-cell Folie</vt:lpstr>
      <vt:lpstr>BKT v2.7.3</vt:lpstr>
      <vt:lpstr>Small Improvements</vt:lpstr>
      <vt:lpstr>Bugfixes</vt:lpstr>
      <vt:lpstr>BKT v2.7.2</vt:lpstr>
      <vt:lpstr>Verbesserung “Verknüpfte Shapes”</vt:lpstr>
      <vt:lpstr>Funktion “Folien angleichen”</vt:lpstr>
      <vt:lpstr>Copy-Paste Funktionen</vt:lpstr>
      <vt:lpstr>Kleine Neuigkeiten</vt:lpstr>
      <vt:lpstr>Diverse Verbesserungen</vt:lpstr>
      <vt:lpstr>BKT v2.7.1</vt:lpstr>
      <vt:lpstr>Neue Funktion “Shape skalieren”</vt:lpstr>
      <vt:lpstr>Verbesserte und neue Smart-Shapes</vt:lpstr>
      <vt:lpstr>Verbindungsflächen bei Prozessen</vt:lpstr>
      <vt:lpstr>Neue Folien-Funktionen</vt:lpstr>
      <vt:lpstr>Verbesserte Dialoge</vt:lpstr>
      <vt:lpstr>Komprimierte Schrift/Text-Gruppe</vt:lpstr>
      <vt:lpstr>ChartLib Verbesserungen</vt:lpstr>
      <vt:lpstr>Weitere kleine Verbesserungen</vt:lpstr>
      <vt:lpstr>Erwähnenswerte Bugfixes</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v2.7.1</dc:title>
  <dc:creator>Florian Stallmann</dc:creator>
  <cp:lastModifiedBy>Stallmann, Florian</cp:lastModifiedBy>
  <cp:revision>62</cp:revision>
  <dcterms:created xsi:type="dcterms:W3CDTF">2020-07-23T18:32:20Z</dcterms:created>
  <dcterms:modified xsi:type="dcterms:W3CDTF">2021-01-29T13:41:52Z</dcterms:modified>
</cp:coreProperties>
</file>