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9"/>
  </p:notesMasterIdLst>
  <p:sldIdLst>
    <p:sldId id="289" r:id="rId2"/>
    <p:sldId id="291" r:id="rId3"/>
    <p:sldId id="294" r:id="rId4"/>
    <p:sldId id="295" r:id="rId5"/>
    <p:sldId id="292" r:id="rId6"/>
    <p:sldId id="290" r:id="rId7"/>
    <p:sldId id="277" r:id="rId8"/>
    <p:sldId id="284" r:id="rId9"/>
    <p:sldId id="278" r:id="rId10"/>
    <p:sldId id="279" r:id="rId11"/>
    <p:sldId id="280" r:id="rId12"/>
    <p:sldId id="281" r:id="rId13"/>
    <p:sldId id="283" r:id="rId14"/>
    <p:sldId id="287" r:id="rId15"/>
    <p:sldId id="288" r:id="rId16"/>
    <p:sldId id="285" r:id="rId17"/>
    <p:sldId id="256" r:id="rId18"/>
    <p:sldId id="265" r:id="rId19"/>
    <p:sldId id="258" r:id="rId20"/>
    <p:sldId id="260" r:id="rId21"/>
    <p:sldId id="275" r:id="rId22"/>
    <p:sldId id="266" r:id="rId23"/>
    <p:sldId id="276" r:id="rId24"/>
    <p:sldId id="263" r:id="rId25"/>
    <p:sldId id="261" r:id="rId26"/>
    <p:sldId id="262" r:id="rId27"/>
    <p:sldId id="259" r:id="rId28"/>
    <p:sldId id="268" r:id="rId29"/>
    <p:sldId id="257" r:id="rId30"/>
    <p:sldId id="264" r:id="rId31"/>
    <p:sldId id="273" r:id="rId32"/>
    <p:sldId id="269" r:id="rId33"/>
    <p:sldId id="274" r:id="rId34"/>
    <p:sldId id="270" r:id="rId35"/>
    <p:sldId id="267" r:id="rId36"/>
    <p:sldId id="271" r:id="rId37"/>
    <p:sldId id="272" r:id="rId38"/>
  </p:sldIdLst>
  <p:sldSz cx="12192000" cy="6858000"/>
  <p:notesSz cx="6858000" cy="9144000"/>
  <p:custDataLst>
    <p:tags r:id="rId40"/>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7.2" id="{6368390F-B288-4A86-B756-3BCD7FED0F5D}">
          <p14:sldIdLst>
            <p14:sldId id="289"/>
            <p14:sldId id="291"/>
            <p14:sldId id="294"/>
            <p14:sldId id="295"/>
            <p14:sldId id="292"/>
            <p14:sldId id="290"/>
          </p14:sldIdLst>
        </p14:section>
        <p14:section name="2.7.1" id="{C53AF696-C926-4875-93FB-C46668631ED3}">
          <p14:sldIdLst>
            <p14:sldId id="277"/>
            <p14:sldId id="284"/>
            <p14:sldId id="278"/>
            <p14:sldId id="279"/>
            <p14:sldId id="280"/>
            <p14:sldId id="281"/>
            <p14:sldId id="283"/>
            <p14:sldId id="287"/>
            <p14:sldId id="288"/>
            <p14:sldId id="285"/>
          </p14:sldIdLst>
        </p14:section>
        <p14:section name="v2.7.0" id="{42E9C759-2515-41EA-BBD5-2DEF4D33AC81}">
          <p14:sldIdLst>
            <p14:sldId id="256"/>
            <p14:sldId id="265"/>
            <p14:sldId id="258"/>
            <p14:sldId id="260"/>
            <p14:sldId id="275"/>
            <p14:sldId id="266"/>
            <p14:sldId id="276"/>
            <p14:sldId id="263"/>
            <p14:sldId id="261"/>
            <p14:sldId id="262"/>
            <p14:sldId id="259"/>
            <p14:sldId id="268"/>
            <p14:sldId id="257"/>
            <p14:sldId id="264"/>
          </p14:sldIdLst>
        </p14:section>
        <p14:section name="2.6.*" id="{7CEC08BF-EC0C-4895-B295-7285689A7463}">
          <p14:sldIdLst>
            <p14:sldId id="273"/>
            <p14:sldId id="269"/>
          </p14:sldIdLst>
        </p14:section>
        <p14:section name="2.5.*" id="{882911E0-E5A1-4C75-8E1F-5CF2EA478AFF}">
          <p14:sldIdLst>
            <p14:sldId id="274"/>
            <p14:sldId id="270"/>
            <p14:sldId id="267"/>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F2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8" d="100"/>
          <a:sy n="98" d="100"/>
        </p:scale>
        <p:origin x="30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1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86055-D2F1-46C3-83FD-A327EBDDB0A8}" type="datetimeFigureOut">
              <a:rPr lang="de-DE" smtClean="0"/>
              <a:t>29.10.2020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8E6FF-8BA3-4ECB-B874-AFF413E160B2}" type="slidenum">
              <a:rPr lang="de-DE" smtClean="0"/>
              <a:t>‹Nr.›</a:t>
            </a:fld>
            <a:endParaRPr lang="de-DE"/>
          </a:p>
        </p:txBody>
      </p:sp>
    </p:spTree>
    <p:extLst>
      <p:ext uri="{BB962C8B-B14F-4D97-AF65-F5344CB8AC3E}">
        <p14:creationId xmlns:p14="http://schemas.microsoft.com/office/powerpoint/2010/main" val="291001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75EF3-6398-445D-BD41-1F42EA821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5A327F2-751D-4A60-833D-B8B5F6DA7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F2DBAD-3163-4089-B53A-24ECDA98B457}"/>
              </a:ext>
            </a:extLst>
          </p:cNvPr>
          <p:cNvSpPr>
            <a:spLocks noGrp="1"/>
          </p:cNvSpPr>
          <p:nvPr>
            <p:ph type="dt" sz="half" idx="10"/>
          </p:nvPr>
        </p:nvSpPr>
        <p:spPr/>
        <p:txBody>
          <a:bodyPr/>
          <a:lstStyle/>
          <a:p>
            <a:fld id="{83E968C0-E631-4FA5-B66C-A6893089A72C}" type="datetime1">
              <a:rPr lang="de-DE" smtClean="0"/>
              <a:t>29.10.2020</a:t>
            </a:fld>
            <a:endParaRPr lang="de-DE"/>
          </a:p>
        </p:txBody>
      </p:sp>
      <p:sp>
        <p:nvSpPr>
          <p:cNvPr id="5" name="Fußzeilenplatzhalter 4">
            <a:extLst>
              <a:ext uri="{FF2B5EF4-FFF2-40B4-BE49-F238E27FC236}">
                <a16:creationId xmlns:a16="http://schemas.microsoft.com/office/drawing/2014/main" id="{62F808CF-84B5-47CD-BA53-8A06ADE9B0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7D59BA-9D32-435A-96CC-2BD6F052B39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91930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B110-0F06-4C01-A968-275BA811DB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081BDAC-6509-4162-B5B5-12AC6458F8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E3113-2ADB-4D7E-94AE-FCAB536AF2ED}"/>
              </a:ext>
            </a:extLst>
          </p:cNvPr>
          <p:cNvSpPr>
            <a:spLocks noGrp="1"/>
          </p:cNvSpPr>
          <p:nvPr>
            <p:ph type="dt" sz="half" idx="10"/>
          </p:nvPr>
        </p:nvSpPr>
        <p:spPr/>
        <p:txBody>
          <a:bodyPr/>
          <a:lstStyle/>
          <a:p>
            <a:fld id="{327DFED5-F5BC-4C21-B00D-107757BCB1D5}" type="datetime1">
              <a:rPr lang="de-DE" smtClean="0"/>
              <a:t>29.10.2020</a:t>
            </a:fld>
            <a:endParaRPr lang="de-DE"/>
          </a:p>
        </p:txBody>
      </p:sp>
      <p:sp>
        <p:nvSpPr>
          <p:cNvPr id="5" name="Fußzeilenplatzhalter 4">
            <a:extLst>
              <a:ext uri="{FF2B5EF4-FFF2-40B4-BE49-F238E27FC236}">
                <a16:creationId xmlns:a16="http://schemas.microsoft.com/office/drawing/2014/main" id="{974E0AA7-92CE-4469-A0DB-E76F5B7E9F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56B409-1F57-4819-8647-7CC73D64341D}"/>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42636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67D073-AFB1-446D-8EC3-DABA77439C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E66FAC-19F8-4688-A82B-C6A0D4230A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BC17D4-CA1C-45E6-BDC5-49722229CBB1}"/>
              </a:ext>
            </a:extLst>
          </p:cNvPr>
          <p:cNvSpPr>
            <a:spLocks noGrp="1"/>
          </p:cNvSpPr>
          <p:nvPr>
            <p:ph type="dt" sz="half" idx="10"/>
          </p:nvPr>
        </p:nvSpPr>
        <p:spPr/>
        <p:txBody>
          <a:bodyPr/>
          <a:lstStyle/>
          <a:p>
            <a:fld id="{D55D80D4-FC22-469B-B760-6A7940AA3138}" type="datetime1">
              <a:rPr lang="de-DE" smtClean="0"/>
              <a:t>29.10.2020</a:t>
            </a:fld>
            <a:endParaRPr lang="de-DE"/>
          </a:p>
        </p:txBody>
      </p:sp>
      <p:sp>
        <p:nvSpPr>
          <p:cNvPr id="5" name="Fußzeilenplatzhalter 4">
            <a:extLst>
              <a:ext uri="{FF2B5EF4-FFF2-40B4-BE49-F238E27FC236}">
                <a16:creationId xmlns:a16="http://schemas.microsoft.com/office/drawing/2014/main" id="{C63BDE70-9E77-4DD6-A8E4-4F3CC70C37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655056-7755-4D11-9372-394A40ABAD2C}"/>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80619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
            </p:custDataLst>
            <p:extLst>
              <p:ext uri="{D42A27DB-BD31-4B8C-83A1-F6EECF244321}">
                <p14:modId xmlns:p14="http://schemas.microsoft.com/office/powerpoint/2010/main" val="10929934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89" name="think-cell Folie" r:id="rId4" imgW="762" imgH="769" progId="TCLayout.ActiveDocument.1">
                  <p:embed/>
                </p:oleObj>
              </mc:Choice>
              <mc:Fallback>
                <p:oleObj name="think-cell Folie" r:id="rId4" imgW="762" imgH="769" progId="TCLayout.ActiveDocument.1">
                  <p:embed/>
                  <p:pic>
                    <p:nvPicPr>
                      <p:cNvPr id="2" name="Objek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nvPr>
        </p:nvSpPr>
        <p:spPr bwMode="gray">
          <a:xfrm>
            <a:off x="838200" y="136525"/>
            <a:ext cx="10515600" cy="994752"/>
          </a:xfrm>
        </p:spPr>
        <p:txBody>
          <a:bodyPr/>
          <a:lstStyle/>
          <a:p>
            <a:r>
              <a:rPr lang="de-DE"/>
              <a:t>Mastertitelformat bearbeiten</a:t>
            </a:r>
            <a:endParaRPr lang="de-DE" dirty="0"/>
          </a:p>
        </p:txBody>
      </p:sp>
      <p:sp>
        <p:nvSpPr>
          <p:cNvPr id="6" name="Datumsplatzhalter 5"/>
          <p:cNvSpPr>
            <a:spLocks noGrp="1"/>
          </p:cNvSpPr>
          <p:nvPr>
            <p:ph type="dt" sz="half" idx="18"/>
          </p:nvPr>
        </p:nvSpPr>
        <p:spPr/>
        <p:txBody>
          <a:bodyPr/>
          <a:lstStyle/>
          <a:p>
            <a:fld id="{146DBEAB-51C5-4FBE-9B54-BC8F608043B0}" type="datetime1">
              <a:rPr lang="de-DE" smtClean="0"/>
              <a:t>29.10.2020</a:t>
            </a:fld>
            <a:endParaRPr lang="de-DE" dirty="0"/>
          </a:p>
        </p:txBody>
      </p:sp>
      <p:sp>
        <p:nvSpPr>
          <p:cNvPr id="10" name="Fußzeilenplatzhalter 9"/>
          <p:cNvSpPr>
            <a:spLocks noGrp="1"/>
          </p:cNvSpPr>
          <p:nvPr>
            <p:ph type="ftr" sz="quarter" idx="19"/>
          </p:nvPr>
        </p:nvSpPr>
        <p:spPr/>
        <p:txBody>
          <a:bodyPr/>
          <a:lstStyle/>
          <a:p>
            <a:endParaRPr lang="de-DE" dirty="0"/>
          </a:p>
        </p:txBody>
      </p:sp>
      <p:sp>
        <p:nvSpPr>
          <p:cNvPr id="12" name="Foliennummernplatzhalter 11"/>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41659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9A3C8-19FE-435C-94C1-B08040EC93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6367B2-0D53-4D35-9087-71FB8409D52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D2575B-3F73-4B05-8C8C-29BD93AC4DFD}"/>
              </a:ext>
            </a:extLst>
          </p:cNvPr>
          <p:cNvSpPr>
            <a:spLocks noGrp="1"/>
          </p:cNvSpPr>
          <p:nvPr>
            <p:ph type="dt" sz="half" idx="10"/>
          </p:nvPr>
        </p:nvSpPr>
        <p:spPr/>
        <p:txBody>
          <a:bodyPr/>
          <a:lstStyle/>
          <a:p>
            <a:fld id="{B861EB0D-30DD-4E89-8B0D-65B7028FC562}" type="datetime1">
              <a:rPr lang="de-DE" smtClean="0"/>
              <a:t>29.10.2020</a:t>
            </a:fld>
            <a:endParaRPr lang="de-DE"/>
          </a:p>
        </p:txBody>
      </p:sp>
      <p:sp>
        <p:nvSpPr>
          <p:cNvPr id="5" name="Fußzeilenplatzhalter 4">
            <a:extLst>
              <a:ext uri="{FF2B5EF4-FFF2-40B4-BE49-F238E27FC236}">
                <a16:creationId xmlns:a16="http://schemas.microsoft.com/office/drawing/2014/main" id="{7D13429A-567F-4D20-911A-C327445BB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965319-F4DB-4AC1-9C3B-8C4332474505}"/>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41619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E9BDC8-5B27-4206-A49B-5C3A9D66E1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8DBC7-8D0A-4F85-92B0-A193512B9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718CB3-6488-45EE-98A4-04D627CA9425}"/>
              </a:ext>
            </a:extLst>
          </p:cNvPr>
          <p:cNvSpPr>
            <a:spLocks noGrp="1"/>
          </p:cNvSpPr>
          <p:nvPr>
            <p:ph type="dt" sz="half" idx="10"/>
          </p:nvPr>
        </p:nvSpPr>
        <p:spPr/>
        <p:txBody>
          <a:bodyPr/>
          <a:lstStyle/>
          <a:p>
            <a:fld id="{73CEBF28-F29F-47B0-8445-64F25E1B2731}" type="datetime1">
              <a:rPr lang="de-DE" smtClean="0"/>
              <a:t>29.10.2020</a:t>
            </a:fld>
            <a:endParaRPr lang="de-DE"/>
          </a:p>
        </p:txBody>
      </p:sp>
      <p:sp>
        <p:nvSpPr>
          <p:cNvPr id="5" name="Fußzeilenplatzhalter 4">
            <a:extLst>
              <a:ext uri="{FF2B5EF4-FFF2-40B4-BE49-F238E27FC236}">
                <a16:creationId xmlns:a16="http://schemas.microsoft.com/office/drawing/2014/main" id="{0A4466DA-04D4-42DC-BD4C-BDD8DE422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4B96F4-8DC3-4A35-99E9-16D51B3A218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89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F8B7A-A575-42BD-A62B-94BB0429B9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FAA9B-26A3-43CB-8D3F-9B2A5807F8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E7E5F9-F49C-4DAE-A940-4CCCCF78D2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A19090-FB86-441B-9F65-7F8DED070DF8}"/>
              </a:ext>
            </a:extLst>
          </p:cNvPr>
          <p:cNvSpPr>
            <a:spLocks noGrp="1"/>
          </p:cNvSpPr>
          <p:nvPr>
            <p:ph type="dt" sz="half" idx="10"/>
          </p:nvPr>
        </p:nvSpPr>
        <p:spPr/>
        <p:txBody>
          <a:bodyPr/>
          <a:lstStyle/>
          <a:p>
            <a:fld id="{70BB8FCB-2F3D-4195-89D6-401F7605A609}" type="datetime1">
              <a:rPr lang="de-DE" smtClean="0"/>
              <a:t>29.10.2020</a:t>
            </a:fld>
            <a:endParaRPr lang="de-DE"/>
          </a:p>
        </p:txBody>
      </p:sp>
      <p:sp>
        <p:nvSpPr>
          <p:cNvPr id="6" name="Fußzeilenplatzhalter 5">
            <a:extLst>
              <a:ext uri="{FF2B5EF4-FFF2-40B4-BE49-F238E27FC236}">
                <a16:creationId xmlns:a16="http://schemas.microsoft.com/office/drawing/2014/main" id="{C8D20288-1321-4F60-B2DE-626ABC2613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DF0D09-96F0-49CE-AD50-1B65EAD1368F}"/>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1314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C527-CD4D-4771-94D9-208F491DB04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A577F3-B96F-4FE9-A5DA-8B3F3C6A7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1D953-19E8-4779-AE83-D07444874A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D37294-36E9-4047-8EAA-D1BA91AC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AD081A-1A1B-4BB5-B139-8733FA53E7A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F0E730C-6AA2-41F6-B6CD-7096F54EB2C1}"/>
              </a:ext>
            </a:extLst>
          </p:cNvPr>
          <p:cNvSpPr>
            <a:spLocks noGrp="1"/>
          </p:cNvSpPr>
          <p:nvPr>
            <p:ph type="dt" sz="half" idx="10"/>
          </p:nvPr>
        </p:nvSpPr>
        <p:spPr/>
        <p:txBody>
          <a:bodyPr/>
          <a:lstStyle/>
          <a:p>
            <a:fld id="{7A814B83-3C3F-4E43-9685-CE4AC483A9CE}" type="datetime1">
              <a:rPr lang="de-DE" smtClean="0"/>
              <a:t>29.10.2020</a:t>
            </a:fld>
            <a:endParaRPr lang="de-DE"/>
          </a:p>
        </p:txBody>
      </p:sp>
      <p:sp>
        <p:nvSpPr>
          <p:cNvPr id="8" name="Fußzeilenplatzhalter 7">
            <a:extLst>
              <a:ext uri="{FF2B5EF4-FFF2-40B4-BE49-F238E27FC236}">
                <a16:creationId xmlns:a16="http://schemas.microsoft.com/office/drawing/2014/main" id="{58CAB903-CA97-4284-9AD4-169035DA9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9029C6-C574-49D2-A6F4-11332F566B09}"/>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34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8D39B-5FE0-4230-A060-957221B4D382}"/>
              </a:ext>
            </a:extLst>
          </p:cNvPr>
          <p:cNvSpPr>
            <a:spLocks noGrp="1"/>
          </p:cNvSpPr>
          <p:nvPr>
            <p:ph type="title"/>
          </p:nvPr>
        </p:nvSpPr>
        <p:spPr/>
        <p:txBody>
          <a:bodyPr/>
          <a:lstStyle/>
          <a:p>
            <a:r>
              <a:rPr lang="de-DE"/>
              <a:t>Mastertitelformat bearbeiten</a:t>
            </a:r>
            <a:endParaRPr lang="de-DE" dirty="0"/>
          </a:p>
        </p:txBody>
      </p:sp>
      <p:sp>
        <p:nvSpPr>
          <p:cNvPr id="3" name="Datumsplatzhalter 2">
            <a:extLst>
              <a:ext uri="{FF2B5EF4-FFF2-40B4-BE49-F238E27FC236}">
                <a16:creationId xmlns:a16="http://schemas.microsoft.com/office/drawing/2014/main" id="{7CD86782-E7ED-4000-9250-1D25B2332B05}"/>
              </a:ext>
            </a:extLst>
          </p:cNvPr>
          <p:cNvSpPr>
            <a:spLocks noGrp="1"/>
          </p:cNvSpPr>
          <p:nvPr>
            <p:ph type="dt" sz="half" idx="10"/>
          </p:nvPr>
        </p:nvSpPr>
        <p:spPr/>
        <p:txBody>
          <a:bodyPr/>
          <a:lstStyle/>
          <a:p>
            <a:fld id="{5A2175DA-8D38-4A58-A54F-1168D09756FD}" type="datetime1">
              <a:rPr lang="de-DE" smtClean="0"/>
              <a:t>29.10.2020</a:t>
            </a:fld>
            <a:endParaRPr lang="de-DE"/>
          </a:p>
        </p:txBody>
      </p:sp>
      <p:sp>
        <p:nvSpPr>
          <p:cNvPr id="4" name="Fußzeilenplatzhalter 3">
            <a:extLst>
              <a:ext uri="{FF2B5EF4-FFF2-40B4-BE49-F238E27FC236}">
                <a16:creationId xmlns:a16="http://schemas.microsoft.com/office/drawing/2014/main" id="{FAB17A13-7E7C-4711-83B0-F98D0F9A91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DD00A5-4B10-4588-BE52-57B7B1123EB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2131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1AEBE0-E366-41C9-B00B-07A48A4A22F7}"/>
              </a:ext>
            </a:extLst>
          </p:cNvPr>
          <p:cNvSpPr>
            <a:spLocks noGrp="1"/>
          </p:cNvSpPr>
          <p:nvPr>
            <p:ph type="dt" sz="half" idx="10"/>
          </p:nvPr>
        </p:nvSpPr>
        <p:spPr/>
        <p:txBody>
          <a:bodyPr/>
          <a:lstStyle/>
          <a:p>
            <a:fld id="{8F6AF57F-AE76-4C94-AABC-F8C3359A6250}" type="datetime1">
              <a:rPr lang="de-DE" smtClean="0"/>
              <a:t>29.10.2020</a:t>
            </a:fld>
            <a:endParaRPr lang="de-DE"/>
          </a:p>
        </p:txBody>
      </p:sp>
      <p:sp>
        <p:nvSpPr>
          <p:cNvPr id="3" name="Fußzeilenplatzhalter 2">
            <a:extLst>
              <a:ext uri="{FF2B5EF4-FFF2-40B4-BE49-F238E27FC236}">
                <a16:creationId xmlns:a16="http://schemas.microsoft.com/office/drawing/2014/main" id="{B63A3F7F-D3E8-428D-B0E5-349312161B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FF89A13-ADAE-4007-9DBB-3877021144AB}"/>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62510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AAB89-DC0F-44FA-8C9E-825BD22B1A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7EC294-F9F2-4382-8C5C-EBE2C563D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CD30F31-6297-4202-BAA1-AACB0F2A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E98883-9744-4A8D-8397-1359B75F7936}"/>
              </a:ext>
            </a:extLst>
          </p:cNvPr>
          <p:cNvSpPr>
            <a:spLocks noGrp="1"/>
          </p:cNvSpPr>
          <p:nvPr>
            <p:ph type="dt" sz="half" idx="10"/>
          </p:nvPr>
        </p:nvSpPr>
        <p:spPr/>
        <p:txBody>
          <a:bodyPr/>
          <a:lstStyle/>
          <a:p>
            <a:fld id="{5582B541-E7EC-488F-97C5-20BBF6BE4B06}" type="datetime1">
              <a:rPr lang="de-DE" smtClean="0"/>
              <a:t>29.10.2020</a:t>
            </a:fld>
            <a:endParaRPr lang="de-DE"/>
          </a:p>
        </p:txBody>
      </p:sp>
      <p:sp>
        <p:nvSpPr>
          <p:cNvPr id="6" name="Fußzeilenplatzhalter 5">
            <a:extLst>
              <a:ext uri="{FF2B5EF4-FFF2-40B4-BE49-F238E27FC236}">
                <a16:creationId xmlns:a16="http://schemas.microsoft.com/office/drawing/2014/main" id="{BE351530-100B-4510-B32A-D945278CC0A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7E3441-1001-42E3-8150-AD59B316AE18}"/>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40704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B9C20-E09F-4493-AAD0-C5158AC05A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0DA842-AD30-4004-96A6-569CDCB5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2522BF88-C033-45B8-AD82-B98DD4BB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2CF617-A55C-41C2-A9D9-4898E08FAFB6}"/>
              </a:ext>
            </a:extLst>
          </p:cNvPr>
          <p:cNvSpPr>
            <a:spLocks noGrp="1"/>
          </p:cNvSpPr>
          <p:nvPr>
            <p:ph type="dt" sz="half" idx="10"/>
          </p:nvPr>
        </p:nvSpPr>
        <p:spPr/>
        <p:txBody>
          <a:bodyPr/>
          <a:lstStyle/>
          <a:p>
            <a:fld id="{07C6A342-1575-4CB6-868D-A21133827D71}" type="datetime1">
              <a:rPr lang="de-DE" smtClean="0"/>
              <a:t>29.10.2020</a:t>
            </a:fld>
            <a:endParaRPr lang="de-DE"/>
          </a:p>
        </p:txBody>
      </p:sp>
      <p:sp>
        <p:nvSpPr>
          <p:cNvPr id="6" name="Fußzeilenplatzhalter 5">
            <a:extLst>
              <a:ext uri="{FF2B5EF4-FFF2-40B4-BE49-F238E27FC236}">
                <a16:creationId xmlns:a16="http://schemas.microsoft.com/office/drawing/2014/main" id="{21D18011-ECA1-41DC-9E32-9D03FCC8A9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305CB8-6A90-48C1-85DE-083564E6B56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9443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15"/>
            </p:custDataLst>
            <p:extLst>
              <p:ext uri="{D42A27DB-BD31-4B8C-83A1-F6EECF244321}">
                <p14:modId xmlns:p14="http://schemas.microsoft.com/office/powerpoint/2010/main" val="10656477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03" name="think-cell Folie" r:id="rId17" imgW="526" imgH="526" progId="TCLayout.ActiveDocument.1">
                  <p:embed/>
                </p:oleObj>
              </mc:Choice>
              <mc:Fallback>
                <p:oleObj name="think-cell Folie" r:id="rId17" imgW="526" imgH="526"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7" name="Rechteck 6" hidden="1"/>
          <p:cNvSpPr/>
          <p:nvPr userDrawn="1">
            <p:custDataLst>
              <p:tags r:id="rId1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de-DE" sz="4400" b="0" i="0" baseline="0" dirty="0">
              <a:latin typeface="Consolas" panose="020B0609020204030204" pitchFamily="49" charset="0"/>
              <a:ea typeface="+mj-ea"/>
              <a:cs typeface="+mj-cs"/>
              <a:sym typeface="Consolas" panose="020B0609020204030204" pitchFamily="49" charset="0"/>
            </a:endParaRPr>
          </a:p>
        </p:txBody>
      </p:sp>
      <p:sp>
        <p:nvSpPr>
          <p:cNvPr id="2" name="Titelplatzhalter 1">
            <a:extLst>
              <a:ext uri="{FF2B5EF4-FFF2-40B4-BE49-F238E27FC236}">
                <a16:creationId xmlns:a16="http://schemas.microsoft.com/office/drawing/2014/main" id="{3A761448-5960-4456-BC34-1E096CC52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663C0FD-B7F8-44EA-87A2-71E0C6CF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1DA2D-CED1-45C6-A86C-09ECD35DA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97B76-F97A-42BE-B66C-1432418DB8F2}" type="datetime1">
              <a:rPr lang="de-DE" smtClean="0"/>
              <a:t>29.10.2020</a:t>
            </a:fld>
            <a:endParaRPr lang="de-DE"/>
          </a:p>
        </p:txBody>
      </p:sp>
      <p:sp>
        <p:nvSpPr>
          <p:cNvPr id="5" name="Fußzeilenplatzhalter 4">
            <a:extLst>
              <a:ext uri="{FF2B5EF4-FFF2-40B4-BE49-F238E27FC236}">
                <a16:creationId xmlns:a16="http://schemas.microsoft.com/office/drawing/2014/main" id="{0D154FAE-2AB4-4F88-8C0B-7C4DBC625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D3F9A6-CC12-462F-A973-AE553357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B0DD-921F-4660-AF56-C53E8C459D5B}" type="slidenum">
              <a:rPr lang="de-DE" smtClean="0"/>
              <a:t>‹Nr.›</a:t>
            </a:fld>
            <a:endParaRPr lang="de-DE"/>
          </a:p>
        </p:txBody>
      </p:sp>
    </p:spTree>
    <p:extLst>
      <p:ext uri="{BB962C8B-B14F-4D97-AF65-F5344CB8AC3E}">
        <p14:creationId xmlns:p14="http://schemas.microsoft.com/office/powerpoint/2010/main" val="19406727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bkt-toolbox.de/overview.html" TargetMode="External"/><Relationship Id="rId3" Type="http://schemas.openxmlformats.org/officeDocument/2006/relationships/tags" Target="../tags/tag6.xml"/><Relationship Id="rId7" Type="http://schemas.openxmlformats.org/officeDocument/2006/relationships/image" Target="../media/image3.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6.xml"/><Relationship Id="rId7" Type="http://schemas.openxmlformats.org/officeDocument/2006/relationships/oleObject" Target="../embeddings/oleObject12.bin"/><Relationship Id="rId2" Type="http://schemas.openxmlformats.org/officeDocument/2006/relationships/tags" Target="../tags/tag35.xml"/><Relationship Id="rId1" Type="http://schemas.openxmlformats.org/officeDocument/2006/relationships/vmlDrawing" Target="../drawings/vmlDrawing12.vml"/><Relationship Id="rId6" Type="http://schemas.openxmlformats.org/officeDocument/2006/relationships/slideLayout" Target="../slideLayouts/slideLayout6.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40.xml"/><Relationship Id="rId7" Type="http://schemas.openxmlformats.org/officeDocument/2006/relationships/image" Target="../media/image23.png"/><Relationship Id="rId2" Type="http://schemas.openxmlformats.org/officeDocument/2006/relationships/tags" Target="../tags/tag39.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Layout" Target="../slideLayouts/slideLayout6.xml"/><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42.xml"/><Relationship Id="rId7" Type="http://schemas.openxmlformats.org/officeDocument/2006/relationships/image" Target="../media/image26.png"/><Relationship Id="rId2" Type="http://schemas.openxmlformats.org/officeDocument/2006/relationships/tags" Target="../tags/tag41.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Layout" Target="../slideLayouts/slideLayout6.xml"/><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30.jpg"/><Relationship Id="rId3" Type="http://schemas.openxmlformats.org/officeDocument/2006/relationships/tags" Target="../tags/tag44.xml"/><Relationship Id="rId7" Type="http://schemas.openxmlformats.org/officeDocument/2006/relationships/image" Target="../media/image29.png"/><Relationship Id="rId2" Type="http://schemas.openxmlformats.org/officeDocument/2006/relationships/tags" Target="../tags/tag4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10" Type="http://schemas.openxmlformats.org/officeDocument/2006/relationships/image" Target="../media/image32.png"/><Relationship Id="rId4" Type="http://schemas.openxmlformats.org/officeDocument/2006/relationships/slideLayout" Target="../slideLayouts/slideLayout6.xml"/><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46.xml"/><Relationship Id="rId7" Type="http://schemas.openxmlformats.org/officeDocument/2006/relationships/image" Target="../media/image33.png"/><Relationship Id="rId2" Type="http://schemas.openxmlformats.org/officeDocument/2006/relationships/tags" Target="../tags/tag45.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slideLayout" Target="../slideLayouts/slideLayout6.xml"/><Relationship Id="rId7" Type="http://schemas.openxmlformats.org/officeDocument/2006/relationships/image" Target="../media/image36.png"/><Relationship Id="rId2" Type="http://schemas.openxmlformats.org/officeDocument/2006/relationships/tags" Target="../tags/tag47.xml"/><Relationship Id="rId1" Type="http://schemas.openxmlformats.org/officeDocument/2006/relationships/vmlDrawing" Target="../drawings/vmlDrawing17.v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1.emf"/><Relationship Id="rId10" Type="http://schemas.openxmlformats.org/officeDocument/2006/relationships/image" Target="../media/image39.png"/><Relationship Id="rId4" Type="http://schemas.openxmlformats.org/officeDocument/2006/relationships/oleObject" Target="../embeddings/oleObject17.bin"/><Relationship Id="rId9"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bkt-toolbox.de/overview.html" TargetMode="Externa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image" Target="../media/image4.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media/image1.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tags" Target="../tags/tag11.xml"/><Relationship Id="rId11" Type="http://schemas.openxmlformats.org/officeDocument/2006/relationships/oleObject" Target="../embeddings/oleObject4.bin"/><Relationship Id="rId5" Type="http://schemas.openxmlformats.org/officeDocument/2006/relationships/tags" Target="../tags/tag10.xml"/><Relationship Id="rId10" Type="http://schemas.openxmlformats.org/officeDocument/2006/relationships/slideLayout" Target="../slideLayouts/slideLayout6.xml"/><Relationship Id="rId4" Type="http://schemas.openxmlformats.org/officeDocument/2006/relationships/tags" Target="../tags/tag9.xml"/><Relationship Id="rId9" Type="http://schemas.openxmlformats.org/officeDocument/2006/relationships/tags" Target="../tags/tag14.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51.png"/><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6.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66.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65.png"/><Relationship Id="rId5" Type="http://schemas.openxmlformats.org/officeDocument/2006/relationships/slideLayout" Target="../slideLayouts/slideLayout6.xml"/><Relationship Id="rId4" Type="http://schemas.openxmlformats.org/officeDocument/2006/relationships/tags" Target="../tags/tag55.xml"/></Relationships>
</file>

<file path=ppt/slides/_rels/slide2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6.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6.xml"/><Relationship Id="rId7" Type="http://schemas.openxmlformats.org/officeDocument/2006/relationships/image" Target="../media/image5.png"/><Relationship Id="rId2" Type="http://schemas.openxmlformats.org/officeDocument/2006/relationships/tags" Target="../tags/tag15.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tags" Target="../tags/tag58.xml"/><Relationship Id="rId7" Type="http://schemas.openxmlformats.org/officeDocument/2006/relationships/image" Target="../media/image77.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png"/><Relationship Id="rId3" Type="http://schemas.openxmlformats.org/officeDocument/2006/relationships/tags" Target="../tags/tag60.xml"/><Relationship Id="rId7" Type="http://schemas.openxmlformats.org/officeDocument/2006/relationships/image" Target="../media/image79.png"/><Relationship Id="rId12" Type="http://schemas.openxmlformats.org/officeDocument/2006/relationships/image" Target="../media/image84.png"/><Relationship Id="rId17" Type="http://schemas.openxmlformats.org/officeDocument/2006/relationships/image" Target="../media/image89.png"/><Relationship Id="rId2" Type="http://schemas.openxmlformats.org/officeDocument/2006/relationships/tags" Target="../tags/tag59.xml"/><Relationship Id="rId16" Type="http://schemas.openxmlformats.org/officeDocument/2006/relationships/image" Target="../media/image88.png"/><Relationship Id="rId1" Type="http://schemas.openxmlformats.org/officeDocument/2006/relationships/vmlDrawing" Target="../drawings/vmlDrawing19.vml"/><Relationship Id="rId6" Type="http://schemas.openxmlformats.org/officeDocument/2006/relationships/image" Target="../media/image1.emf"/><Relationship Id="rId11" Type="http://schemas.openxmlformats.org/officeDocument/2006/relationships/image" Target="../media/image83.png"/><Relationship Id="rId5" Type="http://schemas.openxmlformats.org/officeDocument/2006/relationships/oleObject" Target="../embeddings/oleObject19.bin"/><Relationship Id="rId15" Type="http://schemas.openxmlformats.org/officeDocument/2006/relationships/image" Target="../media/image87.png"/><Relationship Id="rId10" Type="http://schemas.openxmlformats.org/officeDocument/2006/relationships/image" Target="../media/image82.png"/><Relationship Id="rId4" Type="http://schemas.openxmlformats.org/officeDocument/2006/relationships/slideLayout" Target="../slideLayouts/slideLayout12.xml"/><Relationship Id="rId9" Type="http://schemas.openxmlformats.org/officeDocument/2006/relationships/image" Target="../media/image81.png"/><Relationship Id="rId14" Type="http://schemas.openxmlformats.org/officeDocument/2006/relationships/image" Target="../media/image86.png"/></Relationships>
</file>

<file path=ppt/slides/_rels/slide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5.png"/><Relationship Id="rId18" Type="http://schemas.openxmlformats.org/officeDocument/2006/relationships/image" Target="../media/image100.png"/><Relationship Id="rId3" Type="http://schemas.openxmlformats.org/officeDocument/2006/relationships/tags" Target="../tags/tag62.xml"/><Relationship Id="rId21" Type="http://schemas.openxmlformats.org/officeDocument/2006/relationships/image" Target="../media/image103.png"/><Relationship Id="rId7" Type="http://schemas.openxmlformats.org/officeDocument/2006/relationships/image" Target="../media/image1.emf"/><Relationship Id="rId12" Type="http://schemas.openxmlformats.org/officeDocument/2006/relationships/image" Target="../media/image94.png"/><Relationship Id="rId17" Type="http://schemas.openxmlformats.org/officeDocument/2006/relationships/image" Target="../media/image99.png"/><Relationship Id="rId25" Type="http://schemas.openxmlformats.org/officeDocument/2006/relationships/image" Target="../media/image107.png"/><Relationship Id="rId2" Type="http://schemas.openxmlformats.org/officeDocument/2006/relationships/tags" Target="../tags/tag61.xml"/><Relationship Id="rId16" Type="http://schemas.openxmlformats.org/officeDocument/2006/relationships/image" Target="../media/image98.png"/><Relationship Id="rId20" Type="http://schemas.openxmlformats.org/officeDocument/2006/relationships/image" Target="../media/image102.png"/><Relationship Id="rId1" Type="http://schemas.openxmlformats.org/officeDocument/2006/relationships/vmlDrawing" Target="../drawings/vmlDrawing20.vml"/><Relationship Id="rId6" Type="http://schemas.openxmlformats.org/officeDocument/2006/relationships/oleObject" Target="../embeddings/oleObject20.bin"/><Relationship Id="rId11" Type="http://schemas.openxmlformats.org/officeDocument/2006/relationships/image" Target="../media/image93.png"/><Relationship Id="rId24" Type="http://schemas.openxmlformats.org/officeDocument/2006/relationships/image" Target="../media/image106.png"/><Relationship Id="rId5" Type="http://schemas.openxmlformats.org/officeDocument/2006/relationships/slideLayout" Target="../slideLayouts/slideLayout12.xml"/><Relationship Id="rId15" Type="http://schemas.openxmlformats.org/officeDocument/2006/relationships/image" Target="../media/image97.png"/><Relationship Id="rId23" Type="http://schemas.openxmlformats.org/officeDocument/2006/relationships/image" Target="../media/image105.png"/><Relationship Id="rId10" Type="http://schemas.openxmlformats.org/officeDocument/2006/relationships/image" Target="../media/image92.png"/><Relationship Id="rId19" Type="http://schemas.openxmlformats.org/officeDocument/2006/relationships/image" Target="../media/image101.png"/><Relationship Id="rId4" Type="http://schemas.openxmlformats.org/officeDocument/2006/relationships/tags" Target="../tags/tag63.xml"/><Relationship Id="rId9" Type="http://schemas.openxmlformats.org/officeDocument/2006/relationships/image" Target="../media/image91.png"/><Relationship Id="rId14" Type="http://schemas.openxmlformats.org/officeDocument/2006/relationships/image" Target="../media/image96.png"/><Relationship Id="rId22" Type="http://schemas.openxmlformats.org/officeDocument/2006/relationships/image" Target="../media/image104.png"/></Relationships>
</file>

<file path=ppt/slides/_rels/slide35.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image" Target="../media/image114.png"/><Relationship Id="rId3" Type="http://schemas.openxmlformats.org/officeDocument/2006/relationships/tags" Target="../tags/tag65.xml"/><Relationship Id="rId7" Type="http://schemas.openxmlformats.org/officeDocument/2006/relationships/image" Target="../media/image108.png"/><Relationship Id="rId12" Type="http://schemas.openxmlformats.org/officeDocument/2006/relationships/image" Target="../media/image113.png"/><Relationship Id="rId2" Type="http://schemas.openxmlformats.org/officeDocument/2006/relationships/tags" Target="../tags/tag64.xml"/><Relationship Id="rId1" Type="http://schemas.openxmlformats.org/officeDocument/2006/relationships/vmlDrawing" Target="../drawings/vmlDrawing21.vml"/><Relationship Id="rId6" Type="http://schemas.openxmlformats.org/officeDocument/2006/relationships/image" Target="../media/image1.emf"/><Relationship Id="rId11" Type="http://schemas.openxmlformats.org/officeDocument/2006/relationships/image" Target="../media/image112.png"/><Relationship Id="rId5" Type="http://schemas.openxmlformats.org/officeDocument/2006/relationships/oleObject" Target="../embeddings/oleObject21.bin"/><Relationship Id="rId15" Type="http://schemas.openxmlformats.org/officeDocument/2006/relationships/image" Target="../media/image116.png"/><Relationship Id="rId10" Type="http://schemas.openxmlformats.org/officeDocument/2006/relationships/image" Target="../media/image111.png"/><Relationship Id="rId4" Type="http://schemas.openxmlformats.org/officeDocument/2006/relationships/slideLayout" Target="../slideLayouts/slideLayout12.xml"/><Relationship Id="rId9" Type="http://schemas.openxmlformats.org/officeDocument/2006/relationships/image" Target="../media/image110.png"/><Relationship Id="rId14" Type="http://schemas.openxmlformats.org/officeDocument/2006/relationships/image" Target="../media/image115.png"/></Relationships>
</file>

<file path=ppt/slides/_rels/slide36.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3" Type="http://schemas.openxmlformats.org/officeDocument/2006/relationships/tags" Target="../tags/tag67.xml"/><Relationship Id="rId7" Type="http://schemas.openxmlformats.org/officeDocument/2006/relationships/image" Target="../media/image118.png"/><Relationship Id="rId12" Type="http://schemas.openxmlformats.org/officeDocument/2006/relationships/image" Target="../media/image123.png"/><Relationship Id="rId17" Type="http://schemas.openxmlformats.org/officeDocument/2006/relationships/image" Target="../media/image128.png"/><Relationship Id="rId2" Type="http://schemas.openxmlformats.org/officeDocument/2006/relationships/tags" Target="../tags/tag66.xml"/><Relationship Id="rId16" Type="http://schemas.openxmlformats.org/officeDocument/2006/relationships/image" Target="../media/image127.png"/><Relationship Id="rId1" Type="http://schemas.openxmlformats.org/officeDocument/2006/relationships/vmlDrawing" Target="../drawings/vmlDrawing22.vml"/><Relationship Id="rId6" Type="http://schemas.openxmlformats.org/officeDocument/2006/relationships/image" Target="../media/image117.emf"/><Relationship Id="rId11" Type="http://schemas.openxmlformats.org/officeDocument/2006/relationships/image" Target="../media/image122.png"/><Relationship Id="rId5" Type="http://schemas.openxmlformats.org/officeDocument/2006/relationships/oleObject" Target="../embeddings/oleObject22.bin"/><Relationship Id="rId15" Type="http://schemas.openxmlformats.org/officeDocument/2006/relationships/image" Target="../media/image126.png"/><Relationship Id="rId10" Type="http://schemas.openxmlformats.org/officeDocument/2006/relationships/image" Target="../media/image121.png"/><Relationship Id="rId4" Type="http://schemas.openxmlformats.org/officeDocument/2006/relationships/slideLayout" Target="../slideLayouts/slideLayout12.xml"/><Relationship Id="rId9" Type="http://schemas.openxmlformats.org/officeDocument/2006/relationships/image" Target="../media/image120.png"/><Relationship Id="rId14" Type="http://schemas.openxmlformats.org/officeDocument/2006/relationships/image" Target="../media/image125.png"/></Relationships>
</file>

<file path=ppt/slides/_rels/slide37.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35.png"/><Relationship Id="rId3" Type="http://schemas.openxmlformats.org/officeDocument/2006/relationships/tags" Target="../tags/tag69.xml"/><Relationship Id="rId7" Type="http://schemas.openxmlformats.org/officeDocument/2006/relationships/image" Target="../media/image129.png"/><Relationship Id="rId12" Type="http://schemas.openxmlformats.org/officeDocument/2006/relationships/image" Target="../media/image134.png"/><Relationship Id="rId2" Type="http://schemas.openxmlformats.org/officeDocument/2006/relationships/tags" Target="../tags/tag68.xml"/><Relationship Id="rId1" Type="http://schemas.openxmlformats.org/officeDocument/2006/relationships/vmlDrawing" Target="../drawings/vmlDrawing23.vml"/><Relationship Id="rId6" Type="http://schemas.openxmlformats.org/officeDocument/2006/relationships/image" Target="../media/image1.emf"/><Relationship Id="rId11" Type="http://schemas.openxmlformats.org/officeDocument/2006/relationships/image" Target="../media/image133.png"/><Relationship Id="rId5" Type="http://schemas.openxmlformats.org/officeDocument/2006/relationships/oleObject" Target="../embeddings/oleObject23.bin"/><Relationship Id="rId15" Type="http://schemas.openxmlformats.org/officeDocument/2006/relationships/image" Target="../media/image137.png"/><Relationship Id="rId10" Type="http://schemas.openxmlformats.org/officeDocument/2006/relationships/image" Target="../media/image132.png"/><Relationship Id="rId4" Type="http://schemas.openxmlformats.org/officeDocument/2006/relationships/slideLayout" Target="../slideLayouts/slideLayout12.xml"/><Relationship Id="rId9" Type="http://schemas.openxmlformats.org/officeDocument/2006/relationships/image" Target="../media/image131.png"/><Relationship Id="rId14" Type="http://schemas.openxmlformats.org/officeDocument/2006/relationships/image" Target="../media/image136.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8.xml"/><Relationship Id="rId7" Type="http://schemas.openxmlformats.org/officeDocument/2006/relationships/image" Target="../media/image7.png"/><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20.xml"/><Relationship Id="rId7" Type="http://schemas.openxmlformats.org/officeDocument/2006/relationships/image" Target="../media/image9.png"/><Relationship Id="rId2" Type="http://schemas.openxmlformats.org/officeDocument/2006/relationships/tags" Target="../tags/tag19.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10" Type="http://schemas.openxmlformats.org/officeDocument/2006/relationships/image" Target="../media/image12.png"/><Relationship Id="rId4" Type="http://schemas.openxmlformats.org/officeDocument/2006/relationships/slideLayout" Target="../slideLayouts/slideLayout6.xm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22.xml"/><Relationship Id="rId7" Type="http://schemas.openxmlformats.org/officeDocument/2006/relationships/image" Target="../media/image13.png"/><Relationship Id="rId2" Type="http://schemas.openxmlformats.org/officeDocument/2006/relationships/tags" Target="../tags/tag21.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6.xml"/><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hyperlink" Target="https://www.bkt-toolbox.de/overview.html" TargetMode="External"/><Relationship Id="rId3" Type="http://schemas.openxmlformats.org/officeDocument/2006/relationships/tags" Target="../tags/tag24.xml"/><Relationship Id="rId7" Type="http://schemas.openxmlformats.org/officeDocument/2006/relationships/image" Target="../media/image3.emf"/><Relationship Id="rId2" Type="http://schemas.openxmlformats.org/officeDocument/2006/relationships/tags" Target="../tags/tag23.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26.xml"/><Relationship Id="rId7" Type="http://schemas.openxmlformats.org/officeDocument/2006/relationships/image" Target="../media/image16.png"/><Relationship Id="rId2" Type="http://schemas.openxmlformats.org/officeDocument/2006/relationships/tags" Target="../tags/tag25.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image" Target="../media/image18.png"/><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1.emf"/><Relationship Id="rId2" Type="http://schemas.openxmlformats.org/officeDocument/2006/relationships/tags" Target="../tags/tag27.xml"/><Relationship Id="rId16" Type="http://schemas.openxmlformats.org/officeDocument/2006/relationships/image" Target="../media/image21.png"/><Relationship Id="rId1" Type="http://schemas.openxmlformats.org/officeDocument/2006/relationships/vmlDrawing" Target="../drawings/vmlDrawing11.vml"/><Relationship Id="rId6" Type="http://schemas.openxmlformats.org/officeDocument/2006/relationships/tags" Target="../tags/tag31.xml"/><Relationship Id="rId11" Type="http://schemas.openxmlformats.org/officeDocument/2006/relationships/oleObject" Target="../embeddings/oleObject11.bin"/><Relationship Id="rId5" Type="http://schemas.openxmlformats.org/officeDocument/2006/relationships/tags" Target="../tags/tag30.xml"/><Relationship Id="rId15" Type="http://schemas.openxmlformats.org/officeDocument/2006/relationships/image" Target="../media/image20.png"/><Relationship Id="rId10" Type="http://schemas.openxmlformats.org/officeDocument/2006/relationships/slideLayout" Target="../slideLayouts/slideLayout6.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3493578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58" name="think-cell Folie" r:id="rId5" imgW="526" imgH="526" progId="TCLayout.ActiveDocument.1">
                  <p:embed/>
                </p:oleObj>
              </mc:Choice>
              <mc:Fallback>
                <p:oleObj name="think-cell Folie" r:id="rId5" imgW="526" imgH="526" progId="TCLayout.ActiveDocument.1">
                  <p:embed/>
                  <p:pic>
                    <p:nvPicPr>
                      <p:cNvPr id="3" name="Objek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v2.7.2</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8"/>
              </a:rPr>
              <a:t>https://www.bkt-toolbox.de/overview.html</a:t>
            </a:r>
            <a:r>
              <a:rPr lang="de-DE" dirty="0"/>
              <a:t> </a:t>
            </a:r>
          </a:p>
        </p:txBody>
      </p:sp>
    </p:spTree>
    <p:extLst>
      <p:ext uri="{BB962C8B-B14F-4D97-AF65-F5344CB8AC3E}">
        <p14:creationId xmlns:p14="http://schemas.microsoft.com/office/powerpoint/2010/main" val="901839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kt 14" hidden="1"/>
          <p:cNvGraphicFramePr>
            <a:graphicFrameLocks noChangeAspect="1"/>
          </p:cNvGraphicFramePr>
          <p:nvPr>
            <p:custDataLst>
              <p:tags r:id="rId2"/>
            </p:custDataLst>
            <p:extLst>
              <p:ext uri="{D42A27DB-BD31-4B8C-83A1-F6EECF244321}">
                <p14:modId xmlns:p14="http://schemas.microsoft.com/office/powerpoint/2010/main" val="42932231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22" name="think-cell Folie" r:id="rId7" imgW="526" imgH="526" progId="TCLayout.ActiveDocument.1">
                  <p:embed/>
                </p:oleObj>
              </mc:Choice>
              <mc:Fallback>
                <p:oleObj name="think-cell Folie" r:id="rId7" imgW="526" imgH="526"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Verbindungsflächen bei Prozessen</a:t>
            </a:r>
          </a:p>
        </p:txBody>
      </p:sp>
      <p:grpSp>
        <p:nvGrpSpPr>
          <p:cNvPr id="6" name="Gruppieren 5"/>
          <p:cNvGrpSpPr/>
          <p:nvPr/>
        </p:nvGrpSpPr>
        <p:grpSpPr>
          <a:xfrm>
            <a:off x="5469321" y="3933079"/>
            <a:ext cx="2619703" cy="1376856"/>
            <a:chOff x="6484883" y="2349062"/>
            <a:chExt cx="3547241" cy="1864349"/>
          </a:xfrm>
        </p:grpSpPr>
        <p:sp>
          <p:nvSpPr>
            <p:cNvPr id="3" name="Richtungspfeil 2"/>
            <p:cNvSpPr/>
            <p:nvPr/>
          </p:nvSpPr>
          <p:spPr>
            <a:xfrm>
              <a:off x="6826469"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Rechteck 3"/>
            <p:cNvSpPr/>
            <p:nvPr/>
          </p:nvSpPr>
          <p:spPr>
            <a:xfrm>
              <a:off x="6484883"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p:cNvSpPr/>
            <p:nvPr>
              <p:custDataLst>
                <p:tags r:id="rId5"/>
              </p:custDataLst>
            </p:nvPr>
          </p:nvSpPr>
          <p:spPr>
            <a:xfrm>
              <a:off x="6484883"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390431 w 1390431"/>
                <a:gd name="connsiteY0" fmla="*/ 2830348 h 2830348"/>
                <a:gd name="connsiteX1" fmla="*/ 127000 w 1390431"/>
                <a:gd name="connsiteY1" fmla="*/ 0 h 2830348"/>
                <a:gd name="connsiteX2" fmla="*/ 127000 w 1390431"/>
                <a:gd name="connsiteY2" fmla="*/ 127000 h 2830348"/>
                <a:gd name="connsiteX3" fmla="*/ 0 w 1390431"/>
                <a:gd name="connsiteY3" fmla="*/ 127000 h 2830348"/>
                <a:gd name="connsiteX4" fmla="*/ 0 w 1390431"/>
                <a:gd name="connsiteY4" fmla="*/ 0 h 2830348"/>
                <a:gd name="connsiteX0" fmla="*/ 1390431 w 2793562"/>
                <a:gd name="connsiteY0" fmla="*/ 2830348 h 2830348"/>
                <a:gd name="connsiteX1" fmla="*/ 2793562 w 2793562"/>
                <a:gd name="connsiteY1" fmla="*/ 2830348 h 2830348"/>
                <a:gd name="connsiteX2" fmla="*/ 127000 w 2793562"/>
                <a:gd name="connsiteY2" fmla="*/ 127000 h 2830348"/>
                <a:gd name="connsiteX3" fmla="*/ 0 w 2793562"/>
                <a:gd name="connsiteY3" fmla="*/ 127000 h 2830348"/>
                <a:gd name="connsiteX4" fmla="*/ 0 w 2793562"/>
                <a:gd name="connsiteY4" fmla="*/ 0 h 2830348"/>
                <a:gd name="connsiteX0" fmla="*/ 1390431 w 4596085"/>
                <a:gd name="connsiteY0" fmla="*/ 2830348 h 3329590"/>
                <a:gd name="connsiteX1" fmla="*/ 2793562 w 4596085"/>
                <a:gd name="connsiteY1" fmla="*/ 2830348 h 3329590"/>
                <a:gd name="connsiteX2" fmla="*/ 4596085 w 4596085"/>
                <a:gd name="connsiteY2" fmla="*/ 3329590 h 3329590"/>
                <a:gd name="connsiteX3" fmla="*/ 0 w 4596085"/>
                <a:gd name="connsiteY3" fmla="*/ 127000 h 3329590"/>
                <a:gd name="connsiteX4" fmla="*/ 0 w 4596085"/>
                <a:gd name="connsiteY4" fmla="*/ 0 h 3329590"/>
                <a:gd name="connsiteX0" fmla="*/ 1390431 w 4596085"/>
                <a:gd name="connsiteY0" fmla="*/ 2830348 h 3329590"/>
                <a:gd name="connsiteX1" fmla="*/ 2793562 w 4596085"/>
                <a:gd name="connsiteY1" fmla="*/ 2830348 h 3329590"/>
                <a:gd name="connsiteX2" fmla="*/ 4596085 w 4596085"/>
                <a:gd name="connsiteY2" fmla="*/ 3329590 h 3329590"/>
                <a:gd name="connsiteX3" fmla="*/ 1048844 w 4596085"/>
                <a:gd name="connsiteY3" fmla="*/ 3329590 h 3329590"/>
                <a:gd name="connsiteX4" fmla="*/ 0 w 4596085"/>
                <a:gd name="connsiteY4" fmla="*/ 0 h 3329590"/>
                <a:gd name="connsiteX0" fmla="*/ 341587 w 3547241"/>
                <a:gd name="connsiteY0" fmla="*/ 0 h 499242"/>
                <a:gd name="connsiteX1" fmla="*/ 1744718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7" y="0"/>
                  </a:moveTo>
                  <a:lnTo>
                    <a:pt x="1744718"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5" name="Gruppieren 4"/>
          <p:cNvGrpSpPr/>
          <p:nvPr/>
        </p:nvGrpSpPr>
        <p:grpSpPr>
          <a:xfrm>
            <a:off x="1534511" y="3933079"/>
            <a:ext cx="2619703" cy="1376856"/>
            <a:chOff x="838200" y="2349062"/>
            <a:chExt cx="3547241" cy="1864349"/>
          </a:xfrm>
        </p:grpSpPr>
        <p:sp>
          <p:nvSpPr>
            <p:cNvPr id="9" name="Richtungspfeil 8"/>
            <p:cNvSpPr/>
            <p:nvPr/>
          </p:nvSpPr>
          <p:spPr>
            <a:xfrm>
              <a:off x="1179786"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p:nvPr/>
          </p:nvSpPr>
          <p:spPr>
            <a:xfrm>
              <a:off x="838200"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p:nvPr>
              <p:custDataLst>
                <p:tags r:id="rId4"/>
              </p:custDataLst>
            </p:nvPr>
          </p:nvSpPr>
          <p:spPr>
            <a:xfrm>
              <a:off x="838200"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167086 w 1167086"/>
                <a:gd name="connsiteY0" fmla="*/ 2830348 h 2830348"/>
                <a:gd name="connsiteX1" fmla="*/ 127000 w 1167086"/>
                <a:gd name="connsiteY1" fmla="*/ 0 h 2830348"/>
                <a:gd name="connsiteX2" fmla="*/ 127000 w 1167086"/>
                <a:gd name="connsiteY2" fmla="*/ 127000 h 2830348"/>
                <a:gd name="connsiteX3" fmla="*/ 0 w 1167086"/>
                <a:gd name="connsiteY3" fmla="*/ 127000 h 2830348"/>
                <a:gd name="connsiteX4" fmla="*/ 0 w 1167086"/>
                <a:gd name="connsiteY4" fmla="*/ 0 h 2830348"/>
                <a:gd name="connsiteX0" fmla="*/ 1167086 w 2817210"/>
                <a:gd name="connsiteY0" fmla="*/ 2830348 h 2830348"/>
                <a:gd name="connsiteX1" fmla="*/ 2817210 w 2817210"/>
                <a:gd name="connsiteY1" fmla="*/ 2830348 h 2830348"/>
                <a:gd name="connsiteX2" fmla="*/ 127000 w 2817210"/>
                <a:gd name="connsiteY2" fmla="*/ 127000 h 2830348"/>
                <a:gd name="connsiteX3" fmla="*/ 0 w 2817210"/>
                <a:gd name="connsiteY3" fmla="*/ 127000 h 2830348"/>
                <a:gd name="connsiteX4" fmla="*/ 0 w 2817210"/>
                <a:gd name="connsiteY4" fmla="*/ 0 h 2830348"/>
                <a:gd name="connsiteX0" fmla="*/ 1167086 w 4372741"/>
                <a:gd name="connsiteY0" fmla="*/ 2830348 h 3329590"/>
                <a:gd name="connsiteX1" fmla="*/ 2817210 w 4372741"/>
                <a:gd name="connsiteY1" fmla="*/ 2830348 h 3329590"/>
                <a:gd name="connsiteX2" fmla="*/ 4372741 w 4372741"/>
                <a:gd name="connsiteY2" fmla="*/ 3329590 h 3329590"/>
                <a:gd name="connsiteX3" fmla="*/ 0 w 4372741"/>
                <a:gd name="connsiteY3" fmla="*/ 127000 h 3329590"/>
                <a:gd name="connsiteX4" fmla="*/ 0 w 4372741"/>
                <a:gd name="connsiteY4" fmla="*/ 0 h 3329590"/>
                <a:gd name="connsiteX0" fmla="*/ 1167086 w 4372741"/>
                <a:gd name="connsiteY0" fmla="*/ 2830348 h 3329590"/>
                <a:gd name="connsiteX1" fmla="*/ 2817210 w 4372741"/>
                <a:gd name="connsiteY1" fmla="*/ 2830348 h 3329590"/>
                <a:gd name="connsiteX2" fmla="*/ 4372741 w 4372741"/>
                <a:gd name="connsiteY2" fmla="*/ 3329590 h 3329590"/>
                <a:gd name="connsiteX3" fmla="*/ 825500 w 4372741"/>
                <a:gd name="connsiteY3" fmla="*/ 3329590 h 3329590"/>
                <a:gd name="connsiteX4" fmla="*/ 0 w 4372741"/>
                <a:gd name="connsiteY4" fmla="*/ 0 h 3329590"/>
                <a:gd name="connsiteX0" fmla="*/ 341586 w 3547241"/>
                <a:gd name="connsiteY0" fmla="*/ 0 h 499242"/>
                <a:gd name="connsiteX1" fmla="*/ 1991710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6" y="0"/>
                  </a:moveTo>
                  <a:lnTo>
                    <a:pt x="1991710"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8" name="Grafik 17">
            <a:extLst>
              <a:ext uri="{FF2B5EF4-FFF2-40B4-BE49-F238E27FC236}">
                <a16:creationId xmlns:a16="http://schemas.microsoft.com/office/drawing/2014/main" id="{8438BDD4-1E1F-4845-8178-372E7995966A}"/>
              </a:ext>
            </a:extLst>
          </p:cNvPr>
          <p:cNvPicPr>
            <a:picLocks noChangeAspect="1"/>
          </p:cNvPicPr>
          <p:nvPr/>
        </p:nvPicPr>
        <p:blipFill>
          <a:blip r:embed="rId9"/>
          <a:stretch>
            <a:fillRect/>
          </a:stretch>
        </p:blipFill>
        <p:spPr>
          <a:xfrm>
            <a:off x="1434226" y="2073217"/>
            <a:ext cx="2282092" cy="1216523"/>
          </a:xfrm>
          <a:prstGeom prst="rect">
            <a:avLst/>
          </a:prstGeom>
        </p:spPr>
      </p:pic>
      <p:sp>
        <p:nvSpPr>
          <p:cNvPr id="12" name="Textfeld 11">
            <a:extLst>
              <a:ext uri="{FF2B5EF4-FFF2-40B4-BE49-F238E27FC236}">
                <a16:creationId xmlns:a16="http://schemas.microsoft.com/office/drawing/2014/main" id="{5B1A18FF-FDBD-40AB-9754-9BBA6A568746}"/>
              </a:ext>
            </a:extLst>
          </p:cNvPr>
          <p:cNvSpPr txBox="1"/>
          <p:nvPr/>
        </p:nvSpPr>
        <p:spPr>
          <a:xfrm>
            <a:off x="1534511" y="3427963"/>
            <a:ext cx="2181807" cy="369332"/>
          </a:xfrm>
          <a:prstGeom prst="rect">
            <a:avLst/>
          </a:prstGeom>
          <a:noFill/>
        </p:spPr>
        <p:txBody>
          <a:bodyPr wrap="square" rtlCol="0">
            <a:spAutoFit/>
          </a:bodyPr>
          <a:lstStyle/>
          <a:p>
            <a:r>
              <a:rPr lang="de-DE" dirty="0"/>
              <a:t>Altes Verhalten</a:t>
            </a:r>
          </a:p>
        </p:txBody>
      </p:sp>
      <p:sp>
        <p:nvSpPr>
          <p:cNvPr id="14" name="Textfeld 13">
            <a:extLst>
              <a:ext uri="{FF2B5EF4-FFF2-40B4-BE49-F238E27FC236}">
                <a16:creationId xmlns:a16="http://schemas.microsoft.com/office/drawing/2014/main" id="{5B1A18FF-FDBD-40AB-9754-9BBA6A568746}"/>
              </a:ext>
            </a:extLst>
          </p:cNvPr>
          <p:cNvSpPr txBox="1"/>
          <p:nvPr/>
        </p:nvSpPr>
        <p:spPr>
          <a:xfrm>
            <a:off x="5469321" y="3427963"/>
            <a:ext cx="2181807" cy="369332"/>
          </a:xfrm>
          <a:prstGeom prst="rect">
            <a:avLst/>
          </a:prstGeom>
          <a:noFill/>
        </p:spPr>
        <p:txBody>
          <a:bodyPr wrap="square" rtlCol="0">
            <a:spAutoFit/>
          </a:bodyPr>
          <a:lstStyle/>
          <a:p>
            <a:r>
              <a:rPr lang="de-DE" dirty="0"/>
              <a:t>Neues Verhalten</a:t>
            </a:r>
          </a:p>
        </p:txBody>
      </p:sp>
      <p:sp>
        <p:nvSpPr>
          <p:cNvPr id="16" name="Ellipse 15"/>
          <p:cNvSpPr/>
          <p:nvPr/>
        </p:nvSpPr>
        <p:spPr>
          <a:xfrm>
            <a:off x="262541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Ellipse 16"/>
          <p:cNvSpPr/>
          <p:nvPr/>
        </p:nvSpPr>
        <p:spPr>
          <a:xfrm>
            <a:off x="656022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957811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2"/>
            </p:custDataLst>
            <p:extLst>
              <p:ext uri="{D42A27DB-BD31-4B8C-83A1-F6EECF244321}">
                <p14:modId xmlns:p14="http://schemas.microsoft.com/office/powerpoint/2010/main" val="3936233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61"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hteck 7"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Folien-Funktionen</a:t>
            </a:r>
          </a:p>
        </p:txBody>
      </p:sp>
      <p:pic>
        <p:nvPicPr>
          <p:cNvPr id="5" name="Grafik 4">
            <a:extLst>
              <a:ext uri="{FF2B5EF4-FFF2-40B4-BE49-F238E27FC236}">
                <a16:creationId xmlns:a16="http://schemas.microsoft.com/office/drawing/2014/main" id="{08D79BFB-BE80-48DA-A42E-5F45030EA038}"/>
              </a:ext>
            </a:extLst>
          </p:cNvPr>
          <p:cNvPicPr>
            <a:picLocks noChangeAspect="1"/>
          </p:cNvPicPr>
          <p:nvPr/>
        </p:nvPicPr>
        <p:blipFill>
          <a:blip r:embed="rId7"/>
          <a:stretch>
            <a:fillRect/>
          </a:stretch>
        </p:blipFill>
        <p:spPr>
          <a:xfrm>
            <a:off x="357704" y="1330774"/>
            <a:ext cx="1882014" cy="5456576"/>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2806291" y="5864020"/>
            <a:ext cx="6145939" cy="923330"/>
          </a:xfrm>
          <a:prstGeom prst="rect">
            <a:avLst/>
          </a:prstGeom>
          <a:noFill/>
        </p:spPr>
        <p:txBody>
          <a:bodyPr wrap="square" rtlCol="0">
            <a:spAutoFit/>
          </a:bodyPr>
          <a:lstStyle/>
          <a:p>
            <a:r>
              <a:rPr lang="de-DE" dirty="0"/>
              <a:t>Präsentation als eigenes Fenster oder Vollbild starten und automatisch </a:t>
            </a:r>
            <a:r>
              <a:rPr lang="de-DE" dirty="0" err="1"/>
              <a:t>Laserpointer</a:t>
            </a:r>
            <a:r>
              <a:rPr lang="de-DE" dirty="0"/>
              <a:t> aktivieren</a:t>
            </a:r>
          </a:p>
          <a:p>
            <a:r>
              <a:rPr lang="de-DE" i="1" dirty="0"/>
              <a:t>(Bspw. nützlich für Videokonferenzen)</a:t>
            </a:r>
          </a:p>
        </p:txBody>
      </p:sp>
      <p:sp>
        <p:nvSpPr>
          <p:cNvPr id="6" name="Textfeld 5">
            <a:extLst>
              <a:ext uri="{FF2B5EF4-FFF2-40B4-BE49-F238E27FC236}">
                <a16:creationId xmlns:a16="http://schemas.microsoft.com/office/drawing/2014/main" id="{5B1A18FF-FDBD-40AB-9754-9BBA6A568746}"/>
              </a:ext>
            </a:extLst>
          </p:cNvPr>
          <p:cNvSpPr txBox="1"/>
          <p:nvPr/>
        </p:nvSpPr>
        <p:spPr>
          <a:xfrm>
            <a:off x="2806290" y="4274238"/>
            <a:ext cx="4606193" cy="923330"/>
          </a:xfrm>
          <a:prstGeom prst="rect">
            <a:avLst/>
          </a:prstGeom>
          <a:noFill/>
        </p:spPr>
        <p:txBody>
          <a:bodyPr wrap="square" rtlCol="0">
            <a:spAutoFit/>
          </a:bodyPr>
          <a:lstStyle/>
          <a:p>
            <a:r>
              <a:rPr lang="de-DE" dirty="0"/>
              <a:t>Master-Shapes ein- oder ausblenden</a:t>
            </a:r>
          </a:p>
          <a:p>
            <a:r>
              <a:rPr lang="de-DE" i="1" dirty="0"/>
              <a:t>(Bspw. nützlich um Folienmaster im Zug zu „anonymisieren“)</a:t>
            </a:r>
          </a:p>
        </p:txBody>
      </p:sp>
      <p:sp>
        <p:nvSpPr>
          <p:cNvPr id="7" name="Textfeld 6">
            <a:extLst>
              <a:ext uri="{FF2B5EF4-FFF2-40B4-BE49-F238E27FC236}">
                <a16:creationId xmlns:a16="http://schemas.microsoft.com/office/drawing/2014/main" id="{5B1A18FF-FDBD-40AB-9754-9BBA6A568746}"/>
              </a:ext>
            </a:extLst>
          </p:cNvPr>
          <p:cNvSpPr txBox="1"/>
          <p:nvPr/>
        </p:nvSpPr>
        <p:spPr>
          <a:xfrm>
            <a:off x="2806291" y="5346128"/>
            <a:ext cx="4606193" cy="369332"/>
          </a:xfrm>
          <a:prstGeom prst="rect">
            <a:avLst/>
          </a:prstGeom>
          <a:noFill/>
        </p:spPr>
        <p:txBody>
          <a:bodyPr wrap="square" rtlCol="0">
            <a:spAutoFit/>
          </a:bodyPr>
          <a:lstStyle/>
          <a:p>
            <a:r>
              <a:rPr lang="de-DE" dirty="0"/>
              <a:t>Aktuelle Datei im Explorer öffnen</a:t>
            </a:r>
          </a:p>
        </p:txBody>
      </p:sp>
      <p:sp>
        <p:nvSpPr>
          <p:cNvPr id="10" name="Rechteck 9">
            <a:extLst>
              <a:ext uri="{FF2B5EF4-FFF2-40B4-BE49-F238E27FC236}">
                <a16:creationId xmlns:a16="http://schemas.microsoft.com/office/drawing/2014/main" id="{C572475E-C162-4F56-8FC8-B6695F3653D8}"/>
              </a:ext>
            </a:extLst>
          </p:cNvPr>
          <p:cNvSpPr/>
          <p:nvPr/>
        </p:nvSpPr>
        <p:spPr>
          <a:xfrm>
            <a:off x="287848" y="4714909"/>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C572475E-C162-4F56-8FC8-B6695F3653D8}"/>
              </a:ext>
            </a:extLst>
          </p:cNvPr>
          <p:cNvSpPr/>
          <p:nvPr/>
        </p:nvSpPr>
        <p:spPr>
          <a:xfrm>
            <a:off x="287848" y="4925116"/>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C572475E-C162-4F56-8FC8-B6695F3653D8}"/>
              </a:ext>
            </a:extLst>
          </p:cNvPr>
          <p:cNvSpPr/>
          <p:nvPr/>
        </p:nvSpPr>
        <p:spPr>
          <a:xfrm>
            <a:off x="287848" y="5844467"/>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C572475E-C162-4F56-8FC8-B6695F3653D8}"/>
              </a:ext>
            </a:extLst>
          </p:cNvPr>
          <p:cNvSpPr/>
          <p:nvPr/>
        </p:nvSpPr>
        <p:spPr>
          <a:xfrm>
            <a:off x="287848" y="6045732"/>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C572475E-C162-4F56-8FC8-B6695F3653D8}"/>
              </a:ext>
            </a:extLst>
          </p:cNvPr>
          <p:cNvSpPr/>
          <p:nvPr/>
        </p:nvSpPr>
        <p:spPr>
          <a:xfrm>
            <a:off x="287848" y="6395520"/>
            <a:ext cx="2218285" cy="34727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6" name="Grafik 15"/>
          <p:cNvPicPr>
            <a:picLocks noChangeAspect="1"/>
          </p:cNvPicPr>
          <p:nvPr/>
        </p:nvPicPr>
        <p:blipFill>
          <a:blip r:embed="rId8"/>
          <a:stretch>
            <a:fillRect/>
          </a:stretch>
        </p:blipFill>
        <p:spPr>
          <a:xfrm>
            <a:off x="8938008" y="1645492"/>
            <a:ext cx="2415792" cy="3234905"/>
          </a:xfrm>
          <a:prstGeom prst="rect">
            <a:avLst/>
          </a:prstGeom>
        </p:spPr>
      </p:pic>
      <p:pic>
        <p:nvPicPr>
          <p:cNvPr id="17" name="Grafik 16"/>
          <p:cNvPicPr>
            <a:picLocks noChangeAspect="1"/>
          </p:cNvPicPr>
          <p:nvPr/>
        </p:nvPicPr>
        <p:blipFill>
          <a:blip r:embed="rId9"/>
          <a:stretch>
            <a:fillRect/>
          </a:stretch>
        </p:blipFill>
        <p:spPr>
          <a:xfrm>
            <a:off x="2694399" y="1502427"/>
            <a:ext cx="3598525" cy="1899380"/>
          </a:xfrm>
          <a:prstGeom prst="rect">
            <a:avLst/>
          </a:prstGeom>
        </p:spPr>
      </p:pic>
      <p:sp>
        <p:nvSpPr>
          <p:cNvPr id="18" name="Textfeld 17">
            <a:extLst>
              <a:ext uri="{FF2B5EF4-FFF2-40B4-BE49-F238E27FC236}">
                <a16:creationId xmlns:a16="http://schemas.microsoft.com/office/drawing/2014/main" id="{5B1A18FF-FDBD-40AB-9754-9BBA6A568746}"/>
              </a:ext>
            </a:extLst>
          </p:cNvPr>
          <p:cNvSpPr txBox="1"/>
          <p:nvPr/>
        </p:nvSpPr>
        <p:spPr>
          <a:xfrm>
            <a:off x="6680084" y="1646631"/>
            <a:ext cx="2175990" cy="1200329"/>
          </a:xfrm>
          <a:prstGeom prst="rect">
            <a:avLst/>
          </a:prstGeom>
          <a:noFill/>
        </p:spPr>
        <p:txBody>
          <a:bodyPr wrap="square" rtlCol="0">
            <a:spAutoFit/>
          </a:bodyPr>
          <a:lstStyle/>
          <a:p>
            <a:r>
              <a:rPr lang="de-DE" dirty="0"/>
              <a:t>Neuer Dialog zum Aufräumen des ganzen Foliensatzes</a:t>
            </a:r>
          </a:p>
        </p:txBody>
      </p:sp>
      <p:sp>
        <p:nvSpPr>
          <p:cNvPr id="19" name="Textfeld 18">
            <a:extLst>
              <a:ext uri="{FF2B5EF4-FFF2-40B4-BE49-F238E27FC236}">
                <a16:creationId xmlns:a16="http://schemas.microsoft.com/office/drawing/2014/main" id="{5B1A18FF-FDBD-40AB-9754-9BBA6A568746}"/>
              </a:ext>
            </a:extLst>
          </p:cNvPr>
          <p:cNvSpPr txBox="1"/>
          <p:nvPr/>
        </p:nvSpPr>
        <p:spPr>
          <a:xfrm>
            <a:off x="8985974" y="4921928"/>
            <a:ext cx="2636908" cy="646331"/>
          </a:xfrm>
          <a:prstGeom prst="rect">
            <a:avLst/>
          </a:prstGeom>
          <a:noFill/>
        </p:spPr>
        <p:txBody>
          <a:bodyPr wrap="square" rtlCol="0">
            <a:spAutoFit/>
          </a:bodyPr>
          <a:lstStyle/>
          <a:p>
            <a:r>
              <a:rPr lang="de-DE" dirty="0"/>
              <a:t>Neuer Dialog für Spracheinstellung</a:t>
            </a:r>
          </a:p>
        </p:txBody>
      </p:sp>
    </p:spTree>
    <p:extLst>
      <p:ext uri="{BB962C8B-B14F-4D97-AF65-F5344CB8AC3E}">
        <p14:creationId xmlns:p14="http://schemas.microsoft.com/office/powerpoint/2010/main" val="31137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2"/>
            </p:custDataLst>
            <p:extLst>
              <p:ext uri="{D42A27DB-BD31-4B8C-83A1-F6EECF244321}">
                <p14:modId xmlns:p14="http://schemas.microsoft.com/office/powerpoint/2010/main" val="3225652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85"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Verbesserte Dialoge</a:t>
            </a:r>
          </a:p>
        </p:txBody>
      </p:sp>
      <p:pic>
        <p:nvPicPr>
          <p:cNvPr id="4" name="Grafik 3"/>
          <p:cNvPicPr>
            <a:picLocks noChangeAspect="1"/>
          </p:cNvPicPr>
          <p:nvPr/>
        </p:nvPicPr>
        <p:blipFill>
          <a:blip r:embed="rId7"/>
          <a:stretch>
            <a:fillRect/>
          </a:stretch>
        </p:blipFill>
        <p:spPr>
          <a:xfrm>
            <a:off x="8367334" y="1966429"/>
            <a:ext cx="3226970" cy="2184512"/>
          </a:xfrm>
          <a:prstGeom prst="rect">
            <a:avLst/>
          </a:prstGeom>
        </p:spPr>
      </p:pic>
      <p:pic>
        <p:nvPicPr>
          <p:cNvPr id="5" name="Grafik 4"/>
          <p:cNvPicPr>
            <a:picLocks noChangeAspect="1"/>
          </p:cNvPicPr>
          <p:nvPr/>
        </p:nvPicPr>
        <p:blipFill>
          <a:blip r:embed="rId8"/>
          <a:stretch>
            <a:fillRect/>
          </a:stretch>
        </p:blipFill>
        <p:spPr>
          <a:xfrm>
            <a:off x="492261" y="1918802"/>
            <a:ext cx="3219615" cy="2184512"/>
          </a:xfrm>
          <a:prstGeom prst="rect">
            <a:avLst/>
          </a:prstGeom>
        </p:spPr>
      </p:pic>
      <p:pic>
        <p:nvPicPr>
          <p:cNvPr id="6" name="Grafik 5"/>
          <p:cNvPicPr>
            <a:picLocks noChangeAspect="1"/>
          </p:cNvPicPr>
          <p:nvPr/>
        </p:nvPicPr>
        <p:blipFill>
          <a:blip r:embed="rId9"/>
          <a:stretch>
            <a:fillRect/>
          </a:stretch>
        </p:blipFill>
        <p:spPr>
          <a:xfrm>
            <a:off x="3951253" y="1925152"/>
            <a:ext cx="4100750" cy="2184512"/>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452758" y="4497085"/>
            <a:ext cx="3259118" cy="1200329"/>
          </a:xfrm>
          <a:prstGeom prst="rect">
            <a:avLst/>
          </a:prstGeom>
          <a:noFill/>
        </p:spPr>
        <p:txBody>
          <a:bodyPr wrap="square" rtlCol="0">
            <a:spAutoFit/>
          </a:bodyPr>
          <a:lstStyle/>
          <a:p>
            <a:r>
              <a:rPr lang="de-DE" dirty="0"/>
              <a:t>„Folien senden“ übersichtlicher und mit Funktion „Versteckte Folien löschen“</a:t>
            </a:r>
          </a:p>
        </p:txBody>
      </p:sp>
      <p:sp>
        <p:nvSpPr>
          <p:cNvPr id="10" name="Textfeld 9">
            <a:extLst>
              <a:ext uri="{FF2B5EF4-FFF2-40B4-BE49-F238E27FC236}">
                <a16:creationId xmlns:a16="http://schemas.microsoft.com/office/drawing/2014/main" id="{5B1A18FF-FDBD-40AB-9754-9BBA6A568746}"/>
              </a:ext>
            </a:extLst>
          </p:cNvPr>
          <p:cNvSpPr txBox="1"/>
          <p:nvPr/>
        </p:nvSpPr>
        <p:spPr>
          <a:xfrm>
            <a:off x="4093126" y="4497085"/>
            <a:ext cx="3574429" cy="923330"/>
          </a:xfrm>
          <a:prstGeom prst="rect">
            <a:avLst/>
          </a:prstGeom>
          <a:noFill/>
        </p:spPr>
        <p:txBody>
          <a:bodyPr wrap="square" rtlCol="0">
            <a:spAutoFit/>
          </a:bodyPr>
          <a:lstStyle/>
          <a:p>
            <a:r>
              <a:rPr lang="de-DE" dirty="0"/>
              <a:t>Übersichtlichere Darstellung für benutzerdefinierte Auswahl von Shapes</a:t>
            </a:r>
          </a:p>
        </p:txBody>
      </p:sp>
      <p:sp>
        <p:nvSpPr>
          <p:cNvPr id="11" name="Textfeld 10">
            <a:extLst>
              <a:ext uri="{FF2B5EF4-FFF2-40B4-BE49-F238E27FC236}">
                <a16:creationId xmlns:a16="http://schemas.microsoft.com/office/drawing/2014/main" id="{5B1A18FF-FDBD-40AB-9754-9BBA6A568746}"/>
              </a:ext>
            </a:extLst>
          </p:cNvPr>
          <p:cNvSpPr txBox="1"/>
          <p:nvPr/>
        </p:nvSpPr>
        <p:spPr>
          <a:xfrm>
            <a:off x="8367334" y="4497085"/>
            <a:ext cx="3228776" cy="923330"/>
          </a:xfrm>
          <a:prstGeom prst="rect">
            <a:avLst/>
          </a:prstGeom>
          <a:noFill/>
        </p:spPr>
        <p:txBody>
          <a:bodyPr wrap="square" rtlCol="0">
            <a:spAutoFit/>
          </a:bodyPr>
          <a:lstStyle/>
          <a:p>
            <a:r>
              <a:rPr lang="de-DE" dirty="0"/>
              <a:t>Text ersetzen unterstützt nun weitere Variable, </a:t>
            </a:r>
            <a:r>
              <a:rPr lang="de-DE" dirty="0" err="1"/>
              <a:t>u.A.</a:t>
            </a:r>
            <a:r>
              <a:rPr lang="de-DE" dirty="0"/>
              <a:t> für Counter</a:t>
            </a:r>
          </a:p>
        </p:txBody>
      </p:sp>
    </p:spTree>
    <p:extLst>
      <p:ext uri="{BB962C8B-B14F-4D97-AF65-F5344CB8AC3E}">
        <p14:creationId xmlns:p14="http://schemas.microsoft.com/office/powerpoint/2010/main" val="3228425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5DB5AE4-62D4-416B-96F7-30A6384A30CD}"/>
              </a:ext>
            </a:extLst>
          </p:cNvPr>
          <p:cNvSpPr/>
          <p:nvPr/>
        </p:nvSpPr>
        <p:spPr>
          <a:xfrm>
            <a:off x="5963439" y="1539631"/>
            <a:ext cx="5884384" cy="5064369"/>
          </a:xfrm>
          <a:prstGeom prst="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1" name="Objekt 10" hidden="1"/>
          <p:cNvGraphicFramePr>
            <a:graphicFrameLocks noChangeAspect="1"/>
          </p:cNvGraphicFramePr>
          <p:nvPr>
            <p:custDataLst>
              <p:tags r:id="rId2"/>
            </p:custDataLst>
            <p:extLst>
              <p:ext uri="{D42A27DB-BD31-4B8C-83A1-F6EECF244321}">
                <p14:modId xmlns:p14="http://schemas.microsoft.com/office/powerpoint/2010/main" val="26090366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29"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hteck 9"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pic>
        <p:nvPicPr>
          <p:cNvPr id="4" name="Grafik 3">
            <a:extLst>
              <a:ext uri="{FF2B5EF4-FFF2-40B4-BE49-F238E27FC236}">
                <a16:creationId xmlns:a16="http://schemas.microsoft.com/office/drawing/2014/main" id="{0289026C-FA3F-4984-9409-1B54EC2C020F}"/>
              </a:ext>
            </a:extLst>
          </p:cNvPr>
          <p:cNvPicPr>
            <a:picLocks noChangeAspect="1"/>
          </p:cNvPicPr>
          <p:nvPr/>
        </p:nvPicPr>
        <p:blipFill>
          <a:blip r:embed="rId7"/>
          <a:stretch>
            <a:fillRect/>
          </a:stretch>
        </p:blipFill>
        <p:spPr>
          <a:xfrm>
            <a:off x="339206" y="1950982"/>
            <a:ext cx="5254020" cy="765868"/>
          </a:xfrm>
          <a:prstGeom prst="rect">
            <a:avLst/>
          </a:prstGeom>
        </p:spPr>
      </p:pic>
      <p:sp>
        <p:nvSpPr>
          <p:cNvPr id="2" name="Titel 1"/>
          <p:cNvSpPr>
            <a:spLocks noGrp="1"/>
          </p:cNvSpPr>
          <p:nvPr>
            <p:ph type="title"/>
          </p:nvPr>
        </p:nvSpPr>
        <p:spPr/>
        <p:txBody>
          <a:bodyPr/>
          <a:lstStyle/>
          <a:p>
            <a:r>
              <a:rPr lang="de-DE" dirty="0"/>
              <a:t>Komprimierte Schrift/Text-Gruppe</a:t>
            </a:r>
          </a:p>
        </p:txBody>
      </p:sp>
      <p:pic>
        <p:nvPicPr>
          <p:cNvPr id="3" name="Grafik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0936" y="3569412"/>
            <a:ext cx="2771775" cy="914400"/>
          </a:xfrm>
          <a:prstGeom prst="rect">
            <a:avLst/>
          </a:prstGeom>
        </p:spPr>
      </p:pic>
      <p:cxnSp>
        <p:nvCxnSpPr>
          <p:cNvPr id="7" name="Gerade Verbindung mit Pfeil 6"/>
          <p:cNvCxnSpPr/>
          <p:nvPr/>
        </p:nvCxnSpPr>
        <p:spPr>
          <a:xfrm>
            <a:off x="1522876"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6B6FA08E-F225-40D4-92D1-0B335E7368E9}"/>
              </a:ext>
            </a:extLst>
          </p:cNvPr>
          <p:cNvSpPr txBox="1"/>
          <p:nvPr/>
        </p:nvSpPr>
        <p:spPr>
          <a:xfrm>
            <a:off x="339207" y="4715114"/>
            <a:ext cx="5254020" cy="923330"/>
          </a:xfrm>
          <a:prstGeom prst="rect">
            <a:avLst/>
          </a:prstGeom>
          <a:noFill/>
        </p:spPr>
        <p:txBody>
          <a:bodyPr wrap="square" rtlCol="0">
            <a:spAutoFit/>
          </a:bodyPr>
          <a:lstStyle/>
          <a:p>
            <a:r>
              <a:rPr lang="de-DE" dirty="0"/>
              <a:t>Neue schlanke „Schriftart/Text“-Gruppe fasst Schriftart und Absatz Funktionen zusammen, und ergänzt hoch-/tiefstellen</a:t>
            </a:r>
          </a:p>
        </p:txBody>
      </p:sp>
      <p:pic>
        <p:nvPicPr>
          <p:cNvPr id="6" name="Grafik 5">
            <a:extLst>
              <a:ext uri="{FF2B5EF4-FFF2-40B4-BE49-F238E27FC236}">
                <a16:creationId xmlns:a16="http://schemas.microsoft.com/office/drawing/2014/main" id="{A833C0C8-3471-4B16-8C47-BEA89AA47A64}"/>
              </a:ext>
            </a:extLst>
          </p:cNvPr>
          <p:cNvPicPr>
            <a:picLocks noChangeAspect="1"/>
          </p:cNvPicPr>
          <p:nvPr/>
        </p:nvPicPr>
        <p:blipFill>
          <a:blip r:embed="rId9"/>
          <a:stretch>
            <a:fillRect/>
          </a:stretch>
        </p:blipFill>
        <p:spPr>
          <a:xfrm>
            <a:off x="6204057" y="1686728"/>
            <a:ext cx="2771775" cy="2886311"/>
          </a:xfrm>
          <a:prstGeom prst="rect">
            <a:avLst/>
          </a:prstGeom>
        </p:spPr>
      </p:pic>
      <p:pic>
        <p:nvPicPr>
          <p:cNvPr id="14" name="Grafik 13"/>
          <p:cNvPicPr>
            <a:picLocks noChangeAspect="1"/>
          </p:cNvPicPr>
          <p:nvPr/>
        </p:nvPicPr>
        <p:blipFill>
          <a:blip r:embed="rId10"/>
          <a:stretch>
            <a:fillRect/>
          </a:stretch>
        </p:blipFill>
        <p:spPr>
          <a:xfrm>
            <a:off x="9175125" y="1937654"/>
            <a:ext cx="2461670" cy="4528874"/>
          </a:xfrm>
          <a:prstGeom prst="rect">
            <a:avLst/>
          </a:prstGeom>
        </p:spPr>
      </p:pic>
      <p:cxnSp>
        <p:nvCxnSpPr>
          <p:cNvPr id="15" name="Gerade Verbindung mit Pfeil 14"/>
          <p:cNvCxnSpPr/>
          <p:nvPr/>
        </p:nvCxnSpPr>
        <p:spPr>
          <a:xfrm flipH="1">
            <a:off x="3253065"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6B6FA08E-F225-40D4-92D1-0B335E7368E9}"/>
              </a:ext>
            </a:extLst>
          </p:cNvPr>
          <p:cNvSpPr txBox="1"/>
          <p:nvPr/>
        </p:nvSpPr>
        <p:spPr>
          <a:xfrm>
            <a:off x="6237484" y="4820005"/>
            <a:ext cx="2937641" cy="1477328"/>
          </a:xfrm>
          <a:prstGeom prst="rect">
            <a:avLst/>
          </a:prstGeom>
          <a:noFill/>
        </p:spPr>
        <p:txBody>
          <a:bodyPr wrap="square" rtlCol="0">
            <a:spAutoFit/>
          </a:bodyPr>
          <a:lstStyle/>
          <a:p>
            <a:r>
              <a:rPr lang="de-DE" i="1" dirty="0"/>
              <a:t>(Standardmäßig im Widescreen-</a:t>
            </a:r>
            <a:r>
              <a:rPr lang="de-DE" i="1" dirty="0" err="1"/>
              <a:t>Theme</a:t>
            </a:r>
            <a:r>
              <a:rPr lang="de-DE" i="1" dirty="0"/>
              <a:t> oder manuell aktivierbar in der UI-Anpassung)</a:t>
            </a:r>
          </a:p>
        </p:txBody>
      </p:sp>
      <p:sp>
        <p:nvSpPr>
          <p:cNvPr id="17" name="Rechteck 16">
            <a:extLst>
              <a:ext uri="{FF2B5EF4-FFF2-40B4-BE49-F238E27FC236}">
                <a16:creationId xmlns:a16="http://schemas.microsoft.com/office/drawing/2014/main" id="{C572475E-C162-4F56-8FC8-B6695F3653D8}"/>
              </a:ext>
            </a:extLst>
          </p:cNvPr>
          <p:cNvSpPr/>
          <p:nvPr/>
        </p:nvSpPr>
        <p:spPr>
          <a:xfrm>
            <a:off x="9150380" y="3085706"/>
            <a:ext cx="2521358"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A9FA837B-A6AD-4109-A3AC-DFA924D99335}"/>
              </a:ext>
            </a:extLst>
          </p:cNvPr>
          <p:cNvSpPr/>
          <p:nvPr/>
        </p:nvSpPr>
        <p:spPr>
          <a:xfrm>
            <a:off x="6273930" y="4337587"/>
            <a:ext cx="1440000"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130147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659023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84"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a:t>ChartLib</a:t>
            </a:r>
            <a:r>
              <a:rPr lang="de-DE" dirty="0"/>
              <a:t> Verbesserungen</a:t>
            </a:r>
          </a:p>
        </p:txBody>
      </p:sp>
      <p:pic>
        <p:nvPicPr>
          <p:cNvPr id="7" name="Grafik 6">
            <a:extLst>
              <a:ext uri="{FF2B5EF4-FFF2-40B4-BE49-F238E27FC236}">
                <a16:creationId xmlns:a16="http://schemas.microsoft.com/office/drawing/2014/main" id="{7147FC60-F2EC-44F0-BEA3-82F1FD73FFCF}"/>
              </a:ext>
            </a:extLst>
          </p:cNvPr>
          <p:cNvPicPr>
            <a:picLocks noChangeAspect="1"/>
          </p:cNvPicPr>
          <p:nvPr/>
        </p:nvPicPr>
        <p:blipFill>
          <a:blip r:embed="rId7"/>
          <a:stretch>
            <a:fillRect/>
          </a:stretch>
        </p:blipFill>
        <p:spPr>
          <a:xfrm>
            <a:off x="720969" y="1881929"/>
            <a:ext cx="3784323" cy="2609587"/>
          </a:xfrm>
          <a:prstGeom prst="rect">
            <a:avLst/>
          </a:prstGeom>
        </p:spPr>
      </p:pic>
      <p:sp>
        <p:nvSpPr>
          <p:cNvPr id="6" name="Textfeld 5">
            <a:extLst>
              <a:ext uri="{FF2B5EF4-FFF2-40B4-BE49-F238E27FC236}">
                <a16:creationId xmlns:a16="http://schemas.microsoft.com/office/drawing/2014/main" id="{5B1A18FF-FDBD-40AB-9754-9BBA6A568746}"/>
              </a:ext>
            </a:extLst>
          </p:cNvPr>
          <p:cNvSpPr txBox="1"/>
          <p:nvPr/>
        </p:nvSpPr>
        <p:spPr>
          <a:xfrm>
            <a:off x="4931508" y="2389929"/>
            <a:ext cx="6314830" cy="3508653"/>
          </a:xfrm>
          <a:prstGeom prst="rect">
            <a:avLst/>
          </a:prstGeom>
          <a:noFill/>
        </p:spPr>
        <p:txBody>
          <a:bodyPr wrap="square" rtlCol="0">
            <a:spAutoFit/>
          </a:bodyPr>
          <a:lstStyle/>
          <a:p>
            <a:pPr marL="285750" indent="-285750">
              <a:spcAft>
                <a:spcPts val="2400"/>
              </a:spcAft>
              <a:buFont typeface="Wingdings" panose="05000000000000000000" pitchFamily="2" charset="2"/>
              <a:buChar char="Ø"/>
            </a:pPr>
            <a:r>
              <a:rPr lang="de-DE" dirty="0"/>
              <a:t>Transparente </a:t>
            </a:r>
            <a:r>
              <a:rPr lang="de-DE" dirty="0" err="1"/>
              <a:t>Thumbnails</a:t>
            </a:r>
            <a:r>
              <a:rPr lang="de-DE" dirty="0"/>
              <a:t> (wenn </a:t>
            </a:r>
            <a:r>
              <a:rPr lang="de-DE" dirty="0" err="1"/>
              <a:t>ChartLib</a:t>
            </a:r>
            <a:r>
              <a:rPr lang="de-DE" dirty="0"/>
              <a:t>-Präsentation transparenten Hintergrund hat)</a:t>
            </a:r>
          </a:p>
          <a:p>
            <a:pPr marL="285750" indent="-285750">
              <a:spcAft>
                <a:spcPts val="2400"/>
              </a:spcAft>
              <a:buFont typeface="Wingdings" panose="05000000000000000000" pitchFamily="2" charset="2"/>
              <a:buChar char="Ø"/>
            </a:pPr>
            <a:r>
              <a:rPr lang="de-DE" dirty="0"/>
              <a:t>„Library erneut indizieren“ indiziert nun wirklich alle Dateien</a:t>
            </a:r>
          </a:p>
          <a:p>
            <a:pPr marL="285750" indent="-285750">
              <a:spcAft>
                <a:spcPts val="2400"/>
              </a:spcAft>
              <a:buFont typeface="Wingdings" panose="05000000000000000000" pitchFamily="2" charset="2"/>
              <a:buChar char="Ø"/>
            </a:pPr>
            <a:r>
              <a:rPr lang="de-DE" dirty="0"/>
              <a:t>„Library verwalten“ erlaubt hinzufügen und löschen von Libraries</a:t>
            </a:r>
          </a:p>
          <a:p>
            <a:pPr marL="285750" indent="-285750">
              <a:spcAft>
                <a:spcPts val="2400"/>
              </a:spcAft>
              <a:buFont typeface="Wingdings" panose="05000000000000000000" pitchFamily="2" charset="2"/>
              <a:buChar char="Ø"/>
            </a:pPr>
            <a:r>
              <a:rPr lang="de-DE" dirty="0"/>
              <a:t>Support für Design-Dateien („.</a:t>
            </a:r>
            <a:r>
              <a:rPr lang="de-DE" dirty="0" err="1"/>
              <a:t>potx</a:t>
            </a:r>
            <a:r>
              <a:rPr lang="de-DE" dirty="0"/>
              <a:t>“) um Folienmaster auf die aktuelle Präsentation anzuwenden</a:t>
            </a:r>
          </a:p>
        </p:txBody>
      </p:sp>
      <p:pic>
        <p:nvPicPr>
          <p:cNvPr id="8" name="Grafik 7">
            <a:extLst>
              <a:ext uri="{FF2B5EF4-FFF2-40B4-BE49-F238E27FC236}">
                <a16:creationId xmlns:a16="http://schemas.microsoft.com/office/drawing/2014/main" id="{90AF8F1D-5230-496B-B9AA-02D4A2A1B769}"/>
              </a:ext>
            </a:extLst>
          </p:cNvPr>
          <p:cNvPicPr>
            <a:picLocks noChangeAspect="1"/>
          </p:cNvPicPr>
          <p:nvPr/>
        </p:nvPicPr>
        <p:blipFill>
          <a:blip r:embed="rId8"/>
          <a:stretch>
            <a:fillRect/>
          </a:stretch>
        </p:blipFill>
        <p:spPr>
          <a:xfrm>
            <a:off x="1112733" y="4860703"/>
            <a:ext cx="3000794" cy="1419423"/>
          </a:xfrm>
          <a:prstGeom prst="rect">
            <a:avLst/>
          </a:prstGeom>
        </p:spPr>
      </p:pic>
    </p:spTree>
    <p:extLst>
      <p:ext uri="{BB962C8B-B14F-4D97-AF65-F5344CB8AC3E}">
        <p14:creationId xmlns:p14="http://schemas.microsoft.com/office/powerpoint/2010/main" val="4229306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565193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55"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5" name="Grafik 4">
            <a:extLst>
              <a:ext uri="{FF2B5EF4-FFF2-40B4-BE49-F238E27FC236}">
                <a16:creationId xmlns:a16="http://schemas.microsoft.com/office/drawing/2014/main" id="{AE5C0DB2-81DC-4BED-834B-88BFC3CF9C10}"/>
              </a:ext>
            </a:extLst>
          </p:cNvPr>
          <p:cNvPicPr>
            <a:picLocks noChangeAspect="1"/>
          </p:cNvPicPr>
          <p:nvPr/>
        </p:nvPicPr>
        <p:blipFill>
          <a:blip r:embed="rId6"/>
          <a:stretch>
            <a:fillRect/>
          </a:stretch>
        </p:blipFill>
        <p:spPr>
          <a:xfrm>
            <a:off x="368117" y="2155889"/>
            <a:ext cx="1924433" cy="2950796"/>
          </a:xfrm>
          <a:prstGeom prst="rect">
            <a:avLst/>
          </a:prstGeom>
        </p:spPr>
      </p:pic>
      <p:sp>
        <p:nvSpPr>
          <p:cNvPr id="2" name="Titel 1"/>
          <p:cNvSpPr>
            <a:spLocks noGrp="1"/>
          </p:cNvSpPr>
          <p:nvPr>
            <p:ph type="title"/>
          </p:nvPr>
        </p:nvSpPr>
        <p:spPr/>
        <p:txBody>
          <a:bodyPr/>
          <a:lstStyle/>
          <a:p>
            <a:r>
              <a:rPr lang="en-US" dirty="0" err="1"/>
              <a:t>Weitere</a:t>
            </a:r>
            <a:r>
              <a:rPr lang="en-US" dirty="0"/>
              <a:t> </a:t>
            </a:r>
            <a:r>
              <a:rPr lang="en-US" dirty="0" err="1"/>
              <a:t>kleine</a:t>
            </a:r>
            <a:r>
              <a:rPr lang="en-US" dirty="0"/>
              <a:t> </a:t>
            </a:r>
            <a:r>
              <a:rPr lang="en-US" dirty="0" err="1"/>
              <a:t>Verbesserungen</a:t>
            </a:r>
            <a:endParaRPr lang="en-US" dirty="0"/>
          </a:p>
        </p:txBody>
      </p:sp>
      <p:pic>
        <p:nvPicPr>
          <p:cNvPr id="6" name="Grafik 5">
            <a:extLst>
              <a:ext uri="{FF2B5EF4-FFF2-40B4-BE49-F238E27FC236}">
                <a16:creationId xmlns:a16="http://schemas.microsoft.com/office/drawing/2014/main" id="{F2A9FE92-7F28-40CC-8CA1-E8E4A21634C5}"/>
              </a:ext>
            </a:extLst>
          </p:cNvPr>
          <p:cNvPicPr>
            <a:picLocks noChangeAspect="1"/>
          </p:cNvPicPr>
          <p:nvPr/>
        </p:nvPicPr>
        <p:blipFill>
          <a:blip r:embed="rId7"/>
          <a:stretch>
            <a:fillRect/>
          </a:stretch>
        </p:blipFill>
        <p:spPr>
          <a:xfrm>
            <a:off x="3489506" y="1690688"/>
            <a:ext cx="914528" cy="952633"/>
          </a:xfrm>
          <a:prstGeom prst="rect">
            <a:avLst/>
          </a:prstGeom>
        </p:spPr>
      </p:pic>
      <p:pic>
        <p:nvPicPr>
          <p:cNvPr id="7" name="Grafik 6">
            <a:extLst>
              <a:ext uri="{FF2B5EF4-FFF2-40B4-BE49-F238E27FC236}">
                <a16:creationId xmlns:a16="http://schemas.microsoft.com/office/drawing/2014/main" id="{D7E956AB-CC2C-4C10-B9D1-25FDF555F5E0}"/>
              </a:ext>
            </a:extLst>
          </p:cNvPr>
          <p:cNvPicPr>
            <a:picLocks noChangeAspect="1"/>
          </p:cNvPicPr>
          <p:nvPr/>
        </p:nvPicPr>
        <p:blipFill>
          <a:blip r:embed="rId8"/>
          <a:stretch>
            <a:fillRect/>
          </a:stretch>
        </p:blipFill>
        <p:spPr>
          <a:xfrm>
            <a:off x="8478599" y="1547205"/>
            <a:ext cx="3307748" cy="1510204"/>
          </a:xfrm>
          <a:prstGeom prst="rect">
            <a:avLst/>
          </a:prstGeom>
        </p:spPr>
      </p:pic>
      <p:sp>
        <p:nvSpPr>
          <p:cNvPr id="9" name="Rechteck 8">
            <a:extLst>
              <a:ext uri="{FF2B5EF4-FFF2-40B4-BE49-F238E27FC236}">
                <a16:creationId xmlns:a16="http://schemas.microsoft.com/office/drawing/2014/main" id="{DE309BCE-FE7B-414E-BD52-BD56B1BE649E}"/>
              </a:ext>
            </a:extLst>
          </p:cNvPr>
          <p:cNvSpPr/>
          <p:nvPr/>
        </p:nvSpPr>
        <p:spPr>
          <a:xfrm>
            <a:off x="3863267" y="2167004"/>
            <a:ext cx="522013"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a:extLst>
              <a:ext uri="{FF2B5EF4-FFF2-40B4-BE49-F238E27FC236}">
                <a16:creationId xmlns:a16="http://schemas.microsoft.com/office/drawing/2014/main" id="{85471B77-15D9-420F-B9AA-669137E4F3C0}"/>
              </a:ext>
            </a:extLst>
          </p:cNvPr>
          <p:cNvPicPr>
            <a:picLocks noChangeAspect="1"/>
          </p:cNvPicPr>
          <p:nvPr/>
        </p:nvPicPr>
        <p:blipFill>
          <a:blip r:embed="rId9"/>
          <a:stretch>
            <a:fillRect/>
          </a:stretch>
        </p:blipFill>
        <p:spPr>
          <a:xfrm>
            <a:off x="3351477" y="3997441"/>
            <a:ext cx="1533272" cy="1129447"/>
          </a:xfrm>
          <a:prstGeom prst="rect">
            <a:avLst/>
          </a:prstGeom>
        </p:spPr>
      </p:pic>
      <p:sp>
        <p:nvSpPr>
          <p:cNvPr id="12" name="Textfeld 11">
            <a:extLst>
              <a:ext uri="{FF2B5EF4-FFF2-40B4-BE49-F238E27FC236}">
                <a16:creationId xmlns:a16="http://schemas.microsoft.com/office/drawing/2014/main" id="{1DAD387B-CAFB-43A2-8EF8-D4B66BA04B4B}"/>
              </a:ext>
            </a:extLst>
          </p:cNvPr>
          <p:cNvSpPr txBox="1"/>
          <p:nvPr/>
        </p:nvSpPr>
        <p:spPr>
          <a:xfrm>
            <a:off x="233980" y="5208052"/>
            <a:ext cx="2853098" cy="923330"/>
          </a:xfrm>
          <a:prstGeom prst="rect">
            <a:avLst/>
          </a:prstGeom>
          <a:noFill/>
        </p:spPr>
        <p:txBody>
          <a:bodyPr wrap="square" rtlCol="0">
            <a:spAutoFit/>
          </a:bodyPr>
          <a:lstStyle/>
          <a:p>
            <a:r>
              <a:rPr lang="de-DE" dirty="0"/>
              <a:t>Seitenverhältnis-Optionen in BKT Position/Größe-Gruppe</a:t>
            </a:r>
          </a:p>
        </p:txBody>
      </p:sp>
      <p:sp>
        <p:nvSpPr>
          <p:cNvPr id="13" name="Textfeld 12">
            <a:extLst>
              <a:ext uri="{FF2B5EF4-FFF2-40B4-BE49-F238E27FC236}">
                <a16:creationId xmlns:a16="http://schemas.microsoft.com/office/drawing/2014/main" id="{891DC0B9-689B-4634-9CCB-ED74473B7247}"/>
              </a:ext>
            </a:extLst>
          </p:cNvPr>
          <p:cNvSpPr txBox="1"/>
          <p:nvPr/>
        </p:nvSpPr>
        <p:spPr>
          <a:xfrm>
            <a:off x="3351477" y="2717354"/>
            <a:ext cx="2343756" cy="923330"/>
          </a:xfrm>
          <a:prstGeom prst="rect">
            <a:avLst/>
          </a:prstGeom>
          <a:noFill/>
        </p:spPr>
        <p:txBody>
          <a:bodyPr wrap="square" rtlCol="0">
            <a:spAutoFit/>
          </a:bodyPr>
          <a:lstStyle/>
          <a:p>
            <a:r>
              <a:rPr lang="de-DE" dirty="0"/>
              <a:t>Schnellzugriff auf Shape-Selektion in Ablage-Gruppe</a:t>
            </a:r>
          </a:p>
        </p:txBody>
      </p:sp>
      <p:sp>
        <p:nvSpPr>
          <p:cNvPr id="14" name="Textfeld 13">
            <a:extLst>
              <a:ext uri="{FF2B5EF4-FFF2-40B4-BE49-F238E27FC236}">
                <a16:creationId xmlns:a16="http://schemas.microsoft.com/office/drawing/2014/main" id="{7CC0CC48-669F-473E-AA2D-C2C21E3D9B4E}"/>
              </a:ext>
            </a:extLst>
          </p:cNvPr>
          <p:cNvSpPr txBox="1"/>
          <p:nvPr/>
        </p:nvSpPr>
        <p:spPr>
          <a:xfrm>
            <a:off x="4511790" y="1667701"/>
            <a:ext cx="3908901" cy="923330"/>
          </a:xfrm>
          <a:prstGeom prst="rect">
            <a:avLst/>
          </a:prstGeom>
          <a:noFill/>
        </p:spPr>
        <p:txBody>
          <a:bodyPr wrap="square" rtlCol="0">
            <a:spAutoFit/>
          </a:bodyPr>
          <a:lstStyle/>
          <a:p>
            <a:r>
              <a:rPr lang="de-DE" dirty="0"/>
              <a:t>„Format </a:t>
            </a:r>
            <a:r>
              <a:rPr lang="de-DE" dirty="0" err="1"/>
              <a:t>Sync</a:t>
            </a:r>
            <a:r>
              <a:rPr lang="de-DE" dirty="0"/>
              <a:t>“ gleicht das Format aller gewählten Shapes mit erstem Shape ab</a:t>
            </a:r>
          </a:p>
        </p:txBody>
      </p:sp>
      <p:sp>
        <p:nvSpPr>
          <p:cNvPr id="15" name="Rechteck 14">
            <a:extLst>
              <a:ext uri="{FF2B5EF4-FFF2-40B4-BE49-F238E27FC236}">
                <a16:creationId xmlns:a16="http://schemas.microsoft.com/office/drawing/2014/main" id="{EA67E584-155C-449A-8A9B-FD24710F4056}"/>
              </a:ext>
            </a:extLst>
          </p:cNvPr>
          <p:cNvSpPr/>
          <p:nvPr/>
        </p:nvSpPr>
        <p:spPr>
          <a:xfrm>
            <a:off x="4047685" y="1946284"/>
            <a:ext cx="290706"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Textfeld 15">
            <a:extLst>
              <a:ext uri="{FF2B5EF4-FFF2-40B4-BE49-F238E27FC236}">
                <a16:creationId xmlns:a16="http://schemas.microsoft.com/office/drawing/2014/main" id="{37480681-B85D-49B8-A883-FDF35F5F2BFE}"/>
              </a:ext>
            </a:extLst>
          </p:cNvPr>
          <p:cNvSpPr txBox="1"/>
          <p:nvPr/>
        </p:nvSpPr>
        <p:spPr>
          <a:xfrm>
            <a:off x="8583710" y="3235868"/>
            <a:ext cx="3097526" cy="1754326"/>
          </a:xfrm>
          <a:prstGeom prst="rect">
            <a:avLst/>
          </a:prstGeom>
          <a:noFill/>
        </p:spPr>
        <p:txBody>
          <a:bodyPr wrap="square" rtlCol="0">
            <a:spAutoFit/>
          </a:bodyPr>
          <a:lstStyle/>
          <a:p>
            <a:r>
              <a:rPr lang="de-DE" dirty="0"/>
              <a:t>„Format </a:t>
            </a:r>
            <a:r>
              <a:rPr lang="de-DE" dirty="0" err="1"/>
              <a:t>Sync</a:t>
            </a:r>
            <a:r>
              <a:rPr lang="de-DE" dirty="0"/>
              <a:t>“ geht auch über Kontextmenü, wobei dann das Format des angeklickten Shapes auf alle anderen übertragen wird</a:t>
            </a:r>
          </a:p>
        </p:txBody>
      </p:sp>
      <p:sp>
        <p:nvSpPr>
          <p:cNvPr id="17" name="Rechteck 16">
            <a:extLst>
              <a:ext uri="{FF2B5EF4-FFF2-40B4-BE49-F238E27FC236}">
                <a16:creationId xmlns:a16="http://schemas.microsoft.com/office/drawing/2014/main" id="{626BB0C0-68A3-4881-BDD2-7C054ADB3EC9}"/>
              </a:ext>
            </a:extLst>
          </p:cNvPr>
          <p:cNvSpPr/>
          <p:nvPr/>
        </p:nvSpPr>
        <p:spPr>
          <a:xfrm>
            <a:off x="10237468" y="2397325"/>
            <a:ext cx="1469977" cy="320029"/>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667192C3-A3BF-4C46-9D84-B56CAA34603E}"/>
              </a:ext>
            </a:extLst>
          </p:cNvPr>
          <p:cNvSpPr/>
          <p:nvPr/>
        </p:nvSpPr>
        <p:spPr>
          <a:xfrm>
            <a:off x="3286728" y="4692797"/>
            <a:ext cx="1694320"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Textfeld 18">
            <a:extLst>
              <a:ext uri="{FF2B5EF4-FFF2-40B4-BE49-F238E27FC236}">
                <a16:creationId xmlns:a16="http://schemas.microsoft.com/office/drawing/2014/main" id="{8C0A59C0-A779-4369-99BD-58C3C767202D}"/>
              </a:ext>
            </a:extLst>
          </p:cNvPr>
          <p:cNvSpPr txBox="1"/>
          <p:nvPr/>
        </p:nvSpPr>
        <p:spPr>
          <a:xfrm>
            <a:off x="5054210" y="3961999"/>
            <a:ext cx="2811322" cy="1200329"/>
          </a:xfrm>
          <a:prstGeom prst="rect">
            <a:avLst/>
          </a:prstGeom>
          <a:noFill/>
        </p:spPr>
        <p:txBody>
          <a:bodyPr wrap="square" rtlCol="0">
            <a:spAutoFit/>
          </a:bodyPr>
          <a:lstStyle/>
          <a:p>
            <a:r>
              <a:rPr lang="de-DE" dirty="0"/>
              <a:t>Mit Zwischenablage ersetzen geht nun auch für mehrere ausgewählte Shapes</a:t>
            </a:r>
          </a:p>
        </p:txBody>
      </p:sp>
      <p:pic>
        <p:nvPicPr>
          <p:cNvPr id="21" name="Grafik 20">
            <a:extLst>
              <a:ext uri="{FF2B5EF4-FFF2-40B4-BE49-F238E27FC236}">
                <a16:creationId xmlns:a16="http://schemas.microsoft.com/office/drawing/2014/main" id="{097851E6-0B84-4344-BC98-BF5B77294322}"/>
              </a:ext>
            </a:extLst>
          </p:cNvPr>
          <p:cNvPicPr>
            <a:picLocks noChangeAspect="1"/>
          </p:cNvPicPr>
          <p:nvPr/>
        </p:nvPicPr>
        <p:blipFill>
          <a:blip r:embed="rId10"/>
          <a:stretch>
            <a:fillRect/>
          </a:stretch>
        </p:blipFill>
        <p:spPr>
          <a:xfrm>
            <a:off x="5496972" y="5995981"/>
            <a:ext cx="1820078" cy="683489"/>
          </a:xfrm>
          <a:prstGeom prst="rect">
            <a:avLst/>
          </a:prstGeom>
        </p:spPr>
      </p:pic>
      <p:sp>
        <p:nvSpPr>
          <p:cNvPr id="23" name="Textfeld 22">
            <a:extLst>
              <a:ext uri="{FF2B5EF4-FFF2-40B4-BE49-F238E27FC236}">
                <a16:creationId xmlns:a16="http://schemas.microsoft.com/office/drawing/2014/main" id="{43AD54A4-18DE-4C6B-96E4-E699005A0525}"/>
              </a:ext>
            </a:extLst>
          </p:cNvPr>
          <p:cNvSpPr txBox="1"/>
          <p:nvPr/>
        </p:nvSpPr>
        <p:spPr>
          <a:xfrm>
            <a:off x="9473578" y="5995981"/>
            <a:ext cx="2300393" cy="646331"/>
          </a:xfrm>
          <a:prstGeom prst="rect">
            <a:avLst/>
          </a:prstGeom>
          <a:noFill/>
        </p:spPr>
        <p:txBody>
          <a:bodyPr wrap="square" rtlCol="0">
            <a:spAutoFit/>
          </a:bodyPr>
          <a:lstStyle/>
          <a:p>
            <a:r>
              <a:rPr lang="de-DE" dirty="0"/>
              <a:t>Dark </a:t>
            </a:r>
            <a:r>
              <a:rPr lang="de-DE" dirty="0" err="1"/>
              <a:t>Theme</a:t>
            </a:r>
            <a:r>
              <a:rPr lang="de-DE" dirty="0"/>
              <a:t> für </a:t>
            </a:r>
            <a:r>
              <a:rPr lang="de-DE" dirty="0" err="1"/>
              <a:t>QuickEdit</a:t>
            </a:r>
            <a:r>
              <a:rPr lang="de-DE" dirty="0"/>
              <a:t>-Fenster</a:t>
            </a:r>
          </a:p>
        </p:txBody>
      </p:sp>
      <p:pic>
        <p:nvPicPr>
          <p:cNvPr id="25" name="Grafik 24">
            <a:extLst>
              <a:ext uri="{FF2B5EF4-FFF2-40B4-BE49-F238E27FC236}">
                <a16:creationId xmlns:a16="http://schemas.microsoft.com/office/drawing/2014/main" id="{7756EBB3-182C-47F1-A88C-0A2C307F8A84}"/>
              </a:ext>
            </a:extLst>
          </p:cNvPr>
          <p:cNvPicPr>
            <a:picLocks noChangeAspect="1"/>
          </p:cNvPicPr>
          <p:nvPr/>
        </p:nvPicPr>
        <p:blipFill>
          <a:blip r:embed="rId11"/>
          <a:stretch>
            <a:fillRect/>
          </a:stretch>
        </p:blipFill>
        <p:spPr>
          <a:xfrm>
            <a:off x="7456157" y="5894221"/>
            <a:ext cx="1860646" cy="819192"/>
          </a:xfrm>
          <a:prstGeom prst="rect">
            <a:avLst/>
          </a:prstGeom>
        </p:spPr>
      </p:pic>
      <p:sp>
        <p:nvSpPr>
          <p:cNvPr id="26" name="Rechteck 25">
            <a:extLst>
              <a:ext uri="{FF2B5EF4-FFF2-40B4-BE49-F238E27FC236}">
                <a16:creationId xmlns:a16="http://schemas.microsoft.com/office/drawing/2014/main" id="{4A9AAB33-033D-4ADD-A023-872F8E757A47}"/>
              </a:ext>
            </a:extLst>
          </p:cNvPr>
          <p:cNvSpPr/>
          <p:nvPr/>
        </p:nvSpPr>
        <p:spPr>
          <a:xfrm>
            <a:off x="7456157" y="6033139"/>
            <a:ext cx="1929068"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30645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21804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36"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„Rückgängig“-Funktion bei Popup-Aktionen war bisher nicht verfügbar</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Popup wurde nicht oder falsch angezeigt bei Multi-Monitor-Setup</a:t>
            </a:r>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Fehler nach PowerPoint-Absturz behoben</a:t>
            </a:r>
          </a:p>
        </p:txBody>
      </p:sp>
      <p:sp>
        <p:nvSpPr>
          <p:cNvPr id="6" name="Textfeld 5">
            <a:extLst>
              <a:ext uri="{FF2B5EF4-FFF2-40B4-BE49-F238E27FC236}">
                <a16:creationId xmlns:a16="http://schemas.microsoft.com/office/drawing/2014/main" id="{6B6FA08E-F225-40D4-92D1-0B335E7368E9}"/>
              </a:ext>
            </a:extLst>
          </p:cNvPr>
          <p:cNvSpPr txBox="1"/>
          <p:nvPr/>
        </p:nvSpPr>
        <p:spPr>
          <a:xfrm>
            <a:off x="838200" y="4168026"/>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PowerPoint-Neustart nach dem Schließen (hoffentlich) behoben</a:t>
            </a:r>
          </a:p>
        </p:txBody>
      </p:sp>
      <p:sp>
        <p:nvSpPr>
          <p:cNvPr id="10" name="Textfeld 9">
            <a:extLst>
              <a:ext uri="{FF2B5EF4-FFF2-40B4-BE49-F238E27FC236}">
                <a16:creationId xmlns:a16="http://schemas.microsoft.com/office/drawing/2014/main" id="{6B6FA08E-F225-40D4-92D1-0B335E7368E9}"/>
              </a:ext>
            </a:extLst>
          </p:cNvPr>
          <p:cNvSpPr txBox="1"/>
          <p:nvPr/>
        </p:nvSpPr>
        <p:spPr>
          <a:xfrm>
            <a:off x="838200" y="4825358"/>
            <a:ext cx="9546021" cy="646331"/>
          </a:xfrm>
          <a:prstGeom prst="rect">
            <a:avLst/>
          </a:prstGeom>
          <a:noFill/>
        </p:spPr>
        <p:txBody>
          <a:bodyPr wrap="square" rtlCol="0">
            <a:spAutoFit/>
          </a:bodyPr>
          <a:lstStyle/>
          <a:p>
            <a:pPr marL="285750" indent="-285750">
              <a:buFont typeface="Wingdings" panose="05000000000000000000" pitchFamily="2" charset="2"/>
              <a:buChar char="Ø"/>
            </a:pPr>
            <a:r>
              <a:rPr lang="de-DE" dirty="0"/>
              <a:t>Prüfung der Office </a:t>
            </a:r>
            <a:r>
              <a:rPr lang="de-DE" dirty="0" err="1"/>
              <a:t>Bitness</a:t>
            </a:r>
            <a:r>
              <a:rPr lang="de-DE" dirty="0"/>
              <a:t> (32/64bit) standardmäßig deaktiviert, stattdessen Installation für beide Versionen</a:t>
            </a:r>
          </a:p>
        </p:txBody>
      </p:sp>
    </p:spTree>
    <p:extLst>
      <p:ext uri="{BB962C8B-B14F-4D97-AF65-F5344CB8AC3E}">
        <p14:creationId xmlns:p14="http://schemas.microsoft.com/office/powerpoint/2010/main" val="3817451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v2.7.0</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1328028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FB666-6E56-482B-83A2-79E8BD4CC636}"/>
              </a:ext>
            </a:extLst>
          </p:cNvPr>
          <p:cNvSpPr>
            <a:spLocks noGrp="1"/>
          </p:cNvSpPr>
          <p:nvPr>
            <p:ph type="title"/>
          </p:nvPr>
        </p:nvSpPr>
        <p:spPr>
          <a:xfrm>
            <a:off x="838200" y="365125"/>
            <a:ext cx="6797431" cy="1325563"/>
          </a:xfrm>
        </p:spPr>
        <p:txBody>
          <a:bodyPr/>
          <a:lstStyle/>
          <a:p>
            <a:r>
              <a:rPr lang="de-DE" dirty="0"/>
              <a:t>Vollständige Funktionsübersicht</a:t>
            </a:r>
          </a:p>
        </p:txBody>
      </p:sp>
      <p:sp>
        <p:nvSpPr>
          <p:cNvPr id="3" name="Rechteck 2">
            <a:extLst>
              <a:ext uri="{FF2B5EF4-FFF2-40B4-BE49-F238E27FC236}">
                <a16:creationId xmlns:a16="http://schemas.microsoft.com/office/drawing/2014/main" id="{D1F145E7-73BA-4E3F-9DD8-F650B27DFACB}"/>
              </a:ext>
            </a:extLst>
          </p:cNvPr>
          <p:cNvSpPr/>
          <p:nvPr/>
        </p:nvSpPr>
        <p:spPr>
          <a:xfrm>
            <a:off x="838200" y="1954796"/>
            <a:ext cx="5244769" cy="369332"/>
          </a:xfrm>
          <a:prstGeom prst="rect">
            <a:avLst/>
          </a:prstGeom>
        </p:spPr>
        <p:txBody>
          <a:bodyPr wrap="none">
            <a:spAutoFit/>
          </a:bodyPr>
          <a:lstStyle/>
          <a:p>
            <a:r>
              <a:rPr lang="de-DE" dirty="0">
                <a:hlinkClick r:id="rId2"/>
              </a:rPr>
              <a:t>https://www.bkt-toolbox.de/overview.html</a:t>
            </a:r>
            <a:r>
              <a:rPr lang="de-DE" dirty="0"/>
              <a:t> </a:t>
            </a:r>
          </a:p>
        </p:txBody>
      </p:sp>
      <p:grpSp>
        <p:nvGrpSpPr>
          <p:cNvPr id="6" name="Gruppieren 5">
            <a:extLst>
              <a:ext uri="{FF2B5EF4-FFF2-40B4-BE49-F238E27FC236}">
                <a16:creationId xmlns:a16="http://schemas.microsoft.com/office/drawing/2014/main" id="{69003DE8-00AD-4135-9A54-B95CDFB578D1}"/>
              </a:ext>
            </a:extLst>
          </p:cNvPr>
          <p:cNvGrpSpPr/>
          <p:nvPr/>
        </p:nvGrpSpPr>
        <p:grpSpPr>
          <a:xfrm>
            <a:off x="7760677" y="-1"/>
            <a:ext cx="4431323" cy="6855147"/>
            <a:chOff x="1760906" y="-1"/>
            <a:chExt cx="4530647" cy="7008798"/>
          </a:xfrm>
        </p:grpSpPr>
        <p:pic>
          <p:nvPicPr>
            <p:cNvPr id="4" name="Grafik 3">
              <a:extLst>
                <a:ext uri="{FF2B5EF4-FFF2-40B4-BE49-F238E27FC236}">
                  <a16:creationId xmlns:a16="http://schemas.microsoft.com/office/drawing/2014/main" id="{7ECD379B-B758-4C25-B2A7-D4C87A5F13A6}"/>
                </a:ext>
              </a:extLst>
            </p:cNvPr>
            <p:cNvPicPr>
              <a:picLocks noChangeAspect="1"/>
            </p:cNvPicPr>
            <p:nvPr/>
          </p:nvPicPr>
          <p:blipFill>
            <a:blip r:embed="rId3"/>
            <a:stretch>
              <a:fillRect/>
            </a:stretch>
          </p:blipFill>
          <p:spPr>
            <a:xfrm>
              <a:off x="1760906" y="3659107"/>
              <a:ext cx="4530647" cy="3349690"/>
            </a:xfrm>
            <a:prstGeom prst="rect">
              <a:avLst/>
            </a:prstGeom>
          </p:spPr>
        </p:pic>
        <p:pic>
          <p:nvPicPr>
            <p:cNvPr id="5" name="Grafik 4">
              <a:extLst>
                <a:ext uri="{FF2B5EF4-FFF2-40B4-BE49-F238E27FC236}">
                  <a16:creationId xmlns:a16="http://schemas.microsoft.com/office/drawing/2014/main" id="{2120DA0C-5191-4D41-91D1-21D317A3D959}"/>
                </a:ext>
              </a:extLst>
            </p:cNvPr>
            <p:cNvPicPr>
              <a:picLocks noChangeAspect="1"/>
            </p:cNvPicPr>
            <p:nvPr/>
          </p:nvPicPr>
          <p:blipFill>
            <a:blip r:embed="rId4"/>
            <a:stretch>
              <a:fillRect/>
            </a:stretch>
          </p:blipFill>
          <p:spPr>
            <a:xfrm>
              <a:off x="1760906" y="-1"/>
              <a:ext cx="4530647" cy="3659108"/>
            </a:xfrm>
            <a:prstGeom prst="rect">
              <a:avLst/>
            </a:prstGeom>
          </p:spPr>
        </p:pic>
      </p:grpSp>
      <p:sp>
        <p:nvSpPr>
          <p:cNvPr id="8" name="Textfeld 7">
            <a:extLst>
              <a:ext uri="{FF2B5EF4-FFF2-40B4-BE49-F238E27FC236}">
                <a16:creationId xmlns:a16="http://schemas.microsoft.com/office/drawing/2014/main" id="{72CF6487-E5CD-4404-A9AF-3ABA6019F07C}"/>
              </a:ext>
            </a:extLst>
          </p:cNvPr>
          <p:cNvSpPr txBox="1"/>
          <p:nvPr/>
        </p:nvSpPr>
        <p:spPr>
          <a:xfrm>
            <a:off x="838200" y="2711939"/>
            <a:ext cx="5015523" cy="1200329"/>
          </a:xfrm>
          <a:prstGeom prst="rect">
            <a:avLst/>
          </a:prstGeom>
          <a:noFill/>
        </p:spPr>
        <p:txBody>
          <a:bodyPr wrap="square" rtlCol="0">
            <a:spAutoFit/>
          </a:bodyPr>
          <a:lstStyle/>
          <a:p>
            <a:r>
              <a:rPr lang="de-DE" dirty="0"/>
              <a:t>Auf der BKT Homepage befindet sich nun eine Übersicht über aller Gruppen und Menüs der PowerPoint-Toolbar mit einer kurzen Funktionsbeschreibung</a:t>
            </a:r>
          </a:p>
        </p:txBody>
      </p:sp>
    </p:spTree>
    <p:extLst>
      <p:ext uri="{BB962C8B-B14F-4D97-AF65-F5344CB8AC3E}">
        <p14:creationId xmlns:p14="http://schemas.microsoft.com/office/powerpoint/2010/main" val="2343481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886C5F-6436-48D8-B536-C84031C2EE08}"/>
              </a:ext>
            </a:extLst>
          </p:cNvPr>
          <p:cNvSpPr>
            <a:spLocks noGrp="1"/>
          </p:cNvSpPr>
          <p:nvPr>
            <p:ph type="title"/>
          </p:nvPr>
        </p:nvSpPr>
        <p:spPr/>
        <p:txBody>
          <a:bodyPr/>
          <a:lstStyle/>
          <a:p>
            <a:r>
              <a:rPr lang="de-DE" dirty="0"/>
              <a:t>Font-Icon Suche &amp; </a:t>
            </a:r>
            <a:r>
              <a:rPr lang="de-DE" dirty="0" err="1"/>
              <a:t>IcoMoon</a:t>
            </a:r>
            <a:r>
              <a:rPr lang="de-DE" dirty="0"/>
              <a:t>-Free</a:t>
            </a:r>
          </a:p>
        </p:txBody>
      </p:sp>
      <p:pic>
        <p:nvPicPr>
          <p:cNvPr id="2" name="Grafik 1">
            <a:extLst>
              <a:ext uri="{FF2B5EF4-FFF2-40B4-BE49-F238E27FC236}">
                <a16:creationId xmlns:a16="http://schemas.microsoft.com/office/drawing/2014/main" id="{E3A33437-7E5E-4986-B175-2FA0A653D80C}"/>
              </a:ext>
            </a:extLst>
          </p:cNvPr>
          <p:cNvPicPr>
            <a:picLocks noChangeAspect="1"/>
          </p:cNvPicPr>
          <p:nvPr/>
        </p:nvPicPr>
        <p:blipFill>
          <a:blip r:embed="rId2"/>
          <a:stretch>
            <a:fillRect/>
          </a:stretch>
        </p:blipFill>
        <p:spPr>
          <a:xfrm>
            <a:off x="2911559" y="4631933"/>
            <a:ext cx="714475" cy="1609950"/>
          </a:xfrm>
          <a:prstGeom prst="rect">
            <a:avLst/>
          </a:prstGeom>
        </p:spPr>
      </p:pic>
      <p:sp>
        <p:nvSpPr>
          <p:cNvPr id="6" name="Textfeld 5">
            <a:extLst>
              <a:ext uri="{FF2B5EF4-FFF2-40B4-BE49-F238E27FC236}">
                <a16:creationId xmlns:a16="http://schemas.microsoft.com/office/drawing/2014/main" id="{51CB6955-BDD7-44AE-B192-A5E56CD2DAA9}"/>
              </a:ext>
            </a:extLst>
          </p:cNvPr>
          <p:cNvSpPr txBox="1"/>
          <p:nvPr/>
        </p:nvSpPr>
        <p:spPr>
          <a:xfrm>
            <a:off x="2788683" y="1588534"/>
            <a:ext cx="6046080" cy="646331"/>
          </a:xfrm>
          <a:prstGeom prst="rect">
            <a:avLst/>
          </a:prstGeom>
          <a:noFill/>
        </p:spPr>
        <p:txBody>
          <a:bodyPr wrap="square" rtlCol="0">
            <a:spAutoFit/>
          </a:bodyPr>
          <a:lstStyle/>
          <a:p>
            <a:r>
              <a:rPr lang="de-DE" dirty="0"/>
              <a:t>Die Font-Icons können nun nach (englischen) Stichwörtern durchsucht werden</a:t>
            </a:r>
          </a:p>
        </p:txBody>
      </p:sp>
      <p:sp>
        <p:nvSpPr>
          <p:cNvPr id="7" name="Textfeld 6">
            <a:extLst>
              <a:ext uri="{FF2B5EF4-FFF2-40B4-BE49-F238E27FC236}">
                <a16:creationId xmlns:a16="http://schemas.microsoft.com/office/drawing/2014/main" id="{1F49078F-FDBB-411D-95AB-8EE3E83F9A69}"/>
              </a:ext>
            </a:extLst>
          </p:cNvPr>
          <p:cNvSpPr txBox="1"/>
          <p:nvPr/>
        </p:nvSpPr>
        <p:spPr>
          <a:xfrm>
            <a:off x="3668452" y="4836743"/>
            <a:ext cx="2192342" cy="1200329"/>
          </a:xfrm>
          <a:prstGeom prst="rect">
            <a:avLst/>
          </a:prstGeom>
          <a:noFill/>
        </p:spPr>
        <p:txBody>
          <a:bodyPr wrap="square" rtlCol="0">
            <a:spAutoFit/>
          </a:bodyPr>
          <a:lstStyle/>
          <a:p>
            <a:r>
              <a:rPr lang="de-DE" dirty="0"/>
              <a:t>Die letzten Suchanfragen werden gespeichert</a:t>
            </a:r>
          </a:p>
        </p:txBody>
      </p:sp>
      <p:sp>
        <p:nvSpPr>
          <p:cNvPr id="8" name="Textfeld 7">
            <a:extLst>
              <a:ext uri="{FF2B5EF4-FFF2-40B4-BE49-F238E27FC236}">
                <a16:creationId xmlns:a16="http://schemas.microsoft.com/office/drawing/2014/main" id="{60C1B7E7-4E3C-47DE-8029-4B77C86CA0A0}"/>
              </a:ext>
            </a:extLst>
          </p:cNvPr>
          <p:cNvSpPr txBox="1"/>
          <p:nvPr/>
        </p:nvSpPr>
        <p:spPr>
          <a:xfrm>
            <a:off x="2788683" y="3784557"/>
            <a:ext cx="7344747" cy="646331"/>
          </a:xfrm>
          <a:prstGeom prst="rect">
            <a:avLst/>
          </a:prstGeom>
          <a:noFill/>
        </p:spPr>
        <p:txBody>
          <a:bodyPr wrap="square" rtlCol="0">
            <a:spAutoFit/>
          </a:bodyPr>
          <a:lstStyle/>
          <a:p>
            <a:r>
              <a:rPr lang="de-DE" dirty="0"/>
              <a:t>Wenn die exakte Suche deaktiviert wird, wird bei „</a:t>
            </a:r>
            <a:r>
              <a:rPr lang="de-DE" dirty="0" err="1"/>
              <a:t>person</a:t>
            </a:r>
            <a:r>
              <a:rPr lang="de-DE" dirty="0"/>
              <a:t>“ auch „</a:t>
            </a:r>
            <a:r>
              <a:rPr lang="de-DE" dirty="0" err="1"/>
              <a:t>persons</a:t>
            </a:r>
            <a:r>
              <a:rPr lang="de-DE" dirty="0"/>
              <a:t>“, „</a:t>
            </a:r>
            <a:r>
              <a:rPr lang="de-DE" dirty="0" err="1"/>
              <a:t>personality</a:t>
            </a:r>
            <a:r>
              <a:rPr lang="de-DE" dirty="0"/>
              <a:t>“, und „</a:t>
            </a:r>
            <a:r>
              <a:rPr lang="de-DE" dirty="0" err="1"/>
              <a:t>impersonal</a:t>
            </a:r>
            <a:r>
              <a:rPr lang="de-DE" dirty="0"/>
              <a:t>“ gefunden</a:t>
            </a:r>
          </a:p>
        </p:txBody>
      </p:sp>
      <p:pic>
        <p:nvPicPr>
          <p:cNvPr id="13" name="Grafik 12">
            <a:extLst>
              <a:ext uri="{FF2B5EF4-FFF2-40B4-BE49-F238E27FC236}">
                <a16:creationId xmlns:a16="http://schemas.microsoft.com/office/drawing/2014/main" id="{CB89A9BB-15E6-4CF4-A7E9-E89276BF5298}"/>
              </a:ext>
            </a:extLst>
          </p:cNvPr>
          <p:cNvPicPr>
            <a:picLocks noChangeAspect="1"/>
          </p:cNvPicPr>
          <p:nvPr/>
        </p:nvPicPr>
        <p:blipFill>
          <a:blip r:embed="rId3"/>
          <a:stretch>
            <a:fillRect/>
          </a:stretch>
        </p:blipFill>
        <p:spPr>
          <a:xfrm>
            <a:off x="4210638" y="2364841"/>
            <a:ext cx="1721239" cy="1305038"/>
          </a:xfrm>
          <a:prstGeom prst="rect">
            <a:avLst/>
          </a:prstGeom>
        </p:spPr>
      </p:pic>
      <p:sp>
        <p:nvSpPr>
          <p:cNvPr id="10" name="Textfeld 9">
            <a:extLst>
              <a:ext uri="{FF2B5EF4-FFF2-40B4-BE49-F238E27FC236}">
                <a16:creationId xmlns:a16="http://schemas.microsoft.com/office/drawing/2014/main" id="{22C3487A-63F4-4486-8ACE-70D9039A33A6}"/>
              </a:ext>
            </a:extLst>
          </p:cNvPr>
          <p:cNvSpPr txBox="1"/>
          <p:nvPr/>
        </p:nvSpPr>
        <p:spPr>
          <a:xfrm>
            <a:off x="6093324" y="2364840"/>
            <a:ext cx="4442541" cy="646331"/>
          </a:xfrm>
          <a:prstGeom prst="rect">
            <a:avLst/>
          </a:prstGeom>
          <a:noFill/>
        </p:spPr>
        <p:txBody>
          <a:bodyPr wrap="square" rtlCol="0">
            <a:spAutoFit/>
          </a:bodyPr>
          <a:lstStyle/>
          <a:p>
            <a:r>
              <a:rPr lang="de-DE" dirty="0"/>
              <a:t>Bei Eingabe mehrerer Wörter wird eine UND-Suche durchgeführt</a:t>
            </a:r>
          </a:p>
        </p:txBody>
      </p:sp>
      <p:pic>
        <p:nvPicPr>
          <p:cNvPr id="5" name="Grafik 4">
            <a:extLst>
              <a:ext uri="{FF2B5EF4-FFF2-40B4-BE49-F238E27FC236}">
                <a16:creationId xmlns:a16="http://schemas.microsoft.com/office/drawing/2014/main" id="{BDD3D5E6-1926-4D2B-9DA9-D2453FC11C1E}"/>
              </a:ext>
            </a:extLst>
          </p:cNvPr>
          <p:cNvPicPr>
            <a:picLocks noChangeAspect="1"/>
          </p:cNvPicPr>
          <p:nvPr/>
        </p:nvPicPr>
        <p:blipFill>
          <a:blip r:embed="rId4"/>
          <a:stretch>
            <a:fillRect/>
          </a:stretch>
        </p:blipFill>
        <p:spPr>
          <a:xfrm>
            <a:off x="685442" y="1619238"/>
            <a:ext cx="1925807" cy="3859347"/>
          </a:xfrm>
          <a:prstGeom prst="rect">
            <a:avLst/>
          </a:prstGeom>
        </p:spPr>
      </p:pic>
      <p:pic>
        <p:nvPicPr>
          <p:cNvPr id="3" name="Grafik 2">
            <a:extLst>
              <a:ext uri="{FF2B5EF4-FFF2-40B4-BE49-F238E27FC236}">
                <a16:creationId xmlns:a16="http://schemas.microsoft.com/office/drawing/2014/main" id="{FEC06AE5-BD12-4980-B733-BF5064C7BE9B}"/>
              </a:ext>
            </a:extLst>
          </p:cNvPr>
          <p:cNvPicPr>
            <a:picLocks noChangeAspect="1"/>
          </p:cNvPicPr>
          <p:nvPr/>
        </p:nvPicPr>
        <p:blipFill>
          <a:blip r:embed="rId5"/>
          <a:stretch>
            <a:fillRect/>
          </a:stretch>
        </p:blipFill>
        <p:spPr>
          <a:xfrm>
            <a:off x="6854093" y="4998115"/>
            <a:ext cx="4210638" cy="800212"/>
          </a:xfrm>
          <a:prstGeom prst="rect">
            <a:avLst/>
          </a:prstGeom>
        </p:spPr>
      </p:pic>
      <p:sp>
        <p:nvSpPr>
          <p:cNvPr id="12" name="Textfeld 11">
            <a:extLst>
              <a:ext uri="{FF2B5EF4-FFF2-40B4-BE49-F238E27FC236}">
                <a16:creationId xmlns:a16="http://schemas.microsoft.com/office/drawing/2014/main" id="{678C5FAF-AD4B-4005-BD9A-2741EACEE996}"/>
              </a:ext>
            </a:extLst>
          </p:cNvPr>
          <p:cNvSpPr txBox="1"/>
          <p:nvPr/>
        </p:nvSpPr>
        <p:spPr>
          <a:xfrm>
            <a:off x="7001131" y="5848441"/>
            <a:ext cx="3916561" cy="646331"/>
          </a:xfrm>
          <a:prstGeom prst="rect">
            <a:avLst/>
          </a:prstGeom>
          <a:noFill/>
        </p:spPr>
        <p:txBody>
          <a:bodyPr wrap="square" rtlCol="0">
            <a:spAutoFit/>
          </a:bodyPr>
          <a:lstStyle/>
          <a:p>
            <a:r>
              <a:rPr lang="de-DE" dirty="0"/>
              <a:t>Außerdem: Icons für </a:t>
            </a:r>
            <a:r>
              <a:rPr lang="de-DE" dirty="0" err="1"/>
              <a:t>IcoMoo</a:t>
            </a:r>
            <a:r>
              <a:rPr lang="de-DE" dirty="0"/>
              <a:t>-Free Font hinzugefügt</a:t>
            </a:r>
          </a:p>
        </p:txBody>
      </p:sp>
    </p:spTree>
    <p:extLst>
      <p:ext uri="{BB962C8B-B14F-4D97-AF65-F5344CB8AC3E}">
        <p14:creationId xmlns:p14="http://schemas.microsoft.com/office/powerpoint/2010/main" val="378332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2081677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02" name="think-cell Folie" r:id="rId11" imgW="526" imgH="526" progId="TCLayout.ActiveDocument.1">
                  <p:embed/>
                </p:oleObj>
              </mc:Choice>
              <mc:Fallback>
                <p:oleObj name="think-cell Folie" r:id="rId11" imgW="526" imgH="526"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39" name="Rechteck 38"/>
          <p:cNvSpPr/>
          <p:nvPr/>
        </p:nvSpPr>
        <p:spPr bwMode="white">
          <a:xfrm>
            <a:off x="7569885" y="3105419"/>
            <a:ext cx="199984" cy="172621"/>
          </a:xfrm>
          <a:prstGeom prst="rect">
            <a:avLst/>
          </a:prstGeom>
          <a:solidFill>
            <a:srgbClr val="E3F2E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p:nvPr>
        </p:nvSpPr>
        <p:spPr/>
        <p:txBody>
          <a:bodyPr/>
          <a:lstStyle/>
          <a:p>
            <a:r>
              <a:rPr lang="de-DE" dirty="0" smtClean="0"/>
              <a:t>Verbesserung “Verknüpfte Shapes”</a:t>
            </a:r>
            <a:endParaRPr lang="de-DE" dirty="0"/>
          </a:p>
        </p:txBody>
      </p:sp>
      <p:sp>
        <p:nvSpPr>
          <p:cNvPr id="6" name="Rechteck 5"/>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smtClean="0">
                <a:solidFill>
                  <a:schemeClr val="tx1">
                    <a:lumMod val="100000"/>
                  </a:schemeClr>
                </a:solidFill>
              </a:rPr>
              <a:t>Beispiel </a:t>
            </a:r>
            <a:r>
              <a:rPr lang="de-DE" b="1" dirty="0" err="1" smtClean="0">
                <a:solidFill>
                  <a:schemeClr val="tx1">
                    <a:lumMod val="100000"/>
                  </a:schemeClr>
                </a:solidFill>
              </a:rPr>
              <a:t>Use</a:t>
            </a:r>
            <a:r>
              <a:rPr lang="de-DE" b="1" dirty="0" smtClean="0">
                <a:solidFill>
                  <a:schemeClr val="tx1">
                    <a:lumMod val="100000"/>
                  </a:schemeClr>
                </a:solidFill>
              </a:rPr>
              <a:t> Case</a:t>
            </a:r>
            <a:endParaRPr lang="de-DE" b="1" dirty="0">
              <a:solidFill>
                <a:schemeClr val="tx1">
                  <a:lumMod val="100000"/>
                </a:schemeClr>
              </a:solidFill>
            </a:endParaRPr>
          </a:p>
        </p:txBody>
      </p:sp>
      <p:pic>
        <p:nvPicPr>
          <p:cNvPr id="26" name="Grafik 25">
            <a:extLst>
              <a:ext uri="{FF2B5EF4-FFF2-40B4-BE49-F238E27FC236}">
                <a16:creationId xmlns:a16="http://schemas.microsoft.com/office/drawing/2014/main" id="{97A3A36C-7D16-4CC9-B0D1-E57F98AD67BB}"/>
              </a:ext>
            </a:extLst>
          </p:cNvPr>
          <p:cNvPicPr>
            <a:picLocks noChangeAspect="1"/>
          </p:cNvPicPr>
          <p:nvPr/>
        </p:nvPicPr>
        <p:blipFill>
          <a:blip r:embed="rId13"/>
          <a:stretch>
            <a:fillRect/>
          </a:stretch>
        </p:blipFill>
        <p:spPr>
          <a:xfrm>
            <a:off x="838200" y="1900329"/>
            <a:ext cx="3569806" cy="1820781"/>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780287" y="4079575"/>
            <a:ext cx="5114675" cy="206210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de-DE" dirty="0"/>
              <a:t>Auswahl der Referenz (gilt für die aktuelle Session bis zum PPT-Neustart)</a:t>
            </a:r>
          </a:p>
          <a:p>
            <a:pPr marL="285750" indent="-285750">
              <a:spcAft>
                <a:spcPts val="1200"/>
              </a:spcAft>
              <a:buFont typeface="Arial" panose="020B0604020202020204" pitchFamily="34" charset="0"/>
              <a:buChar char="•"/>
            </a:pPr>
            <a:r>
              <a:rPr lang="de-DE" dirty="0"/>
              <a:t>Status-</a:t>
            </a:r>
            <a:r>
              <a:rPr lang="de-DE" dirty="0" err="1"/>
              <a:t>Overlays</a:t>
            </a:r>
            <a:r>
              <a:rPr lang="de-DE" dirty="0"/>
              <a:t> (zur Überprüfung ob Aktualisierung erfolgreich war)</a:t>
            </a:r>
          </a:p>
          <a:p>
            <a:pPr marL="285750" indent="-285750">
              <a:spcAft>
                <a:spcPts val="1200"/>
              </a:spcAft>
              <a:buFont typeface="Arial" panose="020B0604020202020204" pitchFamily="34" charset="0"/>
              <a:buChar char="•"/>
            </a:pPr>
            <a:r>
              <a:rPr lang="de-DE" dirty="0"/>
              <a:t>Mehrere verknüpfte Shapes gleichzeitig auswählen und aktualisieren</a:t>
            </a:r>
          </a:p>
        </p:txBody>
      </p:sp>
      <p:sp>
        <p:nvSpPr>
          <p:cNvPr id="10" name="Rechteck 9"/>
          <p:cNvSpPr>
            <a:spLocks noChangeAspect="1"/>
          </p:cNvSpPr>
          <p:nvPr/>
        </p:nvSpPr>
        <p:spPr>
          <a:xfrm>
            <a:off x="7852865" y="3647083"/>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a:spLocks noChangeAspect="1"/>
          </p:cNvSpPr>
          <p:nvPr/>
        </p:nvSpPr>
        <p:spPr>
          <a:xfrm>
            <a:off x="7852865" y="4422447"/>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a:spLocks noChangeAspect="1"/>
          </p:cNvSpPr>
          <p:nvPr/>
        </p:nvSpPr>
        <p:spPr>
          <a:xfrm>
            <a:off x="7852865" y="5197811"/>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a:spLocks noChangeAspect="1"/>
          </p:cNvSpPr>
          <p:nvPr/>
        </p:nvSpPr>
        <p:spPr>
          <a:xfrm>
            <a:off x="7529207" y="2664590"/>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BKT] Traffic Light 14"/>
          <p:cNvSpPr>
            <a:spLocks noChangeAspect="1"/>
          </p:cNvSpPr>
          <p:nvPr>
            <p:custDataLst>
              <p:tags r:id="rId4"/>
            </p:custDataLst>
          </p:nvPr>
        </p:nvSpPr>
        <p:spPr>
          <a:xfrm>
            <a:off x="8221615" y="3798942"/>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BKT] Traffic Light 14"/>
          <p:cNvSpPr>
            <a:spLocks noChangeAspect="1"/>
          </p:cNvSpPr>
          <p:nvPr>
            <p:custDataLst>
              <p:tags r:id="rId5"/>
            </p:custDataLst>
          </p:nvPr>
        </p:nvSpPr>
        <p:spPr>
          <a:xfrm>
            <a:off x="8221615" y="4585554"/>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BKT] Traffic Light 14"/>
          <p:cNvSpPr>
            <a:spLocks noChangeAspect="1"/>
          </p:cNvSpPr>
          <p:nvPr>
            <p:custDataLst>
              <p:tags r:id="rId6"/>
            </p:custDataLst>
          </p:nvPr>
        </p:nvSpPr>
        <p:spPr>
          <a:xfrm>
            <a:off x="8221615" y="5349670"/>
            <a:ext cx="254000" cy="254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p:cNvSpPr txBox="1"/>
          <p:nvPr/>
        </p:nvSpPr>
        <p:spPr>
          <a:xfrm>
            <a:off x="7879855" y="3721110"/>
            <a:ext cx="341760" cy="369332"/>
          </a:xfrm>
          <a:prstGeom prst="rect">
            <a:avLst/>
          </a:prstGeom>
          <a:noFill/>
        </p:spPr>
        <p:txBody>
          <a:bodyPr wrap="none" rtlCol="0">
            <a:spAutoFit/>
          </a:bodyPr>
          <a:lstStyle/>
          <a:p>
            <a:r>
              <a:rPr lang="de-DE" dirty="0" smtClean="0"/>
              <a:t>A</a:t>
            </a:r>
            <a:endParaRPr lang="de-DE" dirty="0"/>
          </a:p>
        </p:txBody>
      </p:sp>
      <p:sp>
        <p:nvSpPr>
          <p:cNvPr id="18" name="Textfeld 17"/>
          <p:cNvSpPr txBox="1"/>
          <p:nvPr/>
        </p:nvSpPr>
        <p:spPr>
          <a:xfrm>
            <a:off x="7879855" y="4527888"/>
            <a:ext cx="341760" cy="369332"/>
          </a:xfrm>
          <a:prstGeom prst="rect">
            <a:avLst/>
          </a:prstGeom>
          <a:noFill/>
        </p:spPr>
        <p:txBody>
          <a:bodyPr wrap="none" rtlCol="0">
            <a:spAutoFit/>
          </a:bodyPr>
          <a:lstStyle/>
          <a:p>
            <a:r>
              <a:rPr lang="de-DE" dirty="0" smtClean="0"/>
              <a:t>B</a:t>
            </a:r>
            <a:endParaRPr lang="de-DE" dirty="0"/>
          </a:p>
        </p:txBody>
      </p:sp>
      <p:sp>
        <p:nvSpPr>
          <p:cNvPr id="19" name="Textfeld 18"/>
          <p:cNvSpPr txBox="1"/>
          <p:nvPr/>
        </p:nvSpPr>
        <p:spPr>
          <a:xfrm>
            <a:off x="7879855" y="5253489"/>
            <a:ext cx="346570" cy="369332"/>
          </a:xfrm>
          <a:prstGeom prst="rect">
            <a:avLst/>
          </a:prstGeom>
          <a:noFill/>
        </p:spPr>
        <p:txBody>
          <a:bodyPr wrap="none" rtlCol="0">
            <a:spAutoFit/>
          </a:bodyPr>
          <a:lstStyle/>
          <a:p>
            <a:r>
              <a:rPr lang="de-DE" dirty="0" smtClean="0"/>
              <a:t>C</a:t>
            </a:r>
            <a:endParaRPr lang="de-DE" dirty="0"/>
          </a:p>
        </p:txBody>
      </p:sp>
      <p:sp>
        <p:nvSpPr>
          <p:cNvPr id="20" name="[BKT] Traffic Light 14"/>
          <p:cNvSpPr>
            <a:spLocks noChangeAspect="1"/>
          </p:cNvSpPr>
          <p:nvPr>
            <p:custDataLst>
              <p:tags r:id="rId7"/>
            </p:custDataLst>
          </p:nvPr>
        </p:nvSpPr>
        <p:spPr>
          <a:xfrm>
            <a:off x="7569885" y="3003385"/>
            <a:ext cx="180000" cy="180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1" name="[BKT] Traffic Light 14"/>
          <p:cNvSpPr>
            <a:spLocks noChangeAspect="1"/>
          </p:cNvSpPr>
          <p:nvPr>
            <p:custDataLst>
              <p:tags r:id="rId8"/>
            </p:custDataLst>
          </p:nvPr>
        </p:nvSpPr>
        <p:spPr>
          <a:xfrm>
            <a:off x="7932349"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2" name="[BKT] Traffic Light 14"/>
          <p:cNvSpPr>
            <a:spLocks noChangeAspect="1"/>
          </p:cNvSpPr>
          <p:nvPr>
            <p:custDataLst>
              <p:tags r:id="rId9"/>
            </p:custDataLst>
          </p:nvPr>
        </p:nvSpPr>
        <p:spPr>
          <a:xfrm>
            <a:off x="8295615" y="3003385"/>
            <a:ext cx="180000" cy="180000"/>
          </a:xfrm>
          <a:prstGeom prst="ellipse">
            <a:avLst/>
          </a:prstGeom>
          <a:solidFill>
            <a:srgbClr val="FFFF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23" name="Textfeld 22"/>
          <p:cNvSpPr txBox="1"/>
          <p:nvPr/>
        </p:nvSpPr>
        <p:spPr>
          <a:xfrm>
            <a:off x="7514653" y="2726386"/>
            <a:ext cx="290464" cy="276999"/>
          </a:xfrm>
          <a:prstGeom prst="rect">
            <a:avLst/>
          </a:prstGeom>
          <a:noFill/>
        </p:spPr>
        <p:txBody>
          <a:bodyPr wrap="none" rtlCol="0">
            <a:spAutoFit/>
          </a:bodyPr>
          <a:lstStyle/>
          <a:p>
            <a:r>
              <a:rPr lang="de-DE" sz="1200" dirty="0" smtClean="0"/>
              <a:t>A</a:t>
            </a:r>
            <a:endParaRPr lang="de-DE" sz="1200" dirty="0"/>
          </a:p>
        </p:txBody>
      </p:sp>
      <p:sp>
        <p:nvSpPr>
          <p:cNvPr id="24" name="Textfeld 23"/>
          <p:cNvSpPr txBox="1"/>
          <p:nvPr/>
        </p:nvSpPr>
        <p:spPr>
          <a:xfrm>
            <a:off x="7877117" y="2726386"/>
            <a:ext cx="290464" cy="276999"/>
          </a:xfrm>
          <a:prstGeom prst="rect">
            <a:avLst/>
          </a:prstGeom>
          <a:noFill/>
        </p:spPr>
        <p:txBody>
          <a:bodyPr wrap="none" rtlCol="0">
            <a:spAutoFit/>
          </a:bodyPr>
          <a:lstStyle/>
          <a:p>
            <a:r>
              <a:rPr lang="de-DE" sz="1200" dirty="0" smtClean="0"/>
              <a:t>B</a:t>
            </a:r>
            <a:endParaRPr lang="de-DE" sz="1200" dirty="0"/>
          </a:p>
        </p:txBody>
      </p:sp>
      <p:sp>
        <p:nvSpPr>
          <p:cNvPr id="25" name="Textfeld 24"/>
          <p:cNvSpPr txBox="1"/>
          <p:nvPr/>
        </p:nvSpPr>
        <p:spPr>
          <a:xfrm>
            <a:off x="8239581" y="2726386"/>
            <a:ext cx="292068" cy="276999"/>
          </a:xfrm>
          <a:prstGeom prst="rect">
            <a:avLst/>
          </a:prstGeom>
          <a:noFill/>
        </p:spPr>
        <p:txBody>
          <a:bodyPr wrap="none" rtlCol="0">
            <a:spAutoFit/>
          </a:bodyPr>
          <a:lstStyle/>
          <a:p>
            <a:r>
              <a:rPr lang="de-DE" sz="1200" dirty="0" smtClean="0"/>
              <a:t>C</a:t>
            </a:r>
            <a:endParaRPr lang="de-DE" sz="1200" dirty="0"/>
          </a:p>
        </p:txBody>
      </p:sp>
      <p:cxnSp>
        <p:nvCxnSpPr>
          <p:cNvPr id="27" name="Gewinkelter Verbinder 26"/>
          <p:cNvCxnSpPr>
            <a:stCxn id="10" idx="1"/>
            <a:endCxn id="39" idx="2"/>
          </p:cNvCxnSpPr>
          <p:nvPr/>
        </p:nvCxnSpPr>
        <p:spPr>
          <a:xfrm rot="10800000">
            <a:off x="7669877" y="3278041"/>
            <a:ext cx="182988" cy="647903"/>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winkelter Verbinder 27"/>
          <p:cNvCxnSpPr>
            <a:stCxn id="11" idx="1"/>
            <a:endCxn id="39" idx="2"/>
          </p:cNvCxnSpPr>
          <p:nvPr/>
        </p:nvCxnSpPr>
        <p:spPr>
          <a:xfrm rot="10800000">
            <a:off x="7669877" y="3278041"/>
            <a:ext cx="182988" cy="1423267"/>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winkelter Verbinder 28"/>
          <p:cNvCxnSpPr>
            <a:stCxn id="12" idx="1"/>
            <a:endCxn id="39" idx="2"/>
          </p:cNvCxnSpPr>
          <p:nvPr/>
        </p:nvCxnSpPr>
        <p:spPr>
          <a:xfrm rot="10800000">
            <a:off x="7669877" y="3278041"/>
            <a:ext cx="182988" cy="219863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feld 46">
            <a:extLst>
              <a:ext uri="{FF2B5EF4-FFF2-40B4-BE49-F238E27FC236}">
                <a16:creationId xmlns:a16="http://schemas.microsoft.com/office/drawing/2014/main" id="{5B1A18FF-FDBD-40AB-9754-9BBA6A568746}"/>
              </a:ext>
            </a:extLst>
          </p:cNvPr>
          <p:cNvSpPr txBox="1"/>
          <p:nvPr/>
        </p:nvSpPr>
        <p:spPr>
          <a:xfrm>
            <a:off x="8962224" y="2667833"/>
            <a:ext cx="2432884" cy="283154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de-DE" sz="1200" dirty="0"/>
              <a:t>Es gibt mehrere Status-Folien mit Ampeln sowie eine Management Summary</a:t>
            </a:r>
          </a:p>
          <a:p>
            <a:pPr marL="285750" indent="-285750">
              <a:spcAft>
                <a:spcPts val="600"/>
              </a:spcAft>
              <a:buFont typeface="Arial" panose="020B0604020202020204" pitchFamily="34" charset="0"/>
              <a:buChar char="•"/>
            </a:pPr>
            <a:r>
              <a:rPr lang="de-DE" sz="1200" dirty="0"/>
              <a:t>Wenn die Summary-Ampeln mit den einzelnen Folien verknüpft werden, könne alle auf einen Schlag aktualisiert werden</a:t>
            </a:r>
          </a:p>
          <a:p>
            <a:pPr marL="285750" indent="-285750">
              <a:spcAft>
                <a:spcPts val="600"/>
              </a:spcAft>
              <a:buFont typeface="Arial" panose="020B0604020202020204" pitchFamily="34" charset="0"/>
              <a:buChar char="•"/>
            </a:pPr>
            <a:r>
              <a:rPr lang="de-DE" sz="1200" dirty="0"/>
              <a:t>Dazu muss die Referenz auf „Letztes Shape im Foliensatz“ gesetzt werden</a:t>
            </a:r>
          </a:p>
        </p:txBody>
      </p:sp>
      <p:sp>
        <p:nvSpPr>
          <p:cNvPr id="49" name="Textfeld 48"/>
          <p:cNvSpPr txBox="1"/>
          <p:nvPr/>
        </p:nvSpPr>
        <p:spPr>
          <a:xfrm>
            <a:off x="7529207" y="2506251"/>
            <a:ext cx="343043" cy="123111"/>
          </a:xfrm>
          <a:prstGeom prst="rect">
            <a:avLst/>
          </a:prstGeom>
          <a:noFill/>
        </p:spPr>
        <p:txBody>
          <a:bodyPr wrap="none" lIns="0" tIns="0" rIns="0" bIns="0" rtlCol="0">
            <a:spAutoFit/>
          </a:bodyPr>
          <a:lstStyle/>
          <a:p>
            <a:r>
              <a:rPr lang="de-DE" sz="800" dirty="0" smtClean="0"/>
              <a:t>Folie 1</a:t>
            </a:r>
            <a:endParaRPr lang="de-DE" sz="800" dirty="0"/>
          </a:p>
        </p:txBody>
      </p:sp>
      <p:sp>
        <p:nvSpPr>
          <p:cNvPr id="50" name="Textfeld 49"/>
          <p:cNvSpPr txBox="1"/>
          <p:nvPr/>
        </p:nvSpPr>
        <p:spPr>
          <a:xfrm>
            <a:off x="7852865" y="3489980"/>
            <a:ext cx="343043" cy="123111"/>
          </a:xfrm>
          <a:prstGeom prst="rect">
            <a:avLst/>
          </a:prstGeom>
          <a:noFill/>
        </p:spPr>
        <p:txBody>
          <a:bodyPr wrap="none" lIns="0" tIns="0" rIns="0" bIns="0" rtlCol="0">
            <a:spAutoFit/>
          </a:bodyPr>
          <a:lstStyle/>
          <a:p>
            <a:r>
              <a:rPr lang="de-DE" sz="800" dirty="0" smtClean="0"/>
              <a:t>Folie 2</a:t>
            </a:r>
            <a:endParaRPr lang="de-DE" sz="800" dirty="0"/>
          </a:p>
        </p:txBody>
      </p:sp>
      <p:sp>
        <p:nvSpPr>
          <p:cNvPr id="51" name="Textfeld 50"/>
          <p:cNvSpPr txBox="1"/>
          <p:nvPr/>
        </p:nvSpPr>
        <p:spPr>
          <a:xfrm>
            <a:off x="7852865" y="4268387"/>
            <a:ext cx="343043" cy="123111"/>
          </a:xfrm>
          <a:prstGeom prst="rect">
            <a:avLst/>
          </a:prstGeom>
          <a:noFill/>
        </p:spPr>
        <p:txBody>
          <a:bodyPr wrap="none" lIns="0" tIns="0" rIns="0" bIns="0" rtlCol="0">
            <a:spAutoFit/>
          </a:bodyPr>
          <a:lstStyle/>
          <a:p>
            <a:r>
              <a:rPr lang="de-DE" sz="800" dirty="0" smtClean="0"/>
              <a:t>Folie 3</a:t>
            </a:r>
            <a:endParaRPr lang="de-DE" sz="800" dirty="0"/>
          </a:p>
        </p:txBody>
      </p:sp>
      <p:sp>
        <p:nvSpPr>
          <p:cNvPr id="52" name="Textfeld 51"/>
          <p:cNvSpPr txBox="1"/>
          <p:nvPr/>
        </p:nvSpPr>
        <p:spPr>
          <a:xfrm>
            <a:off x="7852865" y="5039819"/>
            <a:ext cx="343043" cy="123111"/>
          </a:xfrm>
          <a:prstGeom prst="rect">
            <a:avLst/>
          </a:prstGeom>
          <a:noFill/>
        </p:spPr>
        <p:txBody>
          <a:bodyPr wrap="none" lIns="0" tIns="0" rIns="0" bIns="0" rtlCol="0">
            <a:spAutoFit/>
          </a:bodyPr>
          <a:lstStyle/>
          <a:p>
            <a:r>
              <a:rPr lang="de-DE" sz="800" dirty="0" smtClean="0"/>
              <a:t>Folie 4</a:t>
            </a:r>
            <a:endParaRPr lang="de-DE" sz="800" dirty="0"/>
          </a:p>
        </p:txBody>
      </p:sp>
    </p:spTree>
    <p:extLst>
      <p:ext uri="{BB962C8B-B14F-4D97-AF65-F5344CB8AC3E}">
        <p14:creationId xmlns:p14="http://schemas.microsoft.com/office/powerpoint/2010/main" val="1717496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0A9D7-2B39-48DE-BC4E-6C59BADFDDAA}"/>
              </a:ext>
            </a:extLst>
          </p:cNvPr>
          <p:cNvSpPr>
            <a:spLocks noGrp="1"/>
          </p:cNvSpPr>
          <p:nvPr>
            <p:ph type="title"/>
          </p:nvPr>
        </p:nvSpPr>
        <p:spPr/>
        <p:txBody>
          <a:bodyPr/>
          <a:lstStyle/>
          <a:p>
            <a:r>
              <a:rPr lang="de-DE" dirty="0"/>
              <a:t>Agenda Selektor Styling</a:t>
            </a:r>
          </a:p>
        </p:txBody>
      </p:sp>
      <p:pic>
        <p:nvPicPr>
          <p:cNvPr id="6" name="Grafik 5">
            <a:extLst>
              <a:ext uri="{FF2B5EF4-FFF2-40B4-BE49-F238E27FC236}">
                <a16:creationId xmlns:a16="http://schemas.microsoft.com/office/drawing/2014/main" id="{C9F2AB67-DBAE-4A31-9888-FEE7F613465B}"/>
              </a:ext>
            </a:extLst>
          </p:cNvPr>
          <p:cNvPicPr>
            <a:picLocks noChangeAspect="1"/>
          </p:cNvPicPr>
          <p:nvPr/>
        </p:nvPicPr>
        <p:blipFill>
          <a:blip r:embed="rId2"/>
          <a:stretch>
            <a:fillRect/>
          </a:stretch>
        </p:blipFill>
        <p:spPr>
          <a:xfrm>
            <a:off x="965457" y="3296198"/>
            <a:ext cx="2286319" cy="905001"/>
          </a:xfrm>
          <a:prstGeom prst="rect">
            <a:avLst/>
          </a:prstGeom>
        </p:spPr>
      </p:pic>
      <p:sp>
        <p:nvSpPr>
          <p:cNvPr id="7" name="Textfeld 6">
            <a:extLst>
              <a:ext uri="{FF2B5EF4-FFF2-40B4-BE49-F238E27FC236}">
                <a16:creationId xmlns:a16="http://schemas.microsoft.com/office/drawing/2014/main" id="{43555DEB-14DD-4101-A1AD-7B9CF59926CD}"/>
              </a:ext>
            </a:extLst>
          </p:cNvPr>
          <p:cNvSpPr txBox="1"/>
          <p:nvPr/>
        </p:nvSpPr>
        <p:spPr>
          <a:xfrm>
            <a:off x="5517661" y="1804125"/>
            <a:ext cx="5364733" cy="923330"/>
          </a:xfrm>
          <a:prstGeom prst="rect">
            <a:avLst/>
          </a:prstGeom>
          <a:noFill/>
        </p:spPr>
        <p:txBody>
          <a:bodyPr wrap="square" rtlCol="0">
            <a:spAutoFit/>
          </a:bodyPr>
          <a:lstStyle/>
          <a:p>
            <a:r>
              <a:rPr lang="de-DE" dirty="0"/>
              <a:t>Der Agenda-Selektor markiert den aktiven Agenda-Punkt. Bisher konnte dieser nur sehr begrenzt formatiert werden.</a:t>
            </a:r>
          </a:p>
        </p:txBody>
      </p:sp>
      <p:pic>
        <p:nvPicPr>
          <p:cNvPr id="8" name="Grafik 7">
            <a:extLst>
              <a:ext uri="{FF2B5EF4-FFF2-40B4-BE49-F238E27FC236}">
                <a16:creationId xmlns:a16="http://schemas.microsoft.com/office/drawing/2014/main" id="{AB220F42-225D-4636-B1CC-C8159FD2ADDA}"/>
              </a:ext>
            </a:extLst>
          </p:cNvPr>
          <p:cNvPicPr>
            <a:picLocks noChangeAspect="1"/>
          </p:cNvPicPr>
          <p:nvPr/>
        </p:nvPicPr>
        <p:blipFill>
          <a:blip r:embed="rId3"/>
          <a:stretch>
            <a:fillRect/>
          </a:stretch>
        </p:blipFill>
        <p:spPr>
          <a:xfrm>
            <a:off x="1242502" y="1690688"/>
            <a:ext cx="4018548" cy="1166303"/>
          </a:xfrm>
          <a:prstGeom prst="rect">
            <a:avLst/>
          </a:prstGeom>
        </p:spPr>
      </p:pic>
      <p:pic>
        <p:nvPicPr>
          <p:cNvPr id="9" name="Grafik 8">
            <a:extLst>
              <a:ext uri="{FF2B5EF4-FFF2-40B4-BE49-F238E27FC236}">
                <a16:creationId xmlns:a16="http://schemas.microsoft.com/office/drawing/2014/main" id="{6BA3F351-533C-4CDE-9357-94FF1F75B9A2}"/>
              </a:ext>
            </a:extLst>
          </p:cNvPr>
          <p:cNvPicPr>
            <a:picLocks noChangeAspect="1"/>
          </p:cNvPicPr>
          <p:nvPr/>
        </p:nvPicPr>
        <p:blipFill>
          <a:blip r:embed="rId4"/>
          <a:stretch>
            <a:fillRect/>
          </a:stretch>
        </p:blipFill>
        <p:spPr>
          <a:xfrm>
            <a:off x="1242502" y="4942671"/>
            <a:ext cx="4018548" cy="1231013"/>
          </a:xfrm>
          <a:prstGeom prst="rect">
            <a:avLst/>
          </a:prstGeom>
        </p:spPr>
      </p:pic>
      <p:sp>
        <p:nvSpPr>
          <p:cNvPr id="10" name="Textfeld 9">
            <a:extLst>
              <a:ext uri="{FF2B5EF4-FFF2-40B4-BE49-F238E27FC236}">
                <a16:creationId xmlns:a16="http://schemas.microsoft.com/office/drawing/2014/main" id="{5B1A18FF-FDBD-40AB-9754-9BBA6A568746}"/>
              </a:ext>
            </a:extLst>
          </p:cNvPr>
          <p:cNvSpPr txBox="1"/>
          <p:nvPr/>
        </p:nvSpPr>
        <p:spPr>
          <a:xfrm>
            <a:off x="3420207" y="3411475"/>
            <a:ext cx="4606193" cy="646331"/>
          </a:xfrm>
          <a:prstGeom prst="rect">
            <a:avLst/>
          </a:prstGeom>
          <a:noFill/>
        </p:spPr>
        <p:txBody>
          <a:bodyPr wrap="square" rtlCol="0">
            <a:spAutoFit/>
          </a:bodyPr>
          <a:lstStyle/>
          <a:p>
            <a:r>
              <a:rPr lang="de-DE" dirty="0"/>
              <a:t>Nun sind umfangreiche Anpassungen des Selektors möglich</a:t>
            </a:r>
          </a:p>
        </p:txBody>
      </p:sp>
      <p:sp>
        <p:nvSpPr>
          <p:cNvPr id="11" name="Textfeld 10">
            <a:extLst>
              <a:ext uri="{FF2B5EF4-FFF2-40B4-BE49-F238E27FC236}">
                <a16:creationId xmlns:a16="http://schemas.microsoft.com/office/drawing/2014/main" id="{3960A182-A26C-427B-B9FE-BF2F2965CB33}"/>
              </a:ext>
            </a:extLst>
          </p:cNvPr>
          <p:cNvSpPr txBox="1"/>
          <p:nvPr/>
        </p:nvSpPr>
        <p:spPr>
          <a:xfrm>
            <a:off x="5677347" y="5096512"/>
            <a:ext cx="5205047" cy="923330"/>
          </a:xfrm>
          <a:prstGeom prst="rect">
            <a:avLst/>
          </a:prstGeom>
          <a:noFill/>
        </p:spPr>
        <p:txBody>
          <a:bodyPr wrap="square" rtlCol="0">
            <a:spAutoFit/>
          </a:bodyPr>
          <a:lstStyle/>
          <a:p>
            <a:r>
              <a:rPr lang="de-DE" dirty="0"/>
              <a:t>Sogar Verläufe sind nun möglich: Einfach den ersten Selektor entsprechend formatieren und die Agenda aktualisieren</a:t>
            </a:r>
          </a:p>
        </p:txBody>
      </p:sp>
    </p:spTree>
    <p:extLst>
      <p:ext uri="{BB962C8B-B14F-4D97-AF65-F5344CB8AC3E}">
        <p14:creationId xmlns:p14="http://schemas.microsoft.com/office/powerpoint/2010/main" val="2418446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3D620-B8B5-47EE-847D-9DBB68C059FB}"/>
              </a:ext>
            </a:extLst>
          </p:cNvPr>
          <p:cNvSpPr>
            <a:spLocks noGrp="1"/>
          </p:cNvSpPr>
          <p:nvPr>
            <p:ph type="title"/>
          </p:nvPr>
        </p:nvSpPr>
        <p:spPr/>
        <p:txBody>
          <a:bodyPr/>
          <a:lstStyle/>
          <a:p>
            <a:r>
              <a:rPr lang="de-DE" dirty="0"/>
              <a:t>HQ Folien-Thumbnails</a:t>
            </a:r>
          </a:p>
        </p:txBody>
      </p:sp>
      <p:pic>
        <p:nvPicPr>
          <p:cNvPr id="10" name="Grafik 9">
            <a:extLst>
              <a:ext uri="{FF2B5EF4-FFF2-40B4-BE49-F238E27FC236}">
                <a16:creationId xmlns:a16="http://schemas.microsoft.com/office/drawing/2014/main" id="{D9EDD789-AB45-4A25-9FB3-B82D20CC1C0C}"/>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l="15871" t="17567" r="54648" b="49099"/>
          <a:stretch/>
        </p:blipFill>
        <p:spPr>
          <a:xfrm>
            <a:off x="5955323" y="2732330"/>
            <a:ext cx="4446954" cy="3073869"/>
          </a:xfrm>
          <a:prstGeom prst="rect">
            <a:avLst/>
          </a:prstGeom>
          <a:effectLst>
            <a:outerShdw blurRad="63500" sx="102000" sy="102000" algn="ctr" rotWithShape="0">
              <a:prstClr val="black">
                <a:alpha val="40000"/>
              </a:prstClr>
            </a:outerShdw>
          </a:effectLst>
        </p:spPr>
      </p:pic>
      <p:pic>
        <p:nvPicPr>
          <p:cNvPr id="13" name="Grafik 12">
            <a:extLst>
              <a:ext uri="{FF2B5EF4-FFF2-40B4-BE49-F238E27FC236}">
                <a16:creationId xmlns:a16="http://schemas.microsoft.com/office/drawing/2014/main" id="{F047D828-4D6A-46A7-8915-8D1556104059}"/>
              </a:ext>
            </a:extLst>
          </p:cNvPr>
          <p:cNvPicPr>
            <a:picLocks noChangeAspect="1"/>
          </p:cNvPicPr>
          <p:nvPr>
            <p:custDataLst>
              <p:tags r:id="rId2"/>
            </p:custDataLst>
          </p:nvPr>
        </p:nvPicPr>
        <p:blipFill rotWithShape="1">
          <a:blip r:embed="rId5" cstate="email">
            <a:extLst>
              <a:ext uri="{28A0092B-C50C-407E-A947-70E740481C1C}">
                <a14:useLocalDpi xmlns:a14="http://schemas.microsoft.com/office/drawing/2010/main"/>
              </a:ext>
            </a:extLst>
          </a:blip>
          <a:srcRect l="15871" t="17567" r="54648" b="49099"/>
          <a:stretch/>
        </p:blipFill>
        <p:spPr>
          <a:xfrm>
            <a:off x="838200" y="2732330"/>
            <a:ext cx="4446954" cy="3073869"/>
          </a:xfrm>
          <a:prstGeom prst="rect">
            <a:avLst/>
          </a:prstGeom>
          <a:effectLst>
            <a:outerShdw blurRad="63500" sx="102000" sy="102000" algn="ctr" rotWithShape="0">
              <a:prstClr val="black">
                <a:alpha val="40000"/>
              </a:prstClr>
            </a:outerShdw>
          </a:effectLst>
        </p:spPr>
      </p:pic>
      <p:sp>
        <p:nvSpPr>
          <p:cNvPr id="14" name="Textfeld 13">
            <a:extLst>
              <a:ext uri="{FF2B5EF4-FFF2-40B4-BE49-F238E27FC236}">
                <a16:creationId xmlns:a16="http://schemas.microsoft.com/office/drawing/2014/main" id="{1A43D9A3-B43B-4270-9C83-3A1B0E548DFC}"/>
              </a:ext>
            </a:extLst>
          </p:cNvPr>
          <p:cNvSpPr txBox="1"/>
          <p:nvPr/>
        </p:nvSpPr>
        <p:spPr>
          <a:xfrm>
            <a:off x="838200" y="2167613"/>
            <a:ext cx="949234" cy="369332"/>
          </a:xfrm>
          <a:prstGeom prst="rect">
            <a:avLst/>
          </a:prstGeom>
          <a:noFill/>
        </p:spPr>
        <p:txBody>
          <a:bodyPr wrap="none" rtlCol="0">
            <a:spAutoFit/>
          </a:bodyPr>
          <a:lstStyle/>
          <a:p>
            <a:r>
              <a:rPr lang="de-DE" dirty="0"/>
              <a:t>Vorher</a:t>
            </a:r>
          </a:p>
        </p:txBody>
      </p:sp>
      <p:sp>
        <p:nvSpPr>
          <p:cNvPr id="15" name="Textfeld 14">
            <a:extLst>
              <a:ext uri="{FF2B5EF4-FFF2-40B4-BE49-F238E27FC236}">
                <a16:creationId xmlns:a16="http://schemas.microsoft.com/office/drawing/2014/main" id="{75852C6D-7D93-44D4-8B91-4BCC3A283041}"/>
              </a:ext>
            </a:extLst>
          </p:cNvPr>
          <p:cNvSpPr txBox="1"/>
          <p:nvPr/>
        </p:nvSpPr>
        <p:spPr>
          <a:xfrm>
            <a:off x="5955323" y="2167613"/>
            <a:ext cx="3747308" cy="369332"/>
          </a:xfrm>
          <a:prstGeom prst="rect">
            <a:avLst/>
          </a:prstGeom>
          <a:noFill/>
        </p:spPr>
        <p:txBody>
          <a:bodyPr wrap="none" rtlCol="0">
            <a:spAutoFit/>
          </a:bodyPr>
          <a:lstStyle/>
          <a:p>
            <a:r>
              <a:rPr lang="de-DE" dirty="0"/>
              <a:t>Nachher (nur bei PNG-Format)</a:t>
            </a:r>
          </a:p>
        </p:txBody>
      </p:sp>
    </p:spTree>
    <p:extLst>
      <p:ext uri="{BB962C8B-B14F-4D97-AF65-F5344CB8AC3E}">
        <p14:creationId xmlns:p14="http://schemas.microsoft.com/office/powerpoint/2010/main" val="1355334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C9E418-5A66-4050-AC53-B0F96D6F39DE}"/>
              </a:ext>
            </a:extLst>
          </p:cNvPr>
          <p:cNvSpPr>
            <a:spLocks noGrp="1"/>
          </p:cNvSpPr>
          <p:nvPr>
            <p:ph type="title"/>
          </p:nvPr>
        </p:nvSpPr>
        <p:spPr/>
        <p:txBody>
          <a:bodyPr/>
          <a:lstStyle/>
          <a:p>
            <a:r>
              <a:rPr lang="de-DE" dirty="0"/>
              <a:t>„Über BKT“-Dialog und</a:t>
            </a:r>
            <a:br>
              <a:rPr lang="de-DE" dirty="0"/>
            </a:br>
            <a:r>
              <a:rPr lang="de-DE" dirty="0"/>
              <a:t>Suche nach neuer BKT-Version</a:t>
            </a:r>
          </a:p>
        </p:txBody>
      </p:sp>
      <p:pic>
        <p:nvPicPr>
          <p:cNvPr id="3" name="Grafik 2">
            <a:extLst>
              <a:ext uri="{FF2B5EF4-FFF2-40B4-BE49-F238E27FC236}">
                <a16:creationId xmlns:a16="http://schemas.microsoft.com/office/drawing/2014/main" id="{DD62AE7E-23EB-40F1-8907-CFB697D35AFE}"/>
              </a:ext>
            </a:extLst>
          </p:cNvPr>
          <p:cNvPicPr>
            <a:picLocks noChangeAspect="1"/>
          </p:cNvPicPr>
          <p:nvPr/>
        </p:nvPicPr>
        <p:blipFill>
          <a:blip r:embed="rId2"/>
          <a:stretch>
            <a:fillRect/>
          </a:stretch>
        </p:blipFill>
        <p:spPr>
          <a:xfrm>
            <a:off x="7934370" y="1967176"/>
            <a:ext cx="2038635" cy="1143160"/>
          </a:xfrm>
          <a:prstGeom prst="rect">
            <a:avLst/>
          </a:prstGeom>
        </p:spPr>
      </p:pic>
      <p:pic>
        <p:nvPicPr>
          <p:cNvPr id="5" name="Grafik 4">
            <a:extLst>
              <a:ext uri="{FF2B5EF4-FFF2-40B4-BE49-F238E27FC236}">
                <a16:creationId xmlns:a16="http://schemas.microsoft.com/office/drawing/2014/main" id="{F92DFEC3-61A9-442D-A18C-E111BF3BE1EE}"/>
              </a:ext>
            </a:extLst>
          </p:cNvPr>
          <p:cNvPicPr>
            <a:picLocks noChangeAspect="1"/>
          </p:cNvPicPr>
          <p:nvPr/>
        </p:nvPicPr>
        <p:blipFill>
          <a:blip r:embed="rId3"/>
          <a:stretch>
            <a:fillRect/>
          </a:stretch>
        </p:blipFill>
        <p:spPr>
          <a:xfrm>
            <a:off x="9282932" y="2763395"/>
            <a:ext cx="2533762" cy="1029153"/>
          </a:xfrm>
          <a:prstGeom prst="rect">
            <a:avLst/>
          </a:prstGeom>
        </p:spPr>
      </p:pic>
      <p:pic>
        <p:nvPicPr>
          <p:cNvPr id="6" name="Grafik 5">
            <a:extLst>
              <a:ext uri="{FF2B5EF4-FFF2-40B4-BE49-F238E27FC236}">
                <a16:creationId xmlns:a16="http://schemas.microsoft.com/office/drawing/2014/main" id="{AF58BC7F-93BA-4AF6-897D-748EE174A173}"/>
              </a:ext>
            </a:extLst>
          </p:cNvPr>
          <p:cNvPicPr>
            <a:picLocks noChangeAspect="1"/>
          </p:cNvPicPr>
          <p:nvPr/>
        </p:nvPicPr>
        <p:blipFill>
          <a:blip r:embed="rId4"/>
          <a:stretch>
            <a:fillRect/>
          </a:stretch>
        </p:blipFill>
        <p:spPr>
          <a:xfrm>
            <a:off x="528160" y="4243951"/>
            <a:ext cx="3007680" cy="1380681"/>
          </a:xfrm>
          <a:prstGeom prst="rect">
            <a:avLst/>
          </a:prstGeom>
        </p:spPr>
      </p:pic>
      <p:pic>
        <p:nvPicPr>
          <p:cNvPr id="7" name="Grafik 6">
            <a:extLst>
              <a:ext uri="{FF2B5EF4-FFF2-40B4-BE49-F238E27FC236}">
                <a16:creationId xmlns:a16="http://schemas.microsoft.com/office/drawing/2014/main" id="{8B7A0B40-7580-46F2-9317-F43FADFA34DA}"/>
              </a:ext>
            </a:extLst>
          </p:cNvPr>
          <p:cNvPicPr>
            <a:picLocks noChangeAspect="1"/>
          </p:cNvPicPr>
          <p:nvPr/>
        </p:nvPicPr>
        <p:blipFill>
          <a:blip r:embed="rId5"/>
          <a:stretch>
            <a:fillRect/>
          </a:stretch>
        </p:blipFill>
        <p:spPr>
          <a:xfrm>
            <a:off x="8796394" y="5311600"/>
            <a:ext cx="2244423" cy="1181275"/>
          </a:xfrm>
          <a:prstGeom prst="rect">
            <a:avLst/>
          </a:prstGeom>
        </p:spPr>
      </p:pic>
      <p:pic>
        <p:nvPicPr>
          <p:cNvPr id="12" name="Grafik 11">
            <a:extLst>
              <a:ext uri="{FF2B5EF4-FFF2-40B4-BE49-F238E27FC236}">
                <a16:creationId xmlns:a16="http://schemas.microsoft.com/office/drawing/2014/main" id="{A35CE258-30BC-4F5D-B22D-3827991278A4}"/>
              </a:ext>
            </a:extLst>
          </p:cNvPr>
          <p:cNvPicPr>
            <a:picLocks noChangeAspect="1"/>
          </p:cNvPicPr>
          <p:nvPr/>
        </p:nvPicPr>
        <p:blipFill>
          <a:blip r:embed="rId6"/>
          <a:stretch>
            <a:fillRect/>
          </a:stretch>
        </p:blipFill>
        <p:spPr>
          <a:xfrm>
            <a:off x="8225331" y="3553440"/>
            <a:ext cx="2469466" cy="1175039"/>
          </a:xfrm>
          <a:prstGeom prst="rect">
            <a:avLst/>
          </a:prstGeom>
        </p:spPr>
      </p:pic>
      <p:sp>
        <p:nvSpPr>
          <p:cNvPr id="9" name="Textfeld 8">
            <a:extLst>
              <a:ext uri="{FF2B5EF4-FFF2-40B4-BE49-F238E27FC236}">
                <a16:creationId xmlns:a16="http://schemas.microsoft.com/office/drawing/2014/main" id="{19755F2A-B675-4ECE-A19F-22E3219EE16A}"/>
              </a:ext>
            </a:extLst>
          </p:cNvPr>
          <p:cNvSpPr txBox="1"/>
          <p:nvPr/>
        </p:nvSpPr>
        <p:spPr>
          <a:xfrm>
            <a:off x="3931647" y="2187643"/>
            <a:ext cx="3834403" cy="1200329"/>
          </a:xfrm>
          <a:prstGeom prst="rect">
            <a:avLst/>
          </a:prstGeom>
          <a:noFill/>
        </p:spPr>
        <p:txBody>
          <a:bodyPr wrap="square" rtlCol="0">
            <a:spAutoFit/>
          </a:bodyPr>
          <a:lstStyle/>
          <a:p>
            <a:r>
              <a:rPr lang="de-DE" dirty="0"/>
              <a:t>Im neuen Versionsdialog sowie im BKT-Menü kann ganz einfach nach einer neuen Version gesucht werden</a:t>
            </a:r>
          </a:p>
        </p:txBody>
      </p:sp>
      <p:sp>
        <p:nvSpPr>
          <p:cNvPr id="10" name="Textfeld 9">
            <a:extLst>
              <a:ext uri="{FF2B5EF4-FFF2-40B4-BE49-F238E27FC236}">
                <a16:creationId xmlns:a16="http://schemas.microsoft.com/office/drawing/2014/main" id="{C8856216-8C08-4EBB-A816-973D522B8CC7}"/>
              </a:ext>
            </a:extLst>
          </p:cNvPr>
          <p:cNvSpPr txBox="1"/>
          <p:nvPr/>
        </p:nvSpPr>
        <p:spPr>
          <a:xfrm>
            <a:off x="3592477" y="4243951"/>
            <a:ext cx="3765086" cy="923330"/>
          </a:xfrm>
          <a:prstGeom prst="rect">
            <a:avLst/>
          </a:prstGeom>
          <a:noFill/>
        </p:spPr>
        <p:txBody>
          <a:bodyPr wrap="square" rtlCol="0">
            <a:spAutoFit/>
          </a:bodyPr>
          <a:lstStyle/>
          <a:p>
            <a:r>
              <a:rPr lang="de-DE" dirty="0"/>
              <a:t>Standardmäßig wird immer Freitags automatisch nach einer neuen Version gesucht</a:t>
            </a:r>
          </a:p>
        </p:txBody>
      </p:sp>
      <p:sp>
        <p:nvSpPr>
          <p:cNvPr id="11" name="Textfeld 10">
            <a:extLst>
              <a:ext uri="{FF2B5EF4-FFF2-40B4-BE49-F238E27FC236}">
                <a16:creationId xmlns:a16="http://schemas.microsoft.com/office/drawing/2014/main" id="{C05BC56F-BCEB-4387-8574-40286A43F2A7}"/>
              </a:ext>
            </a:extLst>
          </p:cNvPr>
          <p:cNvSpPr txBox="1"/>
          <p:nvPr/>
        </p:nvSpPr>
        <p:spPr>
          <a:xfrm>
            <a:off x="4109119" y="5592325"/>
            <a:ext cx="4687275" cy="923330"/>
          </a:xfrm>
          <a:prstGeom prst="rect">
            <a:avLst/>
          </a:prstGeom>
          <a:noFill/>
        </p:spPr>
        <p:txBody>
          <a:bodyPr wrap="square" rtlCol="0">
            <a:spAutoFit/>
          </a:bodyPr>
          <a:lstStyle/>
          <a:p>
            <a:r>
              <a:rPr lang="de-DE" dirty="0"/>
              <a:t>Ist eine neue Version verfügbar, kommt ein roter Punkt auf das BKT-Logo und der Menütext ändert sich</a:t>
            </a:r>
          </a:p>
        </p:txBody>
      </p:sp>
      <p:pic>
        <p:nvPicPr>
          <p:cNvPr id="8" name="Grafik 7"/>
          <p:cNvPicPr>
            <a:picLocks noChangeAspect="1"/>
          </p:cNvPicPr>
          <p:nvPr/>
        </p:nvPicPr>
        <p:blipFill>
          <a:blip r:embed="rId7"/>
          <a:stretch>
            <a:fillRect/>
          </a:stretch>
        </p:blipFill>
        <p:spPr>
          <a:xfrm>
            <a:off x="505596" y="1871472"/>
            <a:ext cx="3257679" cy="1783846"/>
          </a:xfrm>
          <a:prstGeom prst="rect">
            <a:avLst/>
          </a:prstGeom>
        </p:spPr>
      </p:pic>
    </p:spTree>
    <p:extLst>
      <p:ext uri="{BB962C8B-B14F-4D97-AF65-F5344CB8AC3E}">
        <p14:creationId xmlns:p14="http://schemas.microsoft.com/office/powerpoint/2010/main" val="824019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D1851E-EB82-4071-9084-5EFB7C3AB986}"/>
              </a:ext>
            </a:extLst>
          </p:cNvPr>
          <p:cNvSpPr>
            <a:spLocks noGrp="1"/>
          </p:cNvSpPr>
          <p:nvPr>
            <p:ph type="title"/>
          </p:nvPr>
        </p:nvSpPr>
        <p:spPr/>
        <p:txBody>
          <a:bodyPr/>
          <a:lstStyle/>
          <a:p>
            <a:r>
              <a:rPr lang="de-DE" dirty="0"/>
              <a:t>Formate für Folien-Export</a:t>
            </a:r>
          </a:p>
        </p:txBody>
      </p:sp>
      <p:pic>
        <p:nvPicPr>
          <p:cNvPr id="3" name="Grafik 2">
            <a:extLst>
              <a:ext uri="{FF2B5EF4-FFF2-40B4-BE49-F238E27FC236}">
                <a16:creationId xmlns:a16="http://schemas.microsoft.com/office/drawing/2014/main" id="{F3DBB729-E975-4FD8-82EA-D726A41E834B}"/>
              </a:ext>
            </a:extLst>
          </p:cNvPr>
          <p:cNvPicPr>
            <a:picLocks noChangeAspect="1"/>
          </p:cNvPicPr>
          <p:nvPr/>
        </p:nvPicPr>
        <p:blipFill>
          <a:blip r:embed="rId2"/>
          <a:stretch>
            <a:fillRect/>
          </a:stretch>
        </p:blipFill>
        <p:spPr>
          <a:xfrm>
            <a:off x="1354995" y="3387969"/>
            <a:ext cx="3448531" cy="666843"/>
          </a:xfrm>
          <a:prstGeom prst="rect">
            <a:avLst/>
          </a:prstGeom>
        </p:spPr>
      </p:pic>
      <p:pic>
        <p:nvPicPr>
          <p:cNvPr id="4" name="Grafik 3">
            <a:extLst>
              <a:ext uri="{FF2B5EF4-FFF2-40B4-BE49-F238E27FC236}">
                <a16:creationId xmlns:a16="http://schemas.microsoft.com/office/drawing/2014/main" id="{D7C65E5D-8E26-45C5-9A95-EC9FB5AA1596}"/>
              </a:ext>
            </a:extLst>
          </p:cNvPr>
          <p:cNvPicPr>
            <a:picLocks noChangeAspect="1"/>
          </p:cNvPicPr>
          <p:nvPr/>
        </p:nvPicPr>
        <p:blipFill rotWithShape="1">
          <a:blip r:embed="rId3"/>
          <a:srcRect r="63266"/>
          <a:stretch/>
        </p:blipFill>
        <p:spPr>
          <a:xfrm>
            <a:off x="5836763" y="3387969"/>
            <a:ext cx="2876514" cy="838317"/>
          </a:xfrm>
          <a:prstGeom prst="rect">
            <a:avLst/>
          </a:prstGeom>
        </p:spPr>
      </p:pic>
      <p:cxnSp>
        <p:nvCxnSpPr>
          <p:cNvPr id="5" name="Gerade Verbindung mit Pfeil 4">
            <a:extLst>
              <a:ext uri="{FF2B5EF4-FFF2-40B4-BE49-F238E27FC236}">
                <a16:creationId xmlns:a16="http://schemas.microsoft.com/office/drawing/2014/main" id="{1CB4F5B5-686F-4E5D-8F14-7770A4D75A3F}"/>
              </a:ext>
            </a:extLst>
          </p:cNvPr>
          <p:cNvCxnSpPr>
            <a:cxnSpLocks/>
          </p:cNvCxnSpPr>
          <p:nvPr/>
        </p:nvCxnSpPr>
        <p:spPr>
          <a:xfrm flipV="1">
            <a:off x="4626708" y="3524738"/>
            <a:ext cx="10785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F2366150-9D30-4265-AC44-F2FC6DC3DF91}"/>
              </a:ext>
            </a:extLst>
          </p:cNvPr>
          <p:cNvSpPr txBox="1"/>
          <p:nvPr/>
        </p:nvSpPr>
        <p:spPr>
          <a:xfrm>
            <a:off x="1354995" y="2534730"/>
            <a:ext cx="4837215" cy="646331"/>
          </a:xfrm>
          <a:prstGeom prst="rect">
            <a:avLst/>
          </a:prstGeom>
          <a:noFill/>
        </p:spPr>
        <p:txBody>
          <a:bodyPr wrap="square" rtlCol="0">
            <a:spAutoFit/>
          </a:bodyPr>
          <a:lstStyle/>
          <a:p>
            <a:r>
              <a:rPr lang="de-DE" dirty="0"/>
              <a:t>Ausgewählte Folien können nun auch als PDF oder PNG gespeichert werden</a:t>
            </a:r>
          </a:p>
        </p:txBody>
      </p:sp>
      <p:sp>
        <p:nvSpPr>
          <p:cNvPr id="9" name="Textfeld 8">
            <a:extLst>
              <a:ext uri="{FF2B5EF4-FFF2-40B4-BE49-F238E27FC236}">
                <a16:creationId xmlns:a16="http://schemas.microsoft.com/office/drawing/2014/main" id="{1EEAFFCA-9095-4283-82A4-8F9C9E4A31A9}"/>
              </a:ext>
            </a:extLst>
          </p:cNvPr>
          <p:cNvSpPr txBox="1"/>
          <p:nvPr/>
        </p:nvSpPr>
        <p:spPr>
          <a:xfrm>
            <a:off x="1354995" y="4878342"/>
            <a:ext cx="7538909" cy="923330"/>
          </a:xfrm>
          <a:prstGeom prst="rect">
            <a:avLst/>
          </a:prstGeom>
          <a:noFill/>
        </p:spPr>
        <p:txBody>
          <a:bodyPr wrap="square" rtlCol="0">
            <a:spAutoFit/>
          </a:bodyPr>
          <a:lstStyle/>
          <a:p>
            <a:r>
              <a:rPr lang="de-DE" dirty="0"/>
              <a:t>Das Senden ausgewählter Folien wurde optimiert und funktioniert nun noch schneller insb. b</a:t>
            </a:r>
            <a:r>
              <a:rPr lang="de-DE"/>
              <a:t>ei </a:t>
            </a:r>
            <a:r>
              <a:rPr lang="de-DE" dirty="0"/>
              <a:t>einer kleiner Auswahl innerhalb einer großen Präsentation</a:t>
            </a:r>
          </a:p>
        </p:txBody>
      </p:sp>
      <p:cxnSp>
        <p:nvCxnSpPr>
          <p:cNvPr id="10" name="Gerade Verbindung mit Pfeil 9">
            <a:extLst>
              <a:ext uri="{FF2B5EF4-FFF2-40B4-BE49-F238E27FC236}">
                <a16:creationId xmlns:a16="http://schemas.microsoft.com/office/drawing/2014/main" id="{FB12EB1F-8FD1-4DBD-86AD-E6A0637B35E7}"/>
              </a:ext>
            </a:extLst>
          </p:cNvPr>
          <p:cNvCxnSpPr>
            <a:cxnSpLocks/>
          </p:cNvCxnSpPr>
          <p:nvPr/>
        </p:nvCxnSpPr>
        <p:spPr>
          <a:xfrm>
            <a:off x="4626708" y="3813909"/>
            <a:ext cx="0" cy="86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58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E158E0-B353-4F18-B7AE-4F052746AC38}"/>
              </a:ext>
            </a:extLst>
          </p:cNvPr>
          <p:cNvSpPr>
            <a:spLocks noGrp="1"/>
          </p:cNvSpPr>
          <p:nvPr>
            <p:ph type="title"/>
          </p:nvPr>
        </p:nvSpPr>
        <p:spPr/>
        <p:txBody>
          <a:bodyPr/>
          <a:lstStyle/>
          <a:p>
            <a:r>
              <a:rPr lang="de-DE" dirty="0"/>
              <a:t>Shapes anhand Name verknüpfen</a:t>
            </a:r>
          </a:p>
        </p:txBody>
      </p:sp>
      <p:pic>
        <p:nvPicPr>
          <p:cNvPr id="3" name="Grafik 2">
            <a:extLst>
              <a:ext uri="{FF2B5EF4-FFF2-40B4-BE49-F238E27FC236}">
                <a16:creationId xmlns:a16="http://schemas.microsoft.com/office/drawing/2014/main" id="{F05E2E25-82D1-41C8-BE26-6700E596D09A}"/>
              </a:ext>
            </a:extLst>
          </p:cNvPr>
          <p:cNvPicPr>
            <a:picLocks noChangeAspect="1"/>
          </p:cNvPicPr>
          <p:nvPr/>
        </p:nvPicPr>
        <p:blipFill>
          <a:blip r:embed="rId2"/>
          <a:stretch>
            <a:fillRect/>
          </a:stretch>
        </p:blipFill>
        <p:spPr>
          <a:xfrm>
            <a:off x="2009344" y="2658555"/>
            <a:ext cx="3078749" cy="3723739"/>
          </a:xfrm>
          <a:prstGeom prst="rect">
            <a:avLst/>
          </a:prstGeom>
        </p:spPr>
      </p:pic>
      <p:pic>
        <p:nvPicPr>
          <p:cNvPr id="6" name="Grafik 5">
            <a:extLst>
              <a:ext uri="{FF2B5EF4-FFF2-40B4-BE49-F238E27FC236}">
                <a16:creationId xmlns:a16="http://schemas.microsoft.com/office/drawing/2014/main" id="{70088506-3198-4D2A-B59B-40E2AAB90EC8}"/>
              </a:ext>
            </a:extLst>
          </p:cNvPr>
          <p:cNvPicPr>
            <a:picLocks noChangeAspect="1"/>
          </p:cNvPicPr>
          <p:nvPr/>
        </p:nvPicPr>
        <p:blipFill>
          <a:blip r:embed="rId3"/>
          <a:stretch>
            <a:fillRect/>
          </a:stretch>
        </p:blipFill>
        <p:spPr>
          <a:xfrm>
            <a:off x="838200" y="1632628"/>
            <a:ext cx="4077269" cy="704948"/>
          </a:xfrm>
          <a:prstGeom prst="rect">
            <a:avLst/>
          </a:prstGeom>
        </p:spPr>
      </p:pic>
      <p:sp>
        <p:nvSpPr>
          <p:cNvPr id="7" name="Textfeld 6">
            <a:extLst>
              <a:ext uri="{FF2B5EF4-FFF2-40B4-BE49-F238E27FC236}">
                <a16:creationId xmlns:a16="http://schemas.microsoft.com/office/drawing/2014/main" id="{DF14D035-3904-4E8D-A937-8B6E76086F46}"/>
              </a:ext>
            </a:extLst>
          </p:cNvPr>
          <p:cNvSpPr txBox="1"/>
          <p:nvPr/>
        </p:nvSpPr>
        <p:spPr>
          <a:xfrm>
            <a:off x="5821052" y="3362627"/>
            <a:ext cx="4760979" cy="923330"/>
          </a:xfrm>
          <a:prstGeom prst="rect">
            <a:avLst/>
          </a:prstGeom>
          <a:noFill/>
        </p:spPr>
        <p:txBody>
          <a:bodyPr wrap="square" rtlCol="0">
            <a:spAutoFit/>
          </a:bodyPr>
          <a:lstStyle/>
          <a:p>
            <a:r>
              <a:rPr lang="de-DE" dirty="0"/>
              <a:t>Der Dialog zur Suche ähnlicher Shapes wurde überarbeitet und die Suche anhand des Shape-Namens ergänzt</a:t>
            </a:r>
          </a:p>
        </p:txBody>
      </p:sp>
    </p:spTree>
    <p:extLst>
      <p:ext uri="{BB962C8B-B14F-4D97-AF65-F5344CB8AC3E}">
        <p14:creationId xmlns:p14="http://schemas.microsoft.com/office/powerpoint/2010/main" val="1921534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EBF4F-C1A2-4F74-8473-F8DBE74B7AA5}"/>
              </a:ext>
            </a:extLst>
          </p:cNvPr>
          <p:cNvSpPr>
            <a:spLocks noGrp="1"/>
          </p:cNvSpPr>
          <p:nvPr>
            <p:ph type="title"/>
          </p:nvPr>
        </p:nvSpPr>
        <p:spPr/>
        <p:txBody>
          <a:bodyPr/>
          <a:lstStyle/>
          <a:p>
            <a:r>
              <a:rPr lang="de-DE" dirty="0"/>
              <a:t>Sprachauswahl editieren</a:t>
            </a:r>
          </a:p>
        </p:txBody>
      </p:sp>
      <p:pic>
        <p:nvPicPr>
          <p:cNvPr id="3" name="Grafik 2">
            <a:extLst>
              <a:ext uri="{FF2B5EF4-FFF2-40B4-BE49-F238E27FC236}">
                <a16:creationId xmlns:a16="http://schemas.microsoft.com/office/drawing/2014/main" id="{CAA70878-2C55-43CD-B6E3-31B348098742}"/>
              </a:ext>
            </a:extLst>
          </p:cNvPr>
          <p:cNvPicPr>
            <a:picLocks noChangeAspect="1"/>
          </p:cNvPicPr>
          <p:nvPr/>
        </p:nvPicPr>
        <p:blipFill>
          <a:blip r:embed="rId2"/>
          <a:stretch>
            <a:fillRect/>
          </a:stretch>
        </p:blipFill>
        <p:spPr>
          <a:xfrm>
            <a:off x="637413" y="1908157"/>
            <a:ext cx="5458587" cy="2010056"/>
          </a:xfrm>
          <a:prstGeom prst="rect">
            <a:avLst/>
          </a:prstGeom>
        </p:spPr>
      </p:pic>
      <p:sp>
        <p:nvSpPr>
          <p:cNvPr id="5" name="Textfeld 4">
            <a:extLst>
              <a:ext uri="{FF2B5EF4-FFF2-40B4-BE49-F238E27FC236}">
                <a16:creationId xmlns:a16="http://schemas.microsoft.com/office/drawing/2014/main" id="{211ED441-CB4B-4F2E-8B06-807DB93B2465}"/>
              </a:ext>
            </a:extLst>
          </p:cNvPr>
          <p:cNvSpPr txBox="1"/>
          <p:nvPr/>
        </p:nvSpPr>
        <p:spPr>
          <a:xfrm>
            <a:off x="6558464" y="2201077"/>
            <a:ext cx="4442541" cy="923330"/>
          </a:xfrm>
          <a:prstGeom prst="rect">
            <a:avLst/>
          </a:prstGeom>
          <a:noFill/>
        </p:spPr>
        <p:txBody>
          <a:bodyPr wrap="square" rtlCol="0">
            <a:spAutoFit/>
          </a:bodyPr>
          <a:lstStyle/>
          <a:p>
            <a:r>
              <a:rPr lang="de-DE" dirty="0"/>
              <a:t>Wenn Deutsch und Englisch nicht ausreichen, können die verfügbaren Sprache nun angepasst werden</a:t>
            </a:r>
          </a:p>
        </p:txBody>
      </p:sp>
      <p:pic>
        <p:nvPicPr>
          <p:cNvPr id="6" name="Grafik 5">
            <a:extLst>
              <a:ext uri="{FF2B5EF4-FFF2-40B4-BE49-F238E27FC236}">
                <a16:creationId xmlns:a16="http://schemas.microsoft.com/office/drawing/2014/main" id="{5AD8015F-DAC5-41A1-93D8-C838DD677167}"/>
              </a:ext>
            </a:extLst>
          </p:cNvPr>
          <p:cNvPicPr>
            <a:picLocks noChangeAspect="1"/>
          </p:cNvPicPr>
          <p:nvPr/>
        </p:nvPicPr>
        <p:blipFill>
          <a:blip r:embed="rId3"/>
          <a:stretch>
            <a:fillRect/>
          </a:stretch>
        </p:blipFill>
        <p:spPr>
          <a:xfrm>
            <a:off x="8168384" y="3835097"/>
            <a:ext cx="2626608" cy="2644537"/>
          </a:xfrm>
          <a:prstGeom prst="rect">
            <a:avLst/>
          </a:prstGeom>
        </p:spPr>
      </p:pic>
      <p:pic>
        <p:nvPicPr>
          <p:cNvPr id="7" name="Grafik 6">
            <a:extLst>
              <a:ext uri="{FF2B5EF4-FFF2-40B4-BE49-F238E27FC236}">
                <a16:creationId xmlns:a16="http://schemas.microsoft.com/office/drawing/2014/main" id="{40E1B9E8-5DA5-44DE-B6F0-29E3CA80019F}"/>
              </a:ext>
            </a:extLst>
          </p:cNvPr>
          <p:cNvPicPr>
            <a:picLocks noChangeAspect="1"/>
          </p:cNvPicPr>
          <p:nvPr/>
        </p:nvPicPr>
        <p:blipFill>
          <a:blip r:embed="rId4"/>
          <a:stretch>
            <a:fillRect/>
          </a:stretch>
        </p:blipFill>
        <p:spPr>
          <a:xfrm>
            <a:off x="4233414" y="4428602"/>
            <a:ext cx="2943636" cy="1457528"/>
          </a:xfrm>
          <a:prstGeom prst="rect">
            <a:avLst/>
          </a:prstGeom>
        </p:spPr>
      </p:pic>
    </p:spTree>
    <p:extLst>
      <p:ext uri="{BB962C8B-B14F-4D97-AF65-F5344CB8AC3E}">
        <p14:creationId xmlns:p14="http://schemas.microsoft.com/office/powerpoint/2010/main" val="4061287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EADC0-A598-4E0C-9738-4F50878096CF}"/>
              </a:ext>
            </a:extLst>
          </p:cNvPr>
          <p:cNvSpPr>
            <a:spLocks noGrp="1"/>
          </p:cNvSpPr>
          <p:nvPr>
            <p:ph type="title"/>
          </p:nvPr>
        </p:nvSpPr>
        <p:spPr/>
        <p:txBody>
          <a:bodyPr/>
          <a:lstStyle/>
          <a:p>
            <a:r>
              <a:rPr lang="de-DE" dirty="0"/>
              <a:t>Neues Popup und Doppelklick</a:t>
            </a:r>
          </a:p>
        </p:txBody>
      </p:sp>
      <p:pic>
        <p:nvPicPr>
          <p:cNvPr id="6" name="Grafik 5">
            <a:extLst>
              <a:ext uri="{FF2B5EF4-FFF2-40B4-BE49-F238E27FC236}">
                <a16:creationId xmlns:a16="http://schemas.microsoft.com/office/drawing/2014/main" id="{EDA0C3BC-3BB2-43BA-ACB4-4AAF250DDB48}"/>
              </a:ext>
            </a:extLst>
          </p:cNvPr>
          <p:cNvPicPr>
            <a:picLocks noChangeAspect="1"/>
          </p:cNvPicPr>
          <p:nvPr/>
        </p:nvPicPr>
        <p:blipFill>
          <a:blip r:embed="rId6"/>
          <a:stretch>
            <a:fillRect/>
          </a:stretch>
        </p:blipFill>
        <p:spPr>
          <a:xfrm>
            <a:off x="731656" y="1690688"/>
            <a:ext cx="2027175" cy="1886090"/>
          </a:xfrm>
          <a:prstGeom prst="rect">
            <a:avLst/>
          </a:prstGeom>
        </p:spPr>
      </p:pic>
      <p:sp>
        <p:nvSpPr>
          <p:cNvPr id="13" name="Textfeld 12">
            <a:extLst>
              <a:ext uri="{FF2B5EF4-FFF2-40B4-BE49-F238E27FC236}">
                <a16:creationId xmlns:a16="http://schemas.microsoft.com/office/drawing/2014/main" id="{6842E7D2-A753-44CD-B910-05D32DDF98FF}"/>
              </a:ext>
            </a:extLst>
          </p:cNvPr>
          <p:cNvSpPr txBox="1"/>
          <p:nvPr/>
        </p:nvSpPr>
        <p:spPr>
          <a:xfrm>
            <a:off x="731656" y="3576778"/>
            <a:ext cx="3433944" cy="1384995"/>
          </a:xfrm>
          <a:prstGeom prst="rect">
            <a:avLst/>
          </a:prstGeom>
          <a:noFill/>
        </p:spPr>
        <p:txBody>
          <a:bodyPr wrap="square" rtlCol="0">
            <a:spAutoFit/>
          </a:bodyPr>
          <a:lstStyle/>
          <a:p>
            <a:r>
              <a:rPr lang="de-DE" dirty="0"/>
              <a:t>Agenda-</a:t>
            </a:r>
            <a:r>
              <a:rPr lang="de-DE" dirty="0" err="1"/>
              <a:t>Textboxen</a:t>
            </a:r>
            <a:r>
              <a:rPr lang="de-DE" dirty="0"/>
              <a:t> haben nun auch ein kleines Popup</a:t>
            </a:r>
          </a:p>
          <a:p>
            <a:r>
              <a:rPr lang="de-DE" sz="1600" i="1" dirty="0">
                <a:solidFill>
                  <a:schemeClr val="tx1">
                    <a:lumMod val="50000"/>
                    <a:lumOff val="50000"/>
                  </a:schemeClr>
                </a:solidFill>
              </a:rPr>
              <a:t>[Funktioniert nur bei neu angelegten Agenda-Boxen oder nach </a:t>
            </a:r>
            <a:r>
              <a:rPr lang="de-DE" sz="1600" i="1">
                <a:solidFill>
                  <a:schemeClr val="tx1">
                    <a:lumMod val="50000"/>
                    <a:lumOff val="50000"/>
                  </a:schemeClr>
                </a:solidFill>
              </a:rPr>
              <a:t>einem Agenda-Update]</a:t>
            </a:r>
            <a:endParaRPr lang="de-DE" sz="1600" i="1" dirty="0">
              <a:solidFill>
                <a:schemeClr val="tx1">
                  <a:lumMod val="50000"/>
                  <a:lumOff val="50000"/>
                </a:schemeClr>
              </a:solidFill>
            </a:endParaRPr>
          </a:p>
        </p:txBody>
      </p:sp>
      <p:grpSp>
        <p:nvGrpSpPr>
          <p:cNvPr id="18" name="Gruppieren 17">
            <a:extLst>
              <a:ext uri="{FF2B5EF4-FFF2-40B4-BE49-F238E27FC236}">
                <a16:creationId xmlns:a16="http://schemas.microsoft.com/office/drawing/2014/main" id="{06C99B66-C1F9-4385-A684-64056786EAA1}"/>
              </a:ext>
            </a:extLst>
          </p:cNvPr>
          <p:cNvGrpSpPr>
            <a:grpSpLocks noChangeAspect="1"/>
          </p:cNvGrpSpPr>
          <p:nvPr>
            <p:custDataLst>
              <p:tags r:id="rId1"/>
            </p:custDataLst>
          </p:nvPr>
        </p:nvGrpSpPr>
        <p:grpSpPr>
          <a:xfrm>
            <a:off x="5777949" y="3988989"/>
            <a:ext cx="381000" cy="1016000"/>
            <a:chOff x="1270000" y="1270000"/>
            <a:chExt cx="381000" cy="1016000"/>
          </a:xfrm>
        </p:grpSpPr>
        <p:sp>
          <p:nvSpPr>
            <p:cNvPr id="14" name="Rechteck 13">
              <a:extLst>
                <a:ext uri="{FF2B5EF4-FFF2-40B4-BE49-F238E27FC236}">
                  <a16:creationId xmlns:a16="http://schemas.microsoft.com/office/drawing/2014/main" id="{DB85824C-4EA4-49AB-8127-7B2098874A16}"/>
                </a:ext>
              </a:extLst>
            </p:cNvPr>
            <p:cNvSpPr/>
            <p:nvPr/>
          </p:nvSpPr>
          <p:spPr>
            <a:xfrm>
              <a:off x="1270000" y="1270000"/>
              <a:ext cx="381000" cy="1016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3D9EDD-FA6B-4D8E-BE39-D611E51BD74B}"/>
                </a:ext>
              </a:extLst>
            </p:cNvPr>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19A928D1-CCDD-4A4F-A1CB-DCF99FFC49E1}"/>
                </a:ext>
              </a:extLst>
            </p:cNvPr>
            <p:cNvSpPr/>
            <p:nvPr/>
          </p:nvSpPr>
          <p:spPr>
            <a:xfrm>
              <a:off x="1333500" y="16510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2E9A174-47DB-40A2-857C-9FC87EED8A37}"/>
                </a:ext>
              </a:extLst>
            </p:cNvPr>
            <p:cNvSpPr/>
            <p:nvPr/>
          </p:nvSpPr>
          <p:spPr>
            <a:xfrm>
              <a:off x="1333500" y="1968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uppieren 20">
            <a:extLst>
              <a:ext uri="{FF2B5EF4-FFF2-40B4-BE49-F238E27FC236}">
                <a16:creationId xmlns:a16="http://schemas.microsoft.com/office/drawing/2014/main" id="{67E5D121-ADEA-464C-B07D-4E7AC537D873}"/>
              </a:ext>
            </a:extLst>
          </p:cNvPr>
          <p:cNvGrpSpPr>
            <a:grpSpLocks noChangeAspect="1"/>
          </p:cNvGrpSpPr>
          <p:nvPr>
            <p:custDataLst>
              <p:tags r:id="rId2"/>
            </p:custDataLst>
          </p:nvPr>
        </p:nvGrpSpPr>
        <p:grpSpPr>
          <a:xfrm>
            <a:off x="7148146" y="3925489"/>
            <a:ext cx="381000" cy="381000"/>
            <a:chOff x="1270000" y="1270000"/>
            <a:chExt cx="381000" cy="381000"/>
          </a:xfrm>
        </p:grpSpPr>
        <p:sp>
          <p:nvSpPr>
            <p:cNvPr id="19" name="Ellipse 18">
              <a:extLst>
                <a:ext uri="{FF2B5EF4-FFF2-40B4-BE49-F238E27FC236}">
                  <a16:creationId xmlns:a16="http://schemas.microsoft.com/office/drawing/2014/main" id="{A073F488-4B47-4A7F-BE0B-4D8CBF0B5C9F}"/>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ilkreis 19">
              <a:extLst>
                <a:ext uri="{FF2B5EF4-FFF2-40B4-BE49-F238E27FC236}">
                  <a16:creationId xmlns:a16="http://schemas.microsoft.com/office/drawing/2014/main" id="{567F151B-DDC6-4329-9E42-1EA985CBA8EE}"/>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pic>
        <p:nvPicPr>
          <p:cNvPr id="22" name="Grafik 21">
            <a:extLst>
              <a:ext uri="{FF2B5EF4-FFF2-40B4-BE49-F238E27FC236}">
                <a16:creationId xmlns:a16="http://schemas.microsoft.com/office/drawing/2014/main" id="{998BD3C4-E44E-4725-9D8E-E51262BDE635}"/>
              </a:ext>
            </a:extLst>
          </p:cNvPr>
          <p:cNvPicPr>
            <a:picLocks noChangeAspect="1"/>
          </p:cNvPicPr>
          <p:nvPr>
            <p:custDataLst>
              <p:tags r:id="rId3"/>
            </p:custDataLst>
          </p:nvPr>
        </p:nvPicPr>
        <p:blipFill rotWithShape="1">
          <a:blip r:embed="rId7"/>
          <a:srcRect/>
          <a:stretch/>
        </p:blipFill>
        <p:spPr>
          <a:xfrm>
            <a:off x="8703959" y="4317235"/>
            <a:ext cx="2219570" cy="1248508"/>
          </a:xfrm>
          <a:prstGeom prst="rect">
            <a:avLst/>
          </a:prstGeom>
          <a:effectLst>
            <a:outerShdw blurRad="63500" sx="102000" sy="102000" algn="ctr" rotWithShape="0">
              <a:prstClr val="black">
                <a:alpha val="40000"/>
              </a:prstClr>
            </a:outerShdw>
          </a:effectLst>
        </p:spPr>
      </p:pic>
      <p:grpSp>
        <p:nvGrpSpPr>
          <p:cNvPr id="63" name="Group 58">
            <a:extLst>
              <a:ext uri="{FF2B5EF4-FFF2-40B4-BE49-F238E27FC236}">
                <a16:creationId xmlns:a16="http://schemas.microsoft.com/office/drawing/2014/main" id="{16085D77-B2E5-4CD6-A6A2-928C907ACBDB}"/>
              </a:ext>
            </a:extLst>
          </p:cNvPr>
          <p:cNvGrpSpPr/>
          <p:nvPr>
            <p:custDataLst>
              <p:tags r:id="rId4"/>
            </p:custDataLst>
          </p:nvPr>
        </p:nvGrpSpPr>
        <p:grpSpPr>
          <a:xfrm>
            <a:off x="6477977" y="5670062"/>
            <a:ext cx="1524000" cy="254000"/>
            <a:chOff x="7275146" y="5224585"/>
            <a:chExt cx="1524000" cy="254000"/>
          </a:xfrm>
        </p:grpSpPr>
        <p:grpSp>
          <p:nvGrpSpPr>
            <p:cNvPr id="28" name="Gruppieren 27" hidden="1">
              <a:extLst>
                <a:ext uri="{FF2B5EF4-FFF2-40B4-BE49-F238E27FC236}">
                  <a16:creationId xmlns:a16="http://schemas.microsoft.com/office/drawing/2014/main" id="{F87D89A2-5422-4CEF-9B0F-9BAB2A989552}"/>
                </a:ext>
              </a:extLst>
            </p:cNvPr>
            <p:cNvGrpSpPr/>
            <p:nvPr/>
          </p:nvGrpSpPr>
          <p:grpSpPr>
            <a:xfrm>
              <a:off x="7275146" y="5224585"/>
              <a:ext cx="1524000" cy="254000"/>
              <a:chOff x="1460500" y="1270000"/>
              <a:chExt cx="1524000" cy="254000"/>
            </a:xfrm>
          </p:grpSpPr>
          <p:sp>
            <p:nvSpPr>
              <p:cNvPr id="23" name="Stern: 5 Zacken 22" hidden="1">
                <a:extLst>
                  <a:ext uri="{FF2B5EF4-FFF2-40B4-BE49-F238E27FC236}">
                    <a16:creationId xmlns:a16="http://schemas.microsoft.com/office/drawing/2014/main" id="{48E4B4F5-D474-4A5A-8910-980E5CB8A582}"/>
                  </a:ext>
                </a:extLst>
              </p:cNvPr>
              <p:cNvSpPr/>
              <p:nvPr/>
            </p:nvSpPr>
            <p:spPr>
              <a:xfrm>
                <a:off x="146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tern: 5 Zacken 23" hidden="1">
                <a:extLst>
                  <a:ext uri="{FF2B5EF4-FFF2-40B4-BE49-F238E27FC236}">
                    <a16:creationId xmlns:a16="http://schemas.microsoft.com/office/drawing/2014/main" id="{CB709B10-E808-4B37-B4ED-C280EABEEFB4}"/>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tern: 5 Zacken 24" hidden="1">
                <a:extLst>
                  <a:ext uri="{FF2B5EF4-FFF2-40B4-BE49-F238E27FC236}">
                    <a16:creationId xmlns:a16="http://schemas.microsoft.com/office/drawing/2014/main" id="{2CBA7CF1-5DEB-4547-A53E-F12C8E74D6B8}"/>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Stern: 5 Zacken 25" hidden="1">
                <a:extLst>
                  <a:ext uri="{FF2B5EF4-FFF2-40B4-BE49-F238E27FC236}">
                    <a16:creationId xmlns:a16="http://schemas.microsoft.com/office/drawing/2014/main" id="{0AF650AF-1FE9-46A5-8D2A-5C5E6227F603}"/>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Stern: 5 Zacken 26" hidden="1">
                <a:extLst>
                  <a:ext uri="{FF2B5EF4-FFF2-40B4-BE49-F238E27FC236}">
                    <a16:creationId xmlns:a16="http://schemas.microsoft.com/office/drawing/2014/main" id="{9F3C7271-1E3A-4BE0-B510-F2B209E2CF43}"/>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hidden="1">
              <a:extLst>
                <a:ext uri="{FF2B5EF4-FFF2-40B4-BE49-F238E27FC236}">
                  <a16:creationId xmlns:a16="http://schemas.microsoft.com/office/drawing/2014/main" id="{0B615C14-6277-4013-AE32-A97E214DB686}"/>
                </a:ext>
              </a:extLst>
            </p:cNvPr>
            <p:cNvGrpSpPr/>
            <p:nvPr/>
          </p:nvGrpSpPr>
          <p:grpSpPr>
            <a:xfrm>
              <a:off x="7275146" y="5224585"/>
              <a:ext cx="1524000" cy="254000"/>
              <a:chOff x="1460500" y="1270000"/>
              <a:chExt cx="1524000" cy="254000"/>
            </a:xfrm>
          </p:grpSpPr>
          <p:sp>
            <p:nvSpPr>
              <p:cNvPr id="29" name="Stern: 5 Zacken 28" hidden="1">
                <a:extLst>
                  <a:ext uri="{FF2B5EF4-FFF2-40B4-BE49-F238E27FC236}">
                    <a16:creationId xmlns:a16="http://schemas.microsoft.com/office/drawing/2014/main" id="{CB9B508C-BAEB-40CD-9A7A-D0FCC5328FEB}"/>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tern: 5 Zacken 29" hidden="1">
                <a:extLst>
                  <a:ext uri="{FF2B5EF4-FFF2-40B4-BE49-F238E27FC236}">
                    <a16:creationId xmlns:a16="http://schemas.microsoft.com/office/drawing/2014/main" id="{ECD86987-11BC-41A3-8B1D-DEA4C3CF08DD}"/>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tern: 5 Zacken 30" hidden="1">
                <a:extLst>
                  <a:ext uri="{FF2B5EF4-FFF2-40B4-BE49-F238E27FC236}">
                    <a16:creationId xmlns:a16="http://schemas.microsoft.com/office/drawing/2014/main" id="{34F90D88-74E2-4FD1-8953-1979DAD70631}"/>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tern: 5 Zacken 31" hidden="1">
                <a:extLst>
                  <a:ext uri="{FF2B5EF4-FFF2-40B4-BE49-F238E27FC236}">
                    <a16:creationId xmlns:a16="http://schemas.microsoft.com/office/drawing/2014/main" id="{0CE13BB5-FF75-4B3A-AA83-C3F7226B56E4}"/>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tern: 5 Zacken 32" hidden="1">
                <a:extLst>
                  <a:ext uri="{FF2B5EF4-FFF2-40B4-BE49-F238E27FC236}">
                    <a16:creationId xmlns:a16="http://schemas.microsoft.com/office/drawing/2014/main" id="{901D7F8F-049F-4F4F-9D8D-03123698B541}"/>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25652CCF-F6EE-4BF8-9463-E1C9428D0B92}"/>
                </a:ext>
              </a:extLst>
            </p:cNvPr>
            <p:cNvGrpSpPr/>
            <p:nvPr/>
          </p:nvGrpSpPr>
          <p:grpSpPr>
            <a:xfrm>
              <a:off x="7275146" y="5224585"/>
              <a:ext cx="1524000" cy="254000"/>
              <a:chOff x="1460500" y="1270000"/>
              <a:chExt cx="1524000" cy="254000"/>
            </a:xfrm>
          </p:grpSpPr>
          <p:sp>
            <p:nvSpPr>
              <p:cNvPr id="35" name="Stern: 5 Zacken 34">
                <a:extLst>
                  <a:ext uri="{FF2B5EF4-FFF2-40B4-BE49-F238E27FC236}">
                    <a16:creationId xmlns:a16="http://schemas.microsoft.com/office/drawing/2014/main" id="{1CCD1514-2BB1-420F-9807-4358CB741734}"/>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Stern: 5 Zacken 35">
                <a:extLst>
                  <a:ext uri="{FF2B5EF4-FFF2-40B4-BE49-F238E27FC236}">
                    <a16:creationId xmlns:a16="http://schemas.microsoft.com/office/drawing/2014/main" id="{70292DD7-C51A-47A6-9965-9907CE2063F0}"/>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Stern: 5 Zacken 36">
                <a:extLst>
                  <a:ext uri="{FF2B5EF4-FFF2-40B4-BE49-F238E27FC236}">
                    <a16:creationId xmlns:a16="http://schemas.microsoft.com/office/drawing/2014/main" id="{0C1319FE-E7F6-461F-97D1-B086A1F80413}"/>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Stern: 5 Zacken 37">
                <a:extLst>
                  <a:ext uri="{FF2B5EF4-FFF2-40B4-BE49-F238E27FC236}">
                    <a16:creationId xmlns:a16="http://schemas.microsoft.com/office/drawing/2014/main" id="{6880618E-6E0A-468D-84D7-CF3A16431669}"/>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Stern: 5 Zacken 38">
                <a:extLst>
                  <a:ext uri="{FF2B5EF4-FFF2-40B4-BE49-F238E27FC236}">
                    <a16:creationId xmlns:a16="http://schemas.microsoft.com/office/drawing/2014/main" id="{D929D93E-EFF4-4550-AB07-22FEE37E956B}"/>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hidden="1">
              <a:extLst>
                <a:ext uri="{FF2B5EF4-FFF2-40B4-BE49-F238E27FC236}">
                  <a16:creationId xmlns:a16="http://schemas.microsoft.com/office/drawing/2014/main" id="{CBC1B6CC-254A-4C97-8834-9A81AB6CAEB7}"/>
                </a:ext>
              </a:extLst>
            </p:cNvPr>
            <p:cNvGrpSpPr/>
            <p:nvPr/>
          </p:nvGrpSpPr>
          <p:grpSpPr>
            <a:xfrm>
              <a:off x="7275146" y="5224585"/>
              <a:ext cx="1524000" cy="254000"/>
              <a:chOff x="1460500" y="1270000"/>
              <a:chExt cx="1524000" cy="254000"/>
            </a:xfrm>
          </p:grpSpPr>
          <p:sp>
            <p:nvSpPr>
              <p:cNvPr id="41" name="Stern: 5 Zacken 40" hidden="1">
                <a:extLst>
                  <a:ext uri="{FF2B5EF4-FFF2-40B4-BE49-F238E27FC236}">
                    <a16:creationId xmlns:a16="http://schemas.microsoft.com/office/drawing/2014/main" id="{E4260656-023A-42D9-8DDD-07263840B98F}"/>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Stern: 5 Zacken 41" hidden="1">
                <a:extLst>
                  <a:ext uri="{FF2B5EF4-FFF2-40B4-BE49-F238E27FC236}">
                    <a16:creationId xmlns:a16="http://schemas.microsoft.com/office/drawing/2014/main" id="{FFB290F4-673C-4CE3-A89E-9411199DE955}"/>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Stern: 5 Zacken 42" hidden="1">
                <a:extLst>
                  <a:ext uri="{FF2B5EF4-FFF2-40B4-BE49-F238E27FC236}">
                    <a16:creationId xmlns:a16="http://schemas.microsoft.com/office/drawing/2014/main" id="{3708361C-0F27-4BC3-9105-BA3A410A4E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Stern: 5 Zacken 43" hidden="1">
                <a:extLst>
                  <a:ext uri="{FF2B5EF4-FFF2-40B4-BE49-F238E27FC236}">
                    <a16:creationId xmlns:a16="http://schemas.microsoft.com/office/drawing/2014/main" id="{9135969C-8717-4D7B-8F5F-ED88F1728E21}"/>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Stern: 5 Zacken 44" hidden="1">
                <a:extLst>
                  <a:ext uri="{FF2B5EF4-FFF2-40B4-BE49-F238E27FC236}">
                    <a16:creationId xmlns:a16="http://schemas.microsoft.com/office/drawing/2014/main" id="{889A4370-9667-4284-9827-36AF70BD2734}"/>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hidden="1">
              <a:extLst>
                <a:ext uri="{FF2B5EF4-FFF2-40B4-BE49-F238E27FC236}">
                  <a16:creationId xmlns:a16="http://schemas.microsoft.com/office/drawing/2014/main" id="{84EFC6DA-9BFB-4807-BA69-F43AB2F4F215}"/>
                </a:ext>
              </a:extLst>
            </p:cNvPr>
            <p:cNvGrpSpPr/>
            <p:nvPr/>
          </p:nvGrpSpPr>
          <p:grpSpPr>
            <a:xfrm>
              <a:off x="7275146" y="5224585"/>
              <a:ext cx="1524000" cy="254000"/>
              <a:chOff x="1460500" y="1270000"/>
              <a:chExt cx="1524000" cy="254000"/>
            </a:xfrm>
          </p:grpSpPr>
          <p:sp>
            <p:nvSpPr>
              <p:cNvPr id="47" name="Stern: 5 Zacken 46" hidden="1">
                <a:extLst>
                  <a:ext uri="{FF2B5EF4-FFF2-40B4-BE49-F238E27FC236}">
                    <a16:creationId xmlns:a16="http://schemas.microsoft.com/office/drawing/2014/main" id="{F3BA7BE1-3D7B-4345-B274-C4BE50345DCA}"/>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tern: 5 Zacken 47" hidden="1">
                <a:extLst>
                  <a:ext uri="{FF2B5EF4-FFF2-40B4-BE49-F238E27FC236}">
                    <a16:creationId xmlns:a16="http://schemas.microsoft.com/office/drawing/2014/main" id="{F0B48C01-31E0-40EF-81C0-06E5831D09C6}"/>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Stern: 5 Zacken 48" hidden="1">
                <a:extLst>
                  <a:ext uri="{FF2B5EF4-FFF2-40B4-BE49-F238E27FC236}">
                    <a16:creationId xmlns:a16="http://schemas.microsoft.com/office/drawing/2014/main" id="{D5F03358-AB5D-4404-9D3C-574F5C413C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Stern: 5 Zacken 49" hidden="1">
                <a:extLst>
                  <a:ext uri="{FF2B5EF4-FFF2-40B4-BE49-F238E27FC236}">
                    <a16:creationId xmlns:a16="http://schemas.microsoft.com/office/drawing/2014/main" id="{43556B74-CF81-43F4-B703-4A99F2417A23}"/>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Stern: 5 Zacken 50" hidden="1">
                <a:extLst>
                  <a:ext uri="{FF2B5EF4-FFF2-40B4-BE49-F238E27FC236}">
                    <a16:creationId xmlns:a16="http://schemas.microsoft.com/office/drawing/2014/main" id="{0C3759F4-FDD8-4161-865F-59D958D377E2}"/>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hidden="1">
              <a:extLst>
                <a:ext uri="{FF2B5EF4-FFF2-40B4-BE49-F238E27FC236}">
                  <a16:creationId xmlns:a16="http://schemas.microsoft.com/office/drawing/2014/main" id="{E0CB579E-A191-4B7A-BF18-C646F5979D5D}"/>
                </a:ext>
              </a:extLst>
            </p:cNvPr>
            <p:cNvGrpSpPr/>
            <p:nvPr/>
          </p:nvGrpSpPr>
          <p:grpSpPr>
            <a:xfrm>
              <a:off x="7275146" y="5224585"/>
              <a:ext cx="1524000" cy="254000"/>
              <a:chOff x="1460500" y="1270000"/>
              <a:chExt cx="1524000" cy="254000"/>
            </a:xfrm>
          </p:grpSpPr>
          <p:sp>
            <p:nvSpPr>
              <p:cNvPr id="53" name="Stern: 5 Zacken 52" hidden="1">
                <a:extLst>
                  <a:ext uri="{FF2B5EF4-FFF2-40B4-BE49-F238E27FC236}">
                    <a16:creationId xmlns:a16="http://schemas.microsoft.com/office/drawing/2014/main" id="{A3981974-7CD5-49DE-88C7-3FDF9AD065CE}"/>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Stern: 5 Zacken 53" hidden="1">
                <a:extLst>
                  <a:ext uri="{FF2B5EF4-FFF2-40B4-BE49-F238E27FC236}">
                    <a16:creationId xmlns:a16="http://schemas.microsoft.com/office/drawing/2014/main" id="{CB33AF42-8279-4479-9AE4-351034C83103}"/>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Stern: 5 Zacken 54" hidden="1">
                <a:extLst>
                  <a:ext uri="{FF2B5EF4-FFF2-40B4-BE49-F238E27FC236}">
                    <a16:creationId xmlns:a16="http://schemas.microsoft.com/office/drawing/2014/main" id="{BC7254A5-DA61-4DFB-95C0-3858C6293EA6}"/>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Stern: 5 Zacken 55" hidden="1">
                <a:extLst>
                  <a:ext uri="{FF2B5EF4-FFF2-40B4-BE49-F238E27FC236}">
                    <a16:creationId xmlns:a16="http://schemas.microsoft.com/office/drawing/2014/main" id="{FABA19D6-C72E-411F-8C4E-63F257B3F34F}"/>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Stern: 5 Zacken 56" hidden="1">
                <a:extLst>
                  <a:ext uri="{FF2B5EF4-FFF2-40B4-BE49-F238E27FC236}">
                    <a16:creationId xmlns:a16="http://schemas.microsoft.com/office/drawing/2014/main" id="{81579024-33F1-4646-AE14-C22E80D745F3}"/>
                  </a:ext>
                </a:extLst>
              </p:cNvPr>
              <p:cNvSpPr/>
              <p:nvPr/>
            </p:nvSpPr>
            <p:spPr>
              <a:xfrm>
                <a:off x="273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61" name="Textfeld 60">
            <a:extLst>
              <a:ext uri="{FF2B5EF4-FFF2-40B4-BE49-F238E27FC236}">
                <a16:creationId xmlns:a16="http://schemas.microsoft.com/office/drawing/2014/main" id="{E1B7D844-0180-4B83-825F-A0E364879C38}"/>
              </a:ext>
            </a:extLst>
          </p:cNvPr>
          <p:cNvSpPr txBox="1"/>
          <p:nvPr/>
        </p:nvSpPr>
        <p:spPr>
          <a:xfrm>
            <a:off x="5026987" y="2363308"/>
            <a:ext cx="6655318" cy="923330"/>
          </a:xfrm>
          <a:prstGeom prst="rect">
            <a:avLst/>
          </a:prstGeom>
          <a:noFill/>
        </p:spPr>
        <p:txBody>
          <a:bodyPr wrap="square" rtlCol="0">
            <a:spAutoFit/>
          </a:bodyPr>
          <a:lstStyle/>
          <a:p>
            <a:r>
              <a:rPr lang="de-DE" dirty="0"/>
              <a:t>Einige BKT-Shapes ändern sich nun bei Doppelklick </a:t>
            </a:r>
            <a:br>
              <a:rPr lang="de-DE" dirty="0"/>
            </a:br>
            <a:r>
              <a:rPr lang="de-DE" i="1" dirty="0"/>
              <a:t>(am besten auf den Rahmen, damit kein Shape innerhalb der Gruppe markiert wird)</a:t>
            </a:r>
          </a:p>
        </p:txBody>
      </p:sp>
    </p:spTree>
    <p:extLst>
      <p:ext uri="{BB962C8B-B14F-4D97-AF65-F5344CB8AC3E}">
        <p14:creationId xmlns:p14="http://schemas.microsoft.com/office/powerpoint/2010/main" val="3287504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3EF00-2B50-4F2C-920E-407267A8D16A}"/>
              </a:ext>
            </a:extLst>
          </p:cNvPr>
          <p:cNvSpPr>
            <a:spLocks noGrp="1"/>
          </p:cNvSpPr>
          <p:nvPr>
            <p:ph type="title"/>
          </p:nvPr>
        </p:nvSpPr>
        <p:spPr/>
        <p:txBody>
          <a:bodyPr/>
          <a:lstStyle/>
          <a:p>
            <a:r>
              <a:rPr lang="de-DE" dirty="0"/>
              <a:t>Für Excel: Zeilen/Spalten zusammenführen</a:t>
            </a:r>
          </a:p>
        </p:txBody>
      </p:sp>
      <p:pic>
        <p:nvPicPr>
          <p:cNvPr id="3" name="Grafik 2">
            <a:extLst>
              <a:ext uri="{FF2B5EF4-FFF2-40B4-BE49-F238E27FC236}">
                <a16:creationId xmlns:a16="http://schemas.microsoft.com/office/drawing/2014/main" id="{BD2449E8-EB02-481F-8E59-50B032835A3D}"/>
              </a:ext>
            </a:extLst>
          </p:cNvPr>
          <p:cNvPicPr>
            <a:picLocks noChangeAspect="1"/>
          </p:cNvPicPr>
          <p:nvPr/>
        </p:nvPicPr>
        <p:blipFill>
          <a:blip r:embed="rId2"/>
          <a:stretch>
            <a:fillRect/>
          </a:stretch>
        </p:blipFill>
        <p:spPr>
          <a:xfrm>
            <a:off x="3430508" y="2241028"/>
            <a:ext cx="2876951" cy="2219635"/>
          </a:xfrm>
          <a:prstGeom prst="rect">
            <a:avLst/>
          </a:prstGeom>
        </p:spPr>
      </p:pic>
      <p:pic>
        <p:nvPicPr>
          <p:cNvPr id="4" name="Grafik 3">
            <a:extLst>
              <a:ext uri="{FF2B5EF4-FFF2-40B4-BE49-F238E27FC236}">
                <a16:creationId xmlns:a16="http://schemas.microsoft.com/office/drawing/2014/main" id="{27462A0E-1DF8-4F64-9186-727F3604BAFF}"/>
              </a:ext>
            </a:extLst>
          </p:cNvPr>
          <p:cNvPicPr>
            <a:picLocks noChangeAspect="1"/>
          </p:cNvPicPr>
          <p:nvPr/>
        </p:nvPicPr>
        <p:blipFill>
          <a:blip r:embed="rId3"/>
          <a:stretch>
            <a:fillRect/>
          </a:stretch>
        </p:blipFill>
        <p:spPr>
          <a:xfrm>
            <a:off x="1053005" y="2771683"/>
            <a:ext cx="1676634" cy="1314633"/>
          </a:xfrm>
          <a:prstGeom prst="rect">
            <a:avLst/>
          </a:prstGeom>
        </p:spPr>
      </p:pic>
      <p:pic>
        <p:nvPicPr>
          <p:cNvPr id="7" name="Grafik 6">
            <a:extLst>
              <a:ext uri="{FF2B5EF4-FFF2-40B4-BE49-F238E27FC236}">
                <a16:creationId xmlns:a16="http://schemas.microsoft.com/office/drawing/2014/main" id="{C48B4069-8CAB-4212-9DA6-DDAB7967637B}"/>
              </a:ext>
            </a:extLst>
          </p:cNvPr>
          <p:cNvPicPr>
            <a:picLocks noChangeAspect="1"/>
          </p:cNvPicPr>
          <p:nvPr/>
        </p:nvPicPr>
        <p:blipFill>
          <a:blip r:embed="rId4"/>
          <a:stretch>
            <a:fillRect/>
          </a:stretch>
        </p:blipFill>
        <p:spPr>
          <a:xfrm>
            <a:off x="8333332" y="4879578"/>
            <a:ext cx="1705213" cy="1324160"/>
          </a:xfrm>
          <a:prstGeom prst="rect">
            <a:avLst/>
          </a:prstGeom>
        </p:spPr>
      </p:pic>
      <p:pic>
        <p:nvPicPr>
          <p:cNvPr id="8" name="Grafik 7">
            <a:extLst>
              <a:ext uri="{FF2B5EF4-FFF2-40B4-BE49-F238E27FC236}">
                <a16:creationId xmlns:a16="http://schemas.microsoft.com/office/drawing/2014/main" id="{032CAFF8-4407-431E-93B6-8FE6BA4EE620}"/>
              </a:ext>
            </a:extLst>
          </p:cNvPr>
          <p:cNvPicPr>
            <a:picLocks noChangeAspect="1"/>
          </p:cNvPicPr>
          <p:nvPr/>
        </p:nvPicPr>
        <p:blipFill>
          <a:blip r:embed="rId5"/>
          <a:stretch>
            <a:fillRect/>
          </a:stretch>
        </p:blipFill>
        <p:spPr>
          <a:xfrm>
            <a:off x="7240723" y="3105878"/>
            <a:ext cx="933580" cy="1457528"/>
          </a:xfrm>
          <a:prstGeom prst="rect">
            <a:avLst/>
          </a:prstGeom>
        </p:spPr>
      </p:pic>
      <p:pic>
        <p:nvPicPr>
          <p:cNvPr id="9" name="Grafik 8">
            <a:extLst>
              <a:ext uri="{FF2B5EF4-FFF2-40B4-BE49-F238E27FC236}">
                <a16:creationId xmlns:a16="http://schemas.microsoft.com/office/drawing/2014/main" id="{3663A837-FF8C-415F-9359-EF6093EDB181}"/>
              </a:ext>
            </a:extLst>
          </p:cNvPr>
          <p:cNvPicPr>
            <a:picLocks noChangeAspect="1"/>
          </p:cNvPicPr>
          <p:nvPr/>
        </p:nvPicPr>
        <p:blipFill>
          <a:blip r:embed="rId6"/>
          <a:stretch>
            <a:fillRect/>
          </a:stretch>
        </p:blipFill>
        <p:spPr>
          <a:xfrm>
            <a:off x="8554733" y="1350628"/>
            <a:ext cx="914528" cy="2438740"/>
          </a:xfrm>
          <a:prstGeom prst="rect">
            <a:avLst/>
          </a:prstGeom>
        </p:spPr>
      </p:pic>
      <p:cxnSp>
        <p:nvCxnSpPr>
          <p:cNvPr id="11" name="Gerade Verbindung mit Pfeil 10">
            <a:extLst>
              <a:ext uri="{FF2B5EF4-FFF2-40B4-BE49-F238E27FC236}">
                <a16:creationId xmlns:a16="http://schemas.microsoft.com/office/drawing/2014/main" id="{A5AEB315-AF39-4FBC-B2E0-67D885C24070}"/>
              </a:ext>
            </a:extLst>
          </p:cNvPr>
          <p:cNvCxnSpPr>
            <a:cxnSpLocks/>
          </p:cNvCxnSpPr>
          <p:nvPr/>
        </p:nvCxnSpPr>
        <p:spPr>
          <a:xfrm flipV="1">
            <a:off x="6096000" y="2089621"/>
            <a:ext cx="2237332" cy="11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4181C82-C1A3-4607-88BE-520F54D9796A}"/>
              </a:ext>
            </a:extLst>
          </p:cNvPr>
          <p:cNvCxnSpPr>
            <a:cxnSpLocks/>
          </p:cNvCxnSpPr>
          <p:nvPr/>
        </p:nvCxnSpPr>
        <p:spPr>
          <a:xfrm>
            <a:off x="6096000" y="3449310"/>
            <a:ext cx="969365" cy="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84FDD4B-75E5-457A-8170-BC4DDFFE014D}"/>
              </a:ext>
            </a:extLst>
          </p:cNvPr>
          <p:cNvCxnSpPr>
            <a:cxnSpLocks/>
          </p:cNvCxnSpPr>
          <p:nvPr/>
        </p:nvCxnSpPr>
        <p:spPr>
          <a:xfrm>
            <a:off x="2886187" y="3428999"/>
            <a:ext cx="328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14CE581-BC47-416B-81B3-F692705DA692}"/>
              </a:ext>
            </a:extLst>
          </p:cNvPr>
          <p:cNvCxnSpPr>
            <a:cxnSpLocks/>
          </p:cNvCxnSpPr>
          <p:nvPr/>
        </p:nvCxnSpPr>
        <p:spPr>
          <a:xfrm>
            <a:off x="6178395" y="3752122"/>
            <a:ext cx="1848005" cy="163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0C8485-A5C8-4D82-AB6C-62E03891C1EF}"/>
              </a:ext>
            </a:extLst>
          </p:cNvPr>
          <p:cNvSpPr txBox="1"/>
          <p:nvPr/>
        </p:nvSpPr>
        <p:spPr>
          <a:xfrm>
            <a:off x="838199" y="5079993"/>
            <a:ext cx="5914293" cy="923330"/>
          </a:xfrm>
          <a:prstGeom prst="rect">
            <a:avLst/>
          </a:prstGeom>
          <a:noFill/>
        </p:spPr>
        <p:txBody>
          <a:bodyPr wrap="square" rtlCol="0">
            <a:spAutoFit/>
          </a:bodyPr>
          <a:lstStyle/>
          <a:p>
            <a:r>
              <a:rPr lang="de-DE" dirty="0"/>
              <a:t>Neue Funktionen zum spalten- oder zeilenweise zusammenführen von Zellen, sowie Funktionen um diese wieder zu trennen.</a:t>
            </a:r>
          </a:p>
        </p:txBody>
      </p:sp>
    </p:spTree>
    <p:extLst>
      <p:ext uri="{BB962C8B-B14F-4D97-AF65-F5344CB8AC3E}">
        <p14:creationId xmlns:p14="http://schemas.microsoft.com/office/powerpoint/2010/main" val="1034647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4096B-E1B1-474F-822E-A45C7BA9F1A7}"/>
              </a:ext>
            </a:extLst>
          </p:cNvPr>
          <p:cNvSpPr>
            <a:spLocks noGrp="1"/>
          </p:cNvSpPr>
          <p:nvPr>
            <p:ph type="title"/>
          </p:nvPr>
        </p:nvSpPr>
        <p:spPr/>
        <p:txBody>
          <a:bodyPr/>
          <a:lstStyle/>
          <a:p>
            <a:r>
              <a:rPr lang="de-DE" dirty="0"/>
              <a:t>Für Excel: Reguläre Ausdrücke auf Zellen anwenden</a:t>
            </a:r>
          </a:p>
        </p:txBody>
      </p:sp>
      <p:pic>
        <p:nvPicPr>
          <p:cNvPr id="3" name="Grafik 2">
            <a:extLst>
              <a:ext uri="{FF2B5EF4-FFF2-40B4-BE49-F238E27FC236}">
                <a16:creationId xmlns:a16="http://schemas.microsoft.com/office/drawing/2014/main" id="{7065A4C2-3BBD-4980-9452-7EC0014A9125}"/>
              </a:ext>
            </a:extLst>
          </p:cNvPr>
          <p:cNvPicPr>
            <a:picLocks noChangeAspect="1"/>
          </p:cNvPicPr>
          <p:nvPr/>
        </p:nvPicPr>
        <p:blipFill>
          <a:blip r:embed="rId2"/>
          <a:stretch>
            <a:fillRect/>
          </a:stretch>
        </p:blipFill>
        <p:spPr>
          <a:xfrm>
            <a:off x="1930114" y="2703433"/>
            <a:ext cx="2248214" cy="1600423"/>
          </a:xfrm>
          <a:prstGeom prst="rect">
            <a:avLst/>
          </a:prstGeom>
        </p:spPr>
      </p:pic>
      <p:pic>
        <p:nvPicPr>
          <p:cNvPr id="4" name="Grafik 3">
            <a:extLst>
              <a:ext uri="{FF2B5EF4-FFF2-40B4-BE49-F238E27FC236}">
                <a16:creationId xmlns:a16="http://schemas.microsoft.com/office/drawing/2014/main" id="{24AAF6A7-0B21-4832-8F7F-D233896E51F4}"/>
              </a:ext>
            </a:extLst>
          </p:cNvPr>
          <p:cNvPicPr>
            <a:picLocks noChangeAspect="1"/>
          </p:cNvPicPr>
          <p:nvPr/>
        </p:nvPicPr>
        <p:blipFill>
          <a:blip r:embed="rId3"/>
          <a:stretch>
            <a:fillRect/>
          </a:stretch>
        </p:blipFill>
        <p:spPr>
          <a:xfrm>
            <a:off x="6246541" y="1476818"/>
            <a:ext cx="4696480" cy="3381847"/>
          </a:xfrm>
          <a:prstGeom prst="rect">
            <a:avLst/>
          </a:prstGeom>
        </p:spPr>
      </p:pic>
      <p:sp>
        <p:nvSpPr>
          <p:cNvPr id="5" name="Textfeld 4">
            <a:extLst>
              <a:ext uri="{FF2B5EF4-FFF2-40B4-BE49-F238E27FC236}">
                <a16:creationId xmlns:a16="http://schemas.microsoft.com/office/drawing/2014/main" id="{D61631A0-D4D0-4971-AFF6-64C87360B81A}"/>
              </a:ext>
            </a:extLst>
          </p:cNvPr>
          <p:cNvSpPr txBox="1"/>
          <p:nvPr/>
        </p:nvSpPr>
        <p:spPr>
          <a:xfrm>
            <a:off x="2217695" y="5316601"/>
            <a:ext cx="8598798" cy="646331"/>
          </a:xfrm>
          <a:prstGeom prst="rect">
            <a:avLst/>
          </a:prstGeom>
          <a:noFill/>
        </p:spPr>
        <p:txBody>
          <a:bodyPr wrap="square" rtlCol="0">
            <a:spAutoFit/>
          </a:bodyPr>
          <a:lstStyle/>
          <a:p>
            <a:r>
              <a:rPr lang="de-DE" dirty="0"/>
              <a:t>Mit regulären Ausdrücken können Filter erstellt werden, Daten getrennt werden, oder komplexe Suchen und Ersetzen Anfragen erstellt werden</a:t>
            </a:r>
          </a:p>
        </p:txBody>
      </p:sp>
    </p:spTree>
    <p:extLst>
      <p:ext uri="{BB962C8B-B14F-4D97-AF65-F5344CB8AC3E}">
        <p14:creationId xmlns:p14="http://schemas.microsoft.com/office/powerpoint/2010/main" val="3808148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C185D02-2AAD-4957-8274-4674101E9355}"/>
              </a:ext>
            </a:extLst>
          </p:cNvPr>
          <p:cNvSpPr>
            <a:spLocks noGrp="1"/>
          </p:cNvSpPr>
          <p:nvPr>
            <p:ph type="title"/>
          </p:nvPr>
        </p:nvSpPr>
        <p:spPr/>
        <p:txBody>
          <a:bodyPr/>
          <a:lstStyle/>
          <a:p>
            <a:r>
              <a:rPr lang="de-DE" dirty="0"/>
              <a:t>Für Entwickler: </a:t>
            </a:r>
            <a:r>
              <a:rPr lang="de-DE" dirty="0" err="1"/>
              <a:t>Devkit</a:t>
            </a:r>
            <a:endParaRPr lang="de-DE" dirty="0"/>
          </a:p>
        </p:txBody>
      </p:sp>
      <p:pic>
        <p:nvPicPr>
          <p:cNvPr id="2" name="Grafik 1">
            <a:extLst>
              <a:ext uri="{FF2B5EF4-FFF2-40B4-BE49-F238E27FC236}">
                <a16:creationId xmlns:a16="http://schemas.microsoft.com/office/drawing/2014/main" id="{A6FE7CED-790E-40BC-972E-3FFDFAFBAA31}"/>
              </a:ext>
            </a:extLst>
          </p:cNvPr>
          <p:cNvPicPr>
            <a:picLocks noChangeAspect="1"/>
          </p:cNvPicPr>
          <p:nvPr/>
        </p:nvPicPr>
        <p:blipFill>
          <a:blip r:embed="rId2"/>
          <a:stretch>
            <a:fillRect/>
          </a:stretch>
        </p:blipFill>
        <p:spPr>
          <a:xfrm>
            <a:off x="897510" y="1870932"/>
            <a:ext cx="5801535" cy="905001"/>
          </a:xfrm>
          <a:prstGeom prst="rect">
            <a:avLst/>
          </a:prstGeom>
        </p:spPr>
      </p:pic>
      <p:sp>
        <p:nvSpPr>
          <p:cNvPr id="5" name="Textfeld 4">
            <a:extLst>
              <a:ext uri="{FF2B5EF4-FFF2-40B4-BE49-F238E27FC236}">
                <a16:creationId xmlns:a16="http://schemas.microsoft.com/office/drawing/2014/main" id="{87750DBB-08C1-4C85-8400-D16B486790C3}"/>
              </a:ext>
            </a:extLst>
          </p:cNvPr>
          <p:cNvSpPr txBox="1"/>
          <p:nvPr/>
        </p:nvSpPr>
        <p:spPr>
          <a:xfrm>
            <a:off x="838200" y="3104414"/>
            <a:ext cx="6070600" cy="646331"/>
          </a:xfrm>
          <a:prstGeom prst="rect">
            <a:avLst/>
          </a:prstGeom>
          <a:noFill/>
        </p:spPr>
        <p:txBody>
          <a:bodyPr wrap="square" rtlCol="0">
            <a:spAutoFit/>
          </a:bodyPr>
          <a:lstStyle/>
          <a:p>
            <a:r>
              <a:rPr lang="de-DE" dirty="0"/>
              <a:t>Das </a:t>
            </a:r>
            <a:r>
              <a:rPr lang="de-DE" dirty="0" err="1"/>
              <a:t>dev</a:t>
            </a:r>
            <a:r>
              <a:rPr lang="de-DE" dirty="0"/>
              <a:t>-module wurde durch den </a:t>
            </a:r>
            <a:r>
              <a:rPr lang="de-DE" dirty="0" err="1"/>
              <a:t>devkit</a:t>
            </a:r>
            <a:r>
              <a:rPr lang="de-DE" dirty="0"/>
              <a:t> feature-folder ersetzt und um viele Funktionen ergänzt</a:t>
            </a:r>
          </a:p>
        </p:txBody>
      </p:sp>
    </p:spTree>
    <p:extLst>
      <p:ext uri="{BB962C8B-B14F-4D97-AF65-F5344CB8AC3E}">
        <p14:creationId xmlns:p14="http://schemas.microsoft.com/office/powerpoint/2010/main" val="413493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8340977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34"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smtClean="0"/>
              <a:t>Funktion “Folien angleichen”</a:t>
            </a:r>
            <a:endParaRPr lang="de-DE" dirty="0"/>
          </a:p>
        </p:txBody>
      </p:sp>
      <p:pic>
        <p:nvPicPr>
          <p:cNvPr id="3" name="Grafik 2"/>
          <p:cNvPicPr>
            <a:picLocks noChangeAspect="1"/>
          </p:cNvPicPr>
          <p:nvPr/>
        </p:nvPicPr>
        <p:blipFill>
          <a:blip r:embed="rId7"/>
          <a:stretch>
            <a:fillRect/>
          </a:stretch>
        </p:blipFill>
        <p:spPr>
          <a:xfrm>
            <a:off x="2621409" y="2790672"/>
            <a:ext cx="3710451" cy="3185593"/>
          </a:xfrm>
          <a:prstGeom prst="rect">
            <a:avLst/>
          </a:prstGeom>
        </p:spPr>
      </p:pic>
      <p:pic>
        <p:nvPicPr>
          <p:cNvPr id="34" name="Grafik 33">
            <a:extLst>
              <a:ext uri="{FF2B5EF4-FFF2-40B4-BE49-F238E27FC236}">
                <a16:creationId xmlns:a16="http://schemas.microsoft.com/office/drawing/2014/main" id="{E2062843-0844-4038-B048-59749539CF56}"/>
              </a:ext>
            </a:extLst>
          </p:cNvPr>
          <p:cNvPicPr>
            <a:picLocks noChangeAspect="1"/>
          </p:cNvPicPr>
          <p:nvPr/>
        </p:nvPicPr>
        <p:blipFill>
          <a:blip r:embed="rId8"/>
          <a:stretch>
            <a:fillRect/>
          </a:stretch>
        </p:blipFill>
        <p:spPr>
          <a:xfrm>
            <a:off x="411274" y="1490217"/>
            <a:ext cx="1918999" cy="3877565"/>
          </a:xfrm>
          <a:prstGeom prst="rect">
            <a:avLst/>
          </a:prstGeom>
        </p:spPr>
      </p:pic>
      <p:sp>
        <p:nvSpPr>
          <p:cNvPr id="5" name="Rechteck 4"/>
          <p:cNvSpPr/>
          <p:nvPr/>
        </p:nvSpPr>
        <p:spPr>
          <a:xfrm>
            <a:off x="7443281" y="1702580"/>
            <a:ext cx="3910519" cy="4273685"/>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smtClean="0">
                <a:solidFill>
                  <a:schemeClr val="tx1">
                    <a:lumMod val="100000"/>
                  </a:schemeClr>
                </a:solidFill>
              </a:rPr>
              <a:t>Beispiel </a:t>
            </a:r>
            <a:r>
              <a:rPr lang="de-DE" b="1" dirty="0" err="1" smtClean="0">
                <a:solidFill>
                  <a:schemeClr val="tx1">
                    <a:lumMod val="100000"/>
                  </a:schemeClr>
                </a:solidFill>
              </a:rPr>
              <a:t>Use</a:t>
            </a:r>
            <a:r>
              <a:rPr lang="de-DE" b="1" dirty="0" smtClean="0">
                <a:solidFill>
                  <a:schemeClr val="tx1">
                    <a:lumMod val="100000"/>
                  </a:schemeClr>
                </a:solidFill>
              </a:rPr>
              <a:t> Case</a:t>
            </a:r>
            <a:endParaRPr lang="de-DE" b="1" dirty="0">
              <a:solidFill>
                <a:schemeClr val="tx1">
                  <a:lumMod val="100000"/>
                </a:schemeClr>
              </a:solidFill>
            </a:endParaRPr>
          </a:p>
        </p:txBody>
      </p:sp>
      <p:sp>
        <p:nvSpPr>
          <p:cNvPr id="8" name="Rechteck 7">
            <a:extLst>
              <a:ext uri="{FF2B5EF4-FFF2-40B4-BE49-F238E27FC236}">
                <a16:creationId xmlns:a16="http://schemas.microsoft.com/office/drawing/2014/main" id="{C572475E-C162-4F56-8FC8-B6695F3653D8}"/>
              </a:ext>
            </a:extLst>
          </p:cNvPr>
          <p:cNvSpPr/>
          <p:nvPr/>
        </p:nvSpPr>
        <p:spPr>
          <a:xfrm>
            <a:off x="411274" y="4993828"/>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a:spLocks noChangeAspect="1"/>
          </p:cNvSpPr>
          <p:nvPr/>
        </p:nvSpPr>
        <p:spPr>
          <a:xfrm>
            <a:off x="7761051"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a:spLocks noChangeAspect="1"/>
          </p:cNvSpPr>
          <p:nvPr/>
        </p:nvSpPr>
        <p:spPr>
          <a:xfrm>
            <a:off x="7761051"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Textfeld 10"/>
          <p:cNvSpPr txBox="1"/>
          <p:nvPr/>
        </p:nvSpPr>
        <p:spPr>
          <a:xfrm>
            <a:off x="7761051" y="2178993"/>
            <a:ext cx="641201" cy="123111"/>
          </a:xfrm>
          <a:prstGeom prst="rect">
            <a:avLst/>
          </a:prstGeom>
          <a:noFill/>
        </p:spPr>
        <p:txBody>
          <a:bodyPr wrap="none" lIns="0" tIns="0" rIns="0" bIns="0" rtlCol="0">
            <a:spAutoFit/>
          </a:bodyPr>
          <a:lstStyle/>
          <a:p>
            <a:r>
              <a:rPr lang="de-DE" sz="800" dirty="0" smtClean="0"/>
              <a:t>Template v1</a:t>
            </a:r>
            <a:endParaRPr lang="de-DE" sz="800" dirty="0"/>
          </a:p>
        </p:txBody>
      </p:sp>
      <p:sp>
        <p:nvSpPr>
          <p:cNvPr id="12" name="Textfeld 11"/>
          <p:cNvSpPr txBox="1"/>
          <p:nvPr/>
        </p:nvSpPr>
        <p:spPr>
          <a:xfrm>
            <a:off x="7761051" y="3162722"/>
            <a:ext cx="601127" cy="123111"/>
          </a:xfrm>
          <a:prstGeom prst="rect">
            <a:avLst/>
          </a:prstGeom>
          <a:noFill/>
        </p:spPr>
        <p:txBody>
          <a:bodyPr wrap="none" lIns="0" tIns="0" rIns="0" bIns="0" rtlCol="0">
            <a:spAutoFit/>
          </a:bodyPr>
          <a:lstStyle/>
          <a:p>
            <a:r>
              <a:rPr lang="de-DE" sz="800" dirty="0" err="1" smtClean="0"/>
              <a:t>OnePager</a:t>
            </a:r>
            <a:r>
              <a:rPr lang="de-DE" sz="800" dirty="0" smtClean="0"/>
              <a:t> 1</a:t>
            </a:r>
            <a:endParaRPr lang="de-DE" sz="800" dirty="0"/>
          </a:p>
        </p:txBody>
      </p:sp>
      <p:sp>
        <p:nvSpPr>
          <p:cNvPr id="13" name="Rechteck 12"/>
          <p:cNvSpPr>
            <a:spLocks noChangeAspect="1"/>
          </p:cNvSpPr>
          <p:nvPr/>
        </p:nvSpPr>
        <p:spPr>
          <a:xfrm>
            <a:off x="7761051"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Textfeld 13"/>
          <p:cNvSpPr txBox="1"/>
          <p:nvPr/>
        </p:nvSpPr>
        <p:spPr>
          <a:xfrm>
            <a:off x="7761051" y="3997343"/>
            <a:ext cx="601127" cy="123111"/>
          </a:xfrm>
          <a:prstGeom prst="rect">
            <a:avLst/>
          </a:prstGeom>
          <a:noFill/>
        </p:spPr>
        <p:txBody>
          <a:bodyPr wrap="none" lIns="0" tIns="0" rIns="0" bIns="0" rtlCol="0">
            <a:spAutoFit/>
          </a:bodyPr>
          <a:lstStyle/>
          <a:p>
            <a:r>
              <a:rPr lang="de-DE" sz="800" dirty="0" err="1" smtClean="0"/>
              <a:t>OnePager</a:t>
            </a:r>
            <a:r>
              <a:rPr lang="de-DE" sz="800" dirty="0" smtClean="0"/>
              <a:t> 2</a:t>
            </a:r>
            <a:endParaRPr lang="de-DE" sz="800" dirty="0"/>
          </a:p>
        </p:txBody>
      </p:sp>
      <p:sp>
        <p:nvSpPr>
          <p:cNvPr id="15" name="Rechteck 14"/>
          <p:cNvSpPr/>
          <p:nvPr/>
        </p:nvSpPr>
        <p:spPr>
          <a:xfrm>
            <a:off x="7845359" y="242190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smtClean="0"/>
              <a:t>X:</a:t>
            </a:r>
            <a:endParaRPr lang="de-DE" sz="1000" dirty="0"/>
          </a:p>
        </p:txBody>
      </p:sp>
      <p:sp>
        <p:nvSpPr>
          <p:cNvPr id="16" name="Rechteck 15"/>
          <p:cNvSpPr/>
          <p:nvPr/>
        </p:nvSpPr>
        <p:spPr>
          <a:xfrm>
            <a:off x="7845359" y="265681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smtClean="0"/>
              <a:t>Y:</a:t>
            </a:r>
            <a:endParaRPr lang="de-DE" sz="1000" dirty="0"/>
          </a:p>
        </p:txBody>
      </p:sp>
      <p:sp>
        <p:nvSpPr>
          <p:cNvPr id="17" name="Rechteck 16"/>
          <p:cNvSpPr>
            <a:spLocks/>
          </p:cNvSpPr>
          <p:nvPr/>
        </p:nvSpPr>
        <p:spPr>
          <a:xfrm>
            <a:off x="8179342" y="242190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18" name="Rechteck 17"/>
          <p:cNvSpPr>
            <a:spLocks/>
          </p:cNvSpPr>
          <p:nvPr/>
        </p:nvSpPr>
        <p:spPr>
          <a:xfrm>
            <a:off x="8179342" y="265681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19" name="Rechteck 18"/>
          <p:cNvSpPr/>
          <p:nvPr/>
        </p:nvSpPr>
        <p:spPr>
          <a:xfrm>
            <a:off x="7845359" y="3405632"/>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smtClean="0"/>
              <a:t>X:</a:t>
            </a:r>
            <a:endParaRPr lang="de-DE" sz="1000" dirty="0"/>
          </a:p>
        </p:txBody>
      </p:sp>
      <p:sp>
        <p:nvSpPr>
          <p:cNvPr id="20" name="Rechteck 19"/>
          <p:cNvSpPr/>
          <p:nvPr/>
        </p:nvSpPr>
        <p:spPr>
          <a:xfrm>
            <a:off x="7845359" y="3640539"/>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smtClean="0"/>
              <a:t>Y:</a:t>
            </a:r>
            <a:endParaRPr lang="de-DE" sz="1000" dirty="0"/>
          </a:p>
        </p:txBody>
      </p:sp>
      <p:sp>
        <p:nvSpPr>
          <p:cNvPr id="21" name="Rechteck 20"/>
          <p:cNvSpPr>
            <a:spLocks/>
          </p:cNvSpPr>
          <p:nvPr/>
        </p:nvSpPr>
        <p:spPr>
          <a:xfrm>
            <a:off x="8179342" y="340563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smtClean="0">
                <a:solidFill>
                  <a:sysClr val="windowText" lastClr="000000"/>
                </a:solidFill>
              </a:rPr>
              <a:t>abc</a:t>
            </a:r>
            <a:endParaRPr lang="de-DE" sz="800" dirty="0">
              <a:solidFill>
                <a:sysClr val="windowText" lastClr="000000"/>
              </a:solidFill>
            </a:endParaRPr>
          </a:p>
        </p:txBody>
      </p:sp>
      <p:sp>
        <p:nvSpPr>
          <p:cNvPr id="22" name="Rechteck 21"/>
          <p:cNvSpPr>
            <a:spLocks/>
          </p:cNvSpPr>
          <p:nvPr/>
        </p:nvSpPr>
        <p:spPr>
          <a:xfrm>
            <a:off x="8179342" y="364053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smtClean="0">
                <a:solidFill>
                  <a:sysClr val="windowText" lastClr="000000"/>
                </a:solidFill>
              </a:rPr>
              <a:t>def</a:t>
            </a:r>
            <a:endParaRPr lang="de-DE" sz="800" dirty="0">
              <a:solidFill>
                <a:sysClr val="windowText" lastClr="000000"/>
              </a:solidFill>
            </a:endParaRPr>
          </a:p>
        </p:txBody>
      </p:sp>
      <p:sp>
        <p:nvSpPr>
          <p:cNvPr id="23" name="Rechteck 22"/>
          <p:cNvSpPr/>
          <p:nvPr/>
        </p:nvSpPr>
        <p:spPr>
          <a:xfrm>
            <a:off x="7845359" y="4240253"/>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smtClean="0"/>
              <a:t>X:</a:t>
            </a:r>
            <a:endParaRPr lang="de-DE" sz="1000" dirty="0"/>
          </a:p>
        </p:txBody>
      </p:sp>
      <p:sp>
        <p:nvSpPr>
          <p:cNvPr id="24" name="Rechteck 23"/>
          <p:cNvSpPr/>
          <p:nvPr/>
        </p:nvSpPr>
        <p:spPr>
          <a:xfrm>
            <a:off x="7845359" y="4475160"/>
            <a:ext cx="239949" cy="14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1000" dirty="0" smtClean="0"/>
              <a:t>Y:</a:t>
            </a:r>
            <a:endParaRPr lang="de-DE" sz="1000" dirty="0"/>
          </a:p>
        </p:txBody>
      </p:sp>
      <p:sp>
        <p:nvSpPr>
          <p:cNvPr id="25" name="Rechteck 24"/>
          <p:cNvSpPr>
            <a:spLocks/>
          </p:cNvSpPr>
          <p:nvPr/>
        </p:nvSpPr>
        <p:spPr>
          <a:xfrm>
            <a:off x="8179342" y="4240253"/>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smtClean="0">
                <a:solidFill>
                  <a:sysClr val="windowText" lastClr="000000"/>
                </a:solidFill>
              </a:rPr>
              <a:t>xyz</a:t>
            </a:r>
            <a:endParaRPr lang="de-DE" sz="800" dirty="0">
              <a:solidFill>
                <a:sysClr val="windowText" lastClr="000000"/>
              </a:solidFill>
            </a:endParaRPr>
          </a:p>
        </p:txBody>
      </p:sp>
      <p:sp>
        <p:nvSpPr>
          <p:cNvPr id="26" name="Rechteck 25"/>
          <p:cNvSpPr>
            <a:spLocks/>
          </p:cNvSpPr>
          <p:nvPr/>
        </p:nvSpPr>
        <p:spPr>
          <a:xfrm>
            <a:off x="8179342" y="447516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solidFill>
                  <a:sysClr val="windowText" lastClr="000000"/>
                </a:solidFill>
              </a:rPr>
              <a:t>123</a:t>
            </a:r>
            <a:endParaRPr lang="de-DE" sz="800" dirty="0">
              <a:solidFill>
                <a:sysClr val="windowText" lastClr="000000"/>
              </a:solidFill>
            </a:endParaRPr>
          </a:p>
        </p:txBody>
      </p:sp>
      <p:sp>
        <p:nvSpPr>
          <p:cNvPr id="27" name="Rechteck 26"/>
          <p:cNvSpPr>
            <a:spLocks noChangeAspect="1"/>
          </p:cNvSpPr>
          <p:nvPr/>
        </p:nvSpPr>
        <p:spPr>
          <a:xfrm>
            <a:off x="9051297" y="2337332"/>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Textfeld 27"/>
          <p:cNvSpPr txBox="1"/>
          <p:nvPr/>
        </p:nvSpPr>
        <p:spPr>
          <a:xfrm>
            <a:off x="9051297" y="2178993"/>
            <a:ext cx="641201" cy="123111"/>
          </a:xfrm>
          <a:prstGeom prst="rect">
            <a:avLst/>
          </a:prstGeom>
          <a:noFill/>
        </p:spPr>
        <p:txBody>
          <a:bodyPr wrap="none" lIns="0" tIns="0" rIns="0" bIns="0" rtlCol="0">
            <a:spAutoFit/>
          </a:bodyPr>
          <a:lstStyle/>
          <a:p>
            <a:r>
              <a:rPr lang="de-DE" sz="800" dirty="0" smtClean="0"/>
              <a:t>Template v2</a:t>
            </a:r>
            <a:endParaRPr lang="de-DE" sz="800" dirty="0"/>
          </a:p>
        </p:txBody>
      </p:sp>
      <p:sp>
        <p:nvSpPr>
          <p:cNvPr id="29" name="Rechteck 28"/>
          <p:cNvSpPr/>
          <p:nvPr/>
        </p:nvSpPr>
        <p:spPr>
          <a:xfrm>
            <a:off x="9135605" y="2389478"/>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t>X:</a:t>
            </a:r>
            <a:endParaRPr lang="de-DE" sz="800" dirty="0"/>
          </a:p>
        </p:txBody>
      </p:sp>
      <p:sp>
        <p:nvSpPr>
          <p:cNvPr id="30" name="Rechteck 29"/>
          <p:cNvSpPr/>
          <p:nvPr/>
        </p:nvSpPr>
        <p:spPr>
          <a:xfrm>
            <a:off x="9135605" y="2537350"/>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t>Y:</a:t>
            </a:r>
            <a:endParaRPr lang="de-DE" sz="800" dirty="0"/>
          </a:p>
        </p:txBody>
      </p:sp>
      <p:sp>
        <p:nvSpPr>
          <p:cNvPr id="31" name="Rechteck 30"/>
          <p:cNvSpPr>
            <a:spLocks/>
          </p:cNvSpPr>
          <p:nvPr/>
        </p:nvSpPr>
        <p:spPr>
          <a:xfrm>
            <a:off x="9469588" y="2389478"/>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32" name="Rechteck 31"/>
          <p:cNvSpPr>
            <a:spLocks/>
          </p:cNvSpPr>
          <p:nvPr/>
        </p:nvSpPr>
        <p:spPr>
          <a:xfrm>
            <a:off x="9469588" y="2537350"/>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cxnSp>
        <p:nvCxnSpPr>
          <p:cNvPr id="33" name="Gewinkelter Verbinder 32"/>
          <p:cNvCxnSpPr>
            <a:stCxn id="27" idx="2"/>
            <a:endCxn id="47" idx="1"/>
          </p:cNvCxnSpPr>
          <p:nvPr/>
        </p:nvCxnSpPr>
        <p:spPr>
          <a:xfrm rot="16200000" flipH="1">
            <a:off x="9267955" y="3174142"/>
            <a:ext cx="703634"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winkelter Verbinder 35"/>
          <p:cNvCxnSpPr>
            <a:stCxn id="27" idx="2"/>
            <a:endCxn id="49" idx="1"/>
          </p:cNvCxnSpPr>
          <p:nvPr/>
        </p:nvCxnSpPr>
        <p:spPr>
          <a:xfrm rot="16200000" flipH="1">
            <a:off x="8850645" y="3591452"/>
            <a:ext cx="1538255" cy="145451"/>
          </a:xfrm>
          <a:prstGeom prst="bentConnector2">
            <a:avLst/>
          </a:prstGeom>
          <a:ln>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9135605" y="268522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t>Z:</a:t>
            </a:r>
            <a:endParaRPr lang="de-DE" sz="800" dirty="0"/>
          </a:p>
        </p:txBody>
      </p:sp>
      <p:sp>
        <p:nvSpPr>
          <p:cNvPr id="40" name="Rechteck 39"/>
          <p:cNvSpPr>
            <a:spLocks/>
          </p:cNvSpPr>
          <p:nvPr/>
        </p:nvSpPr>
        <p:spPr>
          <a:xfrm>
            <a:off x="9469588" y="268522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41" name="Textfeld 40">
            <a:extLst>
              <a:ext uri="{FF2B5EF4-FFF2-40B4-BE49-F238E27FC236}">
                <a16:creationId xmlns:a16="http://schemas.microsoft.com/office/drawing/2014/main" id="{5B1A18FF-FDBD-40AB-9754-9BBA6A568746}"/>
              </a:ext>
            </a:extLst>
          </p:cNvPr>
          <p:cNvSpPr txBox="1"/>
          <p:nvPr/>
        </p:nvSpPr>
        <p:spPr>
          <a:xfrm>
            <a:off x="7613595" y="4822063"/>
            <a:ext cx="3641515" cy="1015663"/>
          </a:xfrm>
          <a:prstGeom prst="rect">
            <a:avLst/>
          </a:prstGeom>
          <a:noFill/>
        </p:spPr>
        <p:txBody>
          <a:bodyPr wrap="square" rtlCol="0">
            <a:spAutoFit/>
          </a:bodyPr>
          <a:lstStyle/>
          <a:p>
            <a:pPr>
              <a:spcAft>
                <a:spcPts val="600"/>
              </a:spcAft>
            </a:pPr>
            <a:r>
              <a:rPr lang="de-DE" sz="1200" dirty="0"/>
              <a:t>Erstellt man ein Template für </a:t>
            </a:r>
            <a:r>
              <a:rPr lang="de-DE" sz="1200" dirty="0" err="1"/>
              <a:t>OnePager</a:t>
            </a:r>
            <a:r>
              <a:rPr lang="de-DE" sz="1200" dirty="0"/>
              <a:t> und ändert dieses später an, kann man mit „Folien synchronisieren“ die Änderungen ganz einfach auf alle </a:t>
            </a:r>
            <a:r>
              <a:rPr lang="de-DE" sz="1200" dirty="0" err="1"/>
              <a:t>OnePager</a:t>
            </a:r>
            <a:r>
              <a:rPr lang="de-DE" sz="1200" dirty="0"/>
              <a:t> übertragen, ohne bestehende Inhalte zu überschreiben</a:t>
            </a:r>
          </a:p>
        </p:txBody>
      </p:sp>
      <p:sp>
        <p:nvSpPr>
          <p:cNvPr id="44" name="Gleichschenkliges Dreieck 43"/>
          <p:cNvSpPr/>
          <p:nvPr/>
        </p:nvSpPr>
        <p:spPr>
          <a:xfrm rot="5400000">
            <a:off x="8717454" y="2568354"/>
            <a:ext cx="372847" cy="100402"/>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7" name="Rechteck 46"/>
          <p:cNvSpPr>
            <a:spLocks noChangeAspect="1"/>
          </p:cNvSpPr>
          <p:nvPr/>
        </p:nvSpPr>
        <p:spPr>
          <a:xfrm>
            <a:off x="9692498" y="3319825"/>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8" name="Textfeld 47"/>
          <p:cNvSpPr txBox="1"/>
          <p:nvPr/>
        </p:nvSpPr>
        <p:spPr>
          <a:xfrm>
            <a:off x="9692498" y="3162722"/>
            <a:ext cx="601127" cy="123111"/>
          </a:xfrm>
          <a:prstGeom prst="rect">
            <a:avLst/>
          </a:prstGeom>
          <a:noFill/>
        </p:spPr>
        <p:txBody>
          <a:bodyPr wrap="none" lIns="0" tIns="0" rIns="0" bIns="0" rtlCol="0">
            <a:spAutoFit/>
          </a:bodyPr>
          <a:lstStyle/>
          <a:p>
            <a:r>
              <a:rPr lang="de-DE" sz="800" dirty="0" err="1" smtClean="0"/>
              <a:t>OnePager</a:t>
            </a:r>
            <a:r>
              <a:rPr lang="de-DE" sz="800" dirty="0" smtClean="0"/>
              <a:t> 1</a:t>
            </a:r>
            <a:endParaRPr lang="de-DE" sz="800" dirty="0"/>
          </a:p>
        </p:txBody>
      </p:sp>
      <p:sp>
        <p:nvSpPr>
          <p:cNvPr id="49" name="Rechteck 48"/>
          <p:cNvSpPr>
            <a:spLocks noChangeAspect="1"/>
          </p:cNvSpPr>
          <p:nvPr/>
        </p:nvSpPr>
        <p:spPr>
          <a:xfrm>
            <a:off x="9692498" y="4154446"/>
            <a:ext cx="991500" cy="557719"/>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Textfeld 49"/>
          <p:cNvSpPr txBox="1"/>
          <p:nvPr/>
        </p:nvSpPr>
        <p:spPr>
          <a:xfrm>
            <a:off x="9692498" y="3997343"/>
            <a:ext cx="601127" cy="123111"/>
          </a:xfrm>
          <a:prstGeom prst="rect">
            <a:avLst/>
          </a:prstGeom>
          <a:noFill/>
        </p:spPr>
        <p:txBody>
          <a:bodyPr wrap="none" lIns="0" tIns="0" rIns="0" bIns="0" rtlCol="0">
            <a:spAutoFit/>
          </a:bodyPr>
          <a:lstStyle/>
          <a:p>
            <a:r>
              <a:rPr lang="de-DE" sz="800" dirty="0" err="1" smtClean="0"/>
              <a:t>OnePager</a:t>
            </a:r>
            <a:r>
              <a:rPr lang="de-DE" sz="800" dirty="0" smtClean="0"/>
              <a:t> 2</a:t>
            </a:r>
            <a:endParaRPr lang="de-DE" sz="800" dirty="0"/>
          </a:p>
        </p:txBody>
      </p:sp>
      <p:sp>
        <p:nvSpPr>
          <p:cNvPr id="65" name="Rechteck 64"/>
          <p:cNvSpPr/>
          <p:nvPr/>
        </p:nvSpPr>
        <p:spPr>
          <a:xfrm>
            <a:off x="9756707" y="3367457"/>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t>X:</a:t>
            </a:r>
            <a:endParaRPr lang="de-DE" sz="800" dirty="0"/>
          </a:p>
        </p:txBody>
      </p:sp>
      <p:sp>
        <p:nvSpPr>
          <p:cNvPr id="66" name="Rechteck 65"/>
          <p:cNvSpPr/>
          <p:nvPr/>
        </p:nvSpPr>
        <p:spPr>
          <a:xfrm>
            <a:off x="9756707" y="3515329"/>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t>Y:</a:t>
            </a:r>
            <a:endParaRPr lang="de-DE" sz="800" dirty="0"/>
          </a:p>
        </p:txBody>
      </p:sp>
      <p:sp>
        <p:nvSpPr>
          <p:cNvPr id="67" name="Rechteck 66"/>
          <p:cNvSpPr>
            <a:spLocks/>
          </p:cNvSpPr>
          <p:nvPr/>
        </p:nvSpPr>
        <p:spPr>
          <a:xfrm>
            <a:off x="10090690" y="3367457"/>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smtClean="0">
                <a:solidFill>
                  <a:sysClr val="windowText" lastClr="000000"/>
                </a:solidFill>
              </a:rPr>
              <a:t>abc</a:t>
            </a:r>
            <a:endParaRPr lang="de-DE" sz="800" dirty="0">
              <a:solidFill>
                <a:sysClr val="windowText" lastClr="000000"/>
              </a:solidFill>
            </a:endParaRPr>
          </a:p>
        </p:txBody>
      </p:sp>
      <p:sp>
        <p:nvSpPr>
          <p:cNvPr id="68" name="Rechteck 67"/>
          <p:cNvSpPr>
            <a:spLocks/>
          </p:cNvSpPr>
          <p:nvPr/>
        </p:nvSpPr>
        <p:spPr>
          <a:xfrm>
            <a:off x="10090690" y="3515329"/>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smtClean="0">
                <a:solidFill>
                  <a:sysClr val="windowText" lastClr="000000"/>
                </a:solidFill>
              </a:rPr>
              <a:t>def</a:t>
            </a:r>
            <a:endParaRPr lang="de-DE" sz="800" dirty="0">
              <a:solidFill>
                <a:sysClr val="windowText" lastClr="000000"/>
              </a:solidFill>
            </a:endParaRPr>
          </a:p>
        </p:txBody>
      </p:sp>
      <p:sp>
        <p:nvSpPr>
          <p:cNvPr id="69" name="Rechteck 68"/>
          <p:cNvSpPr/>
          <p:nvPr/>
        </p:nvSpPr>
        <p:spPr>
          <a:xfrm>
            <a:off x="9756707" y="3663201"/>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t>Z:</a:t>
            </a:r>
            <a:endParaRPr lang="de-DE" sz="800" dirty="0"/>
          </a:p>
        </p:txBody>
      </p:sp>
      <p:sp>
        <p:nvSpPr>
          <p:cNvPr id="70" name="Rechteck 69"/>
          <p:cNvSpPr>
            <a:spLocks/>
          </p:cNvSpPr>
          <p:nvPr/>
        </p:nvSpPr>
        <p:spPr>
          <a:xfrm>
            <a:off x="10090690" y="3663201"/>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
        <p:nvSpPr>
          <p:cNvPr id="71" name="Rechteck 70"/>
          <p:cNvSpPr/>
          <p:nvPr/>
        </p:nvSpPr>
        <p:spPr>
          <a:xfrm>
            <a:off x="9761642" y="4216552"/>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t>X:</a:t>
            </a:r>
            <a:endParaRPr lang="de-DE" sz="800" dirty="0"/>
          </a:p>
        </p:txBody>
      </p:sp>
      <p:sp>
        <p:nvSpPr>
          <p:cNvPr id="72" name="Rechteck 71"/>
          <p:cNvSpPr/>
          <p:nvPr/>
        </p:nvSpPr>
        <p:spPr>
          <a:xfrm>
            <a:off x="9761642" y="4364424"/>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t>Y:</a:t>
            </a:r>
            <a:endParaRPr lang="de-DE" sz="800" dirty="0"/>
          </a:p>
        </p:txBody>
      </p:sp>
      <p:sp>
        <p:nvSpPr>
          <p:cNvPr id="73" name="Rechteck 72"/>
          <p:cNvSpPr>
            <a:spLocks/>
          </p:cNvSpPr>
          <p:nvPr/>
        </p:nvSpPr>
        <p:spPr>
          <a:xfrm>
            <a:off x="10095625" y="4216552"/>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err="1" smtClean="0">
                <a:solidFill>
                  <a:sysClr val="windowText" lastClr="000000"/>
                </a:solidFill>
              </a:rPr>
              <a:t>xyz</a:t>
            </a:r>
            <a:endParaRPr lang="de-DE" sz="800" dirty="0">
              <a:solidFill>
                <a:sysClr val="windowText" lastClr="000000"/>
              </a:solidFill>
            </a:endParaRPr>
          </a:p>
        </p:txBody>
      </p:sp>
      <p:sp>
        <p:nvSpPr>
          <p:cNvPr id="74" name="Rechteck 73"/>
          <p:cNvSpPr>
            <a:spLocks/>
          </p:cNvSpPr>
          <p:nvPr/>
        </p:nvSpPr>
        <p:spPr>
          <a:xfrm>
            <a:off x="10095625" y="4364424"/>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solidFill>
                  <a:sysClr val="windowText" lastClr="000000"/>
                </a:solidFill>
              </a:rPr>
              <a:t>123</a:t>
            </a:r>
            <a:endParaRPr lang="de-DE" sz="800" dirty="0">
              <a:solidFill>
                <a:sysClr val="windowText" lastClr="000000"/>
              </a:solidFill>
            </a:endParaRPr>
          </a:p>
        </p:txBody>
      </p:sp>
      <p:sp>
        <p:nvSpPr>
          <p:cNvPr id="75" name="Rechteck 74"/>
          <p:cNvSpPr/>
          <p:nvPr/>
        </p:nvSpPr>
        <p:spPr>
          <a:xfrm>
            <a:off x="9761642" y="4512296"/>
            <a:ext cx="239949" cy="14787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sz="800" dirty="0" smtClean="0"/>
              <a:t>Z:</a:t>
            </a:r>
            <a:endParaRPr lang="de-DE" sz="800" dirty="0"/>
          </a:p>
        </p:txBody>
      </p:sp>
      <p:sp>
        <p:nvSpPr>
          <p:cNvPr id="76" name="Rechteck 75"/>
          <p:cNvSpPr>
            <a:spLocks/>
          </p:cNvSpPr>
          <p:nvPr/>
        </p:nvSpPr>
        <p:spPr>
          <a:xfrm>
            <a:off x="10095625" y="4512296"/>
            <a:ext cx="396000" cy="14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DE" sz="800" dirty="0">
              <a:solidFill>
                <a:sysClr val="windowText" lastClr="000000"/>
              </a:solidFill>
            </a:endParaRPr>
          </a:p>
        </p:txBody>
      </p:sp>
    </p:spTree>
    <p:extLst>
      <p:ext uri="{BB962C8B-B14F-4D97-AF65-F5344CB8AC3E}">
        <p14:creationId xmlns:p14="http://schemas.microsoft.com/office/powerpoint/2010/main" val="41607051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grpSp>
        <p:nvGrpSpPr>
          <p:cNvPr id="5" name="Gruppieren 4">
            <a:extLst>
              <a:ext uri="{FF2B5EF4-FFF2-40B4-BE49-F238E27FC236}">
                <a16:creationId xmlns:a16="http://schemas.microsoft.com/office/drawing/2014/main" id="{1F10DACB-1BC0-4CA2-B6D1-214F993B8C83}"/>
              </a:ext>
            </a:extLst>
          </p:cNvPr>
          <p:cNvGrpSpPr>
            <a:grpSpLocks noChangeAspect="1"/>
          </p:cNvGrpSpPr>
          <p:nvPr>
            <p:custDataLst>
              <p:tags r:id="rId1"/>
            </p:custDataLst>
          </p:nvPr>
        </p:nvGrpSpPr>
        <p:grpSpPr>
          <a:xfrm>
            <a:off x="1034074" y="1581814"/>
            <a:ext cx="311212" cy="311212"/>
            <a:chOff x="1270000" y="1270000"/>
            <a:chExt cx="381000" cy="381000"/>
          </a:xfrm>
        </p:grpSpPr>
        <p:sp>
          <p:nvSpPr>
            <p:cNvPr id="3" name="Ellipse 2">
              <a:extLst>
                <a:ext uri="{FF2B5EF4-FFF2-40B4-BE49-F238E27FC236}">
                  <a16:creationId xmlns:a16="http://schemas.microsoft.com/office/drawing/2014/main" id="{86E2E18E-A1BE-4921-A3DB-824CAFFF128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ilkreis 3">
              <a:extLst>
                <a:ext uri="{FF2B5EF4-FFF2-40B4-BE49-F238E27FC236}">
                  <a16:creationId xmlns:a16="http://schemas.microsoft.com/office/drawing/2014/main" id="{ABCBD585-F968-4EC5-9574-983B17D4AFD6}"/>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6" name="Gruppieren 5">
            <a:extLst>
              <a:ext uri="{FF2B5EF4-FFF2-40B4-BE49-F238E27FC236}">
                <a16:creationId xmlns:a16="http://schemas.microsoft.com/office/drawing/2014/main" id="{426047BC-772C-4B7E-9992-42E6B35E430B}"/>
              </a:ext>
            </a:extLst>
          </p:cNvPr>
          <p:cNvGrpSpPr>
            <a:grpSpLocks noChangeAspect="1"/>
          </p:cNvGrpSpPr>
          <p:nvPr>
            <p:custDataLst>
              <p:tags r:id="rId2"/>
            </p:custDataLst>
          </p:nvPr>
        </p:nvGrpSpPr>
        <p:grpSpPr>
          <a:xfrm>
            <a:off x="1200151" y="1772314"/>
            <a:ext cx="311212" cy="311212"/>
            <a:chOff x="1270000" y="1270000"/>
            <a:chExt cx="381000" cy="381000"/>
          </a:xfrm>
        </p:grpSpPr>
        <p:sp>
          <p:nvSpPr>
            <p:cNvPr id="7" name="Ellipse 6">
              <a:extLst>
                <a:ext uri="{FF2B5EF4-FFF2-40B4-BE49-F238E27FC236}">
                  <a16:creationId xmlns:a16="http://schemas.microsoft.com/office/drawing/2014/main" id="{4851907A-5B6E-40B4-9A24-77AA2E73964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ilkreis 7">
              <a:extLst>
                <a:ext uri="{FF2B5EF4-FFF2-40B4-BE49-F238E27FC236}">
                  <a16:creationId xmlns:a16="http://schemas.microsoft.com/office/drawing/2014/main" id="{B16238B4-9745-496F-9A6F-DDD79D0CEDAE}"/>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9" name="Textfeld 8">
            <a:extLst>
              <a:ext uri="{FF2B5EF4-FFF2-40B4-BE49-F238E27FC236}">
                <a16:creationId xmlns:a16="http://schemas.microsoft.com/office/drawing/2014/main" id="{6B6FA08E-F225-40D4-92D1-0B335E7368E9}"/>
              </a:ext>
            </a:extLst>
          </p:cNvPr>
          <p:cNvSpPr txBox="1"/>
          <p:nvPr/>
        </p:nvSpPr>
        <p:spPr>
          <a:xfrm>
            <a:off x="1707236" y="1528726"/>
            <a:ext cx="7929559" cy="646331"/>
          </a:xfrm>
          <a:prstGeom prst="rect">
            <a:avLst/>
          </a:prstGeom>
          <a:noFill/>
        </p:spPr>
        <p:txBody>
          <a:bodyPr wrap="square" rtlCol="0">
            <a:spAutoFit/>
          </a:bodyPr>
          <a:lstStyle/>
          <a:p>
            <a:r>
              <a:rPr lang="de-DE" dirty="0"/>
              <a:t>Mit dem letzten Update gab es Probleme mit dem Rahmen der Harvey Balls bei manchen Folienmastern. Dies ist nun behoben.</a:t>
            </a:r>
          </a:p>
        </p:txBody>
      </p:sp>
      <p:pic>
        <p:nvPicPr>
          <p:cNvPr id="16" name="Grafik 15">
            <a:extLst>
              <a:ext uri="{FF2B5EF4-FFF2-40B4-BE49-F238E27FC236}">
                <a16:creationId xmlns:a16="http://schemas.microsoft.com/office/drawing/2014/main" id="{332E2B9D-737A-4C32-A088-A9FC5E7F1E44}"/>
              </a:ext>
            </a:extLst>
          </p:cNvPr>
          <p:cNvPicPr>
            <a:picLocks noChangeAspect="1"/>
          </p:cNvPicPr>
          <p:nvPr/>
        </p:nvPicPr>
        <p:blipFill>
          <a:blip r:embed="rId5"/>
          <a:stretch>
            <a:fillRect/>
          </a:stretch>
        </p:blipFill>
        <p:spPr>
          <a:xfrm>
            <a:off x="2130732" y="2564904"/>
            <a:ext cx="1238713" cy="857571"/>
          </a:xfrm>
          <a:prstGeom prst="rect">
            <a:avLst/>
          </a:prstGeom>
        </p:spPr>
      </p:pic>
      <p:sp>
        <p:nvSpPr>
          <p:cNvPr id="11" name="Textfeld 10">
            <a:extLst>
              <a:ext uri="{FF2B5EF4-FFF2-40B4-BE49-F238E27FC236}">
                <a16:creationId xmlns:a16="http://schemas.microsoft.com/office/drawing/2014/main" id="{74345B48-E565-45E3-8553-6ABD3AA58546}"/>
              </a:ext>
            </a:extLst>
          </p:cNvPr>
          <p:cNvSpPr txBox="1"/>
          <p:nvPr/>
        </p:nvSpPr>
        <p:spPr>
          <a:xfrm>
            <a:off x="3592697" y="2442316"/>
            <a:ext cx="7929559" cy="1200329"/>
          </a:xfrm>
          <a:prstGeom prst="rect">
            <a:avLst/>
          </a:prstGeom>
          <a:noFill/>
        </p:spPr>
        <p:txBody>
          <a:bodyPr wrap="square" rtlCol="0">
            <a:spAutoFit/>
          </a:bodyPr>
          <a:lstStyle/>
          <a:p>
            <a:r>
              <a:rPr lang="de-DE" dirty="0"/>
              <a:t>Bei einigen Folienmastern wurden die Farbvarianten in der „Color Gallery“ falsch berechnet und deutlich anders dargestellt. Dies funktioniert nun überall korrekt. Außerdem werden die Farben nun beim Wechsel zwischen Präsentationen korrekt neu berechnet.</a:t>
            </a:r>
          </a:p>
        </p:txBody>
      </p:sp>
      <p:pic>
        <p:nvPicPr>
          <p:cNvPr id="12" name="Grafik 11">
            <a:extLst>
              <a:ext uri="{FF2B5EF4-FFF2-40B4-BE49-F238E27FC236}">
                <a16:creationId xmlns:a16="http://schemas.microsoft.com/office/drawing/2014/main" id="{036D1A94-AF25-423F-8604-A9DCE95D55B0}"/>
              </a:ext>
            </a:extLst>
          </p:cNvPr>
          <p:cNvPicPr>
            <a:picLocks noChangeAspect="1"/>
          </p:cNvPicPr>
          <p:nvPr/>
        </p:nvPicPr>
        <p:blipFill>
          <a:blip r:embed="rId6"/>
          <a:stretch>
            <a:fillRect/>
          </a:stretch>
        </p:blipFill>
        <p:spPr>
          <a:xfrm>
            <a:off x="448119" y="3605420"/>
            <a:ext cx="1682613" cy="1500474"/>
          </a:xfrm>
          <a:prstGeom prst="rect">
            <a:avLst/>
          </a:prstGeom>
        </p:spPr>
      </p:pic>
      <p:sp>
        <p:nvSpPr>
          <p:cNvPr id="13" name="Textfeld 12">
            <a:extLst>
              <a:ext uri="{FF2B5EF4-FFF2-40B4-BE49-F238E27FC236}">
                <a16:creationId xmlns:a16="http://schemas.microsoft.com/office/drawing/2014/main" id="{AAA99BE1-8857-45B0-9D62-B4227A7319DA}"/>
              </a:ext>
            </a:extLst>
          </p:cNvPr>
          <p:cNvSpPr txBox="1"/>
          <p:nvPr/>
        </p:nvSpPr>
        <p:spPr>
          <a:xfrm>
            <a:off x="2318789" y="4032492"/>
            <a:ext cx="7929559" cy="646331"/>
          </a:xfrm>
          <a:prstGeom prst="rect">
            <a:avLst/>
          </a:prstGeom>
          <a:noFill/>
        </p:spPr>
        <p:txBody>
          <a:bodyPr wrap="square" rtlCol="0">
            <a:spAutoFit/>
          </a:bodyPr>
          <a:lstStyle/>
          <a:p>
            <a:r>
              <a:rPr lang="de-DE" dirty="0"/>
              <a:t>Die Funktion „Ausgewählte Folien senden“ arbeitet nun bei großen Präsentationen deutlich schneller.</a:t>
            </a:r>
          </a:p>
        </p:txBody>
      </p:sp>
      <p:pic>
        <p:nvPicPr>
          <p:cNvPr id="22" name="Grafik 21">
            <a:extLst>
              <a:ext uri="{FF2B5EF4-FFF2-40B4-BE49-F238E27FC236}">
                <a16:creationId xmlns:a16="http://schemas.microsoft.com/office/drawing/2014/main" id="{E80116EC-B501-49B6-9B14-49B055481F41}"/>
              </a:ext>
            </a:extLst>
          </p:cNvPr>
          <p:cNvPicPr>
            <a:picLocks noChangeAspect="1"/>
          </p:cNvPicPr>
          <p:nvPr>
            <p:custDataLst>
              <p:tags r:id="rId3"/>
            </p:custDataLst>
          </p:nvPr>
        </p:nvPicPr>
        <p:blipFill rotWithShape="1">
          <a:blip r:embed="rId7" cstate="hqprint">
            <a:extLst>
              <a:ext uri="{28A0092B-C50C-407E-A947-70E740481C1C}">
                <a14:useLocalDpi xmlns:a14="http://schemas.microsoft.com/office/drawing/2010/main" val="0"/>
              </a:ext>
            </a:extLst>
          </a:blip>
          <a:srcRect/>
          <a:stretch/>
        </p:blipFill>
        <p:spPr>
          <a:xfrm>
            <a:off x="2428205" y="5256289"/>
            <a:ext cx="2219570" cy="1248508"/>
          </a:xfrm>
          <a:prstGeom prst="rect">
            <a:avLst/>
          </a:prstGeom>
          <a:effectLst>
            <a:outerShdw blurRad="63500" sx="102000" sy="102000" algn="ctr" rotWithShape="0">
              <a:prstClr val="black">
                <a:alpha val="40000"/>
              </a:prstClr>
            </a:outerShdw>
          </a:effectLst>
        </p:spPr>
      </p:pic>
      <p:sp>
        <p:nvSpPr>
          <p:cNvPr id="15" name="Textfeld 14">
            <a:extLst>
              <a:ext uri="{FF2B5EF4-FFF2-40B4-BE49-F238E27FC236}">
                <a16:creationId xmlns:a16="http://schemas.microsoft.com/office/drawing/2014/main" id="{500476F2-677E-4151-AB5F-3646F7B573DC}"/>
              </a:ext>
            </a:extLst>
          </p:cNvPr>
          <p:cNvSpPr txBox="1"/>
          <p:nvPr/>
        </p:nvSpPr>
        <p:spPr>
          <a:xfrm>
            <a:off x="4853354" y="5557377"/>
            <a:ext cx="6387548" cy="646331"/>
          </a:xfrm>
          <a:prstGeom prst="rect">
            <a:avLst/>
          </a:prstGeom>
          <a:noFill/>
        </p:spPr>
        <p:txBody>
          <a:bodyPr wrap="square" rtlCol="0">
            <a:spAutoFit/>
          </a:bodyPr>
          <a:lstStyle/>
          <a:p>
            <a:r>
              <a:rPr lang="de-DE" dirty="0"/>
              <a:t>Folien-Thumbnails hatten Probleme mit gewissen Sonderzeichen im Pfad. Dies ist nun behoben.</a:t>
            </a:r>
          </a:p>
        </p:txBody>
      </p:sp>
      <p:pic>
        <p:nvPicPr>
          <p:cNvPr id="14" name="Grafik 13">
            <a:extLst>
              <a:ext uri="{FF2B5EF4-FFF2-40B4-BE49-F238E27FC236}">
                <a16:creationId xmlns:a16="http://schemas.microsoft.com/office/drawing/2014/main" id="{5BDB6070-5E77-4AD2-B365-47073470826F}"/>
              </a:ext>
            </a:extLst>
          </p:cNvPr>
          <p:cNvPicPr>
            <a:picLocks noChangeAspect="1"/>
          </p:cNvPicPr>
          <p:nvPr/>
        </p:nvPicPr>
        <p:blipFill>
          <a:blip r:embed="rId8"/>
          <a:stretch>
            <a:fillRect/>
          </a:stretch>
        </p:blipFill>
        <p:spPr>
          <a:xfrm>
            <a:off x="669744" y="2500134"/>
            <a:ext cx="1179783" cy="823255"/>
          </a:xfrm>
          <a:prstGeom prst="rect">
            <a:avLst/>
          </a:prstGeom>
        </p:spPr>
      </p:pic>
      <p:sp>
        <p:nvSpPr>
          <p:cNvPr id="18" name="Gleichschenkliges Dreieck 17">
            <a:extLst>
              <a:ext uri="{FF2B5EF4-FFF2-40B4-BE49-F238E27FC236}">
                <a16:creationId xmlns:a16="http://schemas.microsoft.com/office/drawing/2014/main" id="{85D5F680-4112-4D21-B8EB-720FC4BD70F5}"/>
              </a:ext>
            </a:extLst>
          </p:cNvPr>
          <p:cNvSpPr/>
          <p:nvPr/>
        </p:nvSpPr>
        <p:spPr>
          <a:xfrm rot="5400000">
            <a:off x="1698415" y="2908464"/>
            <a:ext cx="590807" cy="9742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C572475E-C162-4F56-8FC8-B6695F3653D8}"/>
              </a:ext>
            </a:extLst>
          </p:cNvPr>
          <p:cNvSpPr/>
          <p:nvPr/>
        </p:nvSpPr>
        <p:spPr>
          <a:xfrm>
            <a:off x="1363572" y="2457946"/>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8CDD62E4-34BA-4AE6-A697-24F474F8BAE5}"/>
              </a:ext>
            </a:extLst>
          </p:cNvPr>
          <p:cNvSpPr/>
          <p:nvPr/>
        </p:nvSpPr>
        <p:spPr>
          <a:xfrm>
            <a:off x="2864265" y="2546702"/>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27573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v2.6</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947885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09"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08" name="Rectangle 19"/>
          <p:cNvSpPr/>
          <p:nvPr/>
        </p:nvSpPr>
        <p:spPr bwMode="gray">
          <a:xfrm>
            <a:off x="3171933" y="4923211"/>
            <a:ext cx="2348002" cy="151271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8" name="Rectangle 19"/>
          <p:cNvSpPr/>
          <p:nvPr/>
        </p:nvSpPr>
        <p:spPr bwMode="gray">
          <a:xfrm>
            <a:off x="3174810" y="1272875"/>
            <a:ext cx="2812188"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4" name="Rectangle 19"/>
          <p:cNvSpPr/>
          <p:nvPr/>
        </p:nvSpPr>
        <p:spPr bwMode="gray">
          <a:xfrm>
            <a:off x="5627321" y="4923211"/>
            <a:ext cx="3348552" cy="15127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5" name="Rectangle 19"/>
          <p:cNvSpPr/>
          <p:nvPr/>
        </p:nvSpPr>
        <p:spPr bwMode="gray">
          <a:xfrm>
            <a:off x="6084533" y="1272875"/>
            <a:ext cx="2897014"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6" name="Rectangle 19"/>
          <p:cNvSpPr/>
          <p:nvPr/>
        </p:nvSpPr>
        <p:spPr bwMode="gray">
          <a:xfrm>
            <a:off x="3170419" y="3071976"/>
            <a:ext cx="5799900" cy="174221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89" name="Rectangle 19"/>
          <p:cNvSpPr/>
          <p:nvPr/>
        </p:nvSpPr>
        <p:spPr bwMode="gray">
          <a:xfrm>
            <a:off x="9088933" y="1272876"/>
            <a:ext cx="2915956"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5"/>
            <a:ext cx="2851297"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v2.6.0</a:t>
            </a:r>
            <a:endParaRPr lang="en-US" dirty="0"/>
          </a:p>
        </p:txBody>
      </p:sp>
      <p:pic>
        <p:nvPicPr>
          <p:cNvPr id="15" name="Grafik 14"/>
          <p:cNvPicPr>
            <a:picLocks noChangeAspect="1"/>
          </p:cNvPicPr>
          <p:nvPr/>
        </p:nvPicPr>
        <p:blipFill>
          <a:blip r:embed="rId7"/>
          <a:stretch>
            <a:fillRect/>
          </a:stretch>
        </p:blipFill>
        <p:spPr>
          <a:xfrm>
            <a:off x="3252498" y="3163969"/>
            <a:ext cx="3571669" cy="1572069"/>
          </a:xfrm>
          <a:prstGeom prst="rect">
            <a:avLst/>
          </a:prstGeom>
        </p:spPr>
      </p:pic>
      <p:pic>
        <p:nvPicPr>
          <p:cNvPr id="18" name="Grafik 17"/>
          <p:cNvPicPr>
            <a:picLocks noChangeAspect="1"/>
          </p:cNvPicPr>
          <p:nvPr/>
        </p:nvPicPr>
        <p:blipFill>
          <a:blip r:embed="rId8"/>
          <a:stretch>
            <a:fillRect/>
          </a:stretch>
        </p:blipFill>
        <p:spPr>
          <a:xfrm>
            <a:off x="5750027" y="5006118"/>
            <a:ext cx="1513682" cy="1366603"/>
          </a:xfrm>
          <a:prstGeom prst="rect">
            <a:avLst/>
          </a:prstGeom>
        </p:spPr>
      </p:pic>
      <p:pic>
        <p:nvPicPr>
          <p:cNvPr id="19" name="Grafik 18"/>
          <p:cNvPicPr>
            <a:picLocks noChangeAspect="1"/>
          </p:cNvPicPr>
          <p:nvPr/>
        </p:nvPicPr>
        <p:blipFill>
          <a:blip r:embed="rId9"/>
          <a:stretch>
            <a:fillRect/>
          </a:stretch>
        </p:blipFill>
        <p:spPr>
          <a:xfrm>
            <a:off x="356235" y="1342553"/>
            <a:ext cx="1749103" cy="1591527"/>
          </a:xfrm>
          <a:prstGeom prst="rect">
            <a:avLst/>
          </a:prstGeom>
        </p:spPr>
      </p:pic>
      <p:pic>
        <p:nvPicPr>
          <p:cNvPr id="21" name="Grafik 20"/>
          <p:cNvPicPr>
            <a:picLocks noChangeAspect="1"/>
          </p:cNvPicPr>
          <p:nvPr/>
        </p:nvPicPr>
        <p:blipFill>
          <a:blip r:embed="rId10"/>
          <a:stretch>
            <a:fillRect/>
          </a:stretch>
        </p:blipFill>
        <p:spPr>
          <a:xfrm>
            <a:off x="356235" y="3311565"/>
            <a:ext cx="2380979" cy="3025014"/>
          </a:xfrm>
          <a:prstGeom prst="rect">
            <a:avLst/>
          </a:prstGeom>
          <a:ln>
            <a:solidFill>
              <a:schemeClr val="accent1"/>
            </a:solidFill>
          </a:ln>
        </p:spPr>
      </p:pic>
      <p:pic>
        <p:nvPicPr>
          <p:cNvPr id="22" name="Grafik 21"/>
          <p:cNvPicPr>
            <a:picLocks noChangeAspect="1"/>
          </p:cNvPicPr>
          <p:nvPr/>
        </p:nvPicPr>
        <p:blipFill>
          <a:blip r:embed="rId11"/>
          <a:stretch>
            <a:fillRect/>
          </a:stretch>
        </p:blipFill>
        <p:spPr>
          <a:xfrm>
            <a:off x="6163863" y="1337932"/>
            <a:ext cx="806456" cy="1153477"/>
          </a:xfrm>
          <a:prstGeom prst="rect">
            <a:avLst/>
          </a:prstGeom>
        </p:spPr>
      </p:pic>
      <p:pic>
        <p:nvPicPr>
          <p:cNvPr id="23" name="Grafik 22"/>
          <p:cNvPicPr>
            <a:picLocks noChangeAspect="1"/>
          </p:cNvPicPr>
          <p:nvPr/>
        </p:nvPicPr>
        <p:blipFill>
          <a:blip r:embed="rId12"/>
          <a:stretch>
            <a:fillRect/>
          </a:stretch>
        </p:blipFill>
        <p:spPr>
          <a:xfrm>
            <a:off x="6944468" y="1797945"/>
            <a:ext cx="899321" cy="1133926"/>
          </a:xfrm>
          <a:prstGeom prst="rect">
            <a:avLst/>
          </a:prstGeom>
        </p:spPr>
      </p:pic>
      <p:pic>
        <p:nvPicPr>
          <p:cNvPr id="24" name="Grafik 23"/>
          <p:cNvPicPr>
            <a:picLocks noChangeAspect="1"/>
          </p:cNvPicPr>
          <p:nvPr/>
        </p:nvPicPr>
        <p:blipFill>
          <a:blip r:embed="rId13"/>
          <a:stretch>
            <a:fillRect/>
          </a:stretch>
        </p:blipFill>
        <p:spPr>
          <a:xfrm>
            <a:off x="9337023" y="2359111"/>
            <a:ext cx="1954977" cy="2944685"/>
          </a:xfrm>
          <a:prstGeom prst="rect">
            <a:avLst/>
          </a:prstGeom>
        </p:spPr>
      </p:pic>
      <p:pic>
        <p:nvPicPr>
          <p:cNvPr id="25" name="Grafik 24"/>
          <p:cNvPicPr>
            <a:picLocks noChangeAspect="1"/>
          </p:cNvPicPr>
          <p:nvPr/>
        </p:nvPicPr>
        <p:blipFill>
          <a:blip r:embed="rId14"/>
          <a:stretch>
            <a:fillRect/>
          </a:stretch>
        </p:blipFill>
        <p:spPr>
          <a:xfrm>
            <a:off x="9173025" y="5583117"/>
            <a:ext cx="2713249" cy="760158"/>
          </a:xfrm>
          <a:prstGeom prst="rect">
            <a:avLst/>
          </a:prstGeom>
        </p:spPr>
      </p:pic>
      <p:pic>
        <p:nvPicPr>
          <p:cNvPr id="27" name="Grafik 26"/>
          <p:cNvPicPr>
            <a:picLocks noChangeAspect="1"/>
          </p:cNvPicPr>
          <p:nvPr/>
        </p:nvPicPr>
        <p:blipFill>
          <a:blip r:embed="rId15"/>
          <a:stretch>
            <a:fillRect/>
          </a:stretch>
        </p:blipFill>
        <p:spPr>
          <a:xfrm>
            <a:off x="3555444" y="4997499"/>
            <a:ext cx="1878271" cy="1166291"/>
          </a:xfrm>
          <a:prstGeom prst="rect">
            <a:avLst/>
          </a:prstGeom>
        </p:spPr>
      </p:pic>
      <p:pic>
        <p:nvPicPr>
          <p:cNvPr id="29" name="Grafik 28"/>
          <p:cNvPicPr>
            <a:picLocks noChangeAspect="1"/>
          </p:cNvPicPr>
          <p:nvPr/>
        </p:nvPicPr>
        <p:blipFill>
          <a:blip r:embed="rId16"/>
          <a:stretch>
            <a:fillRect/>
          </a:stretch>
        </p:blipFill>
        <p:spPr>
          <a:xfrm>
            <a:off x="3239132" y="1355754"/>
            <a:ext cx="937341" cy="845893"/>
          </a:xfrm>
          <a:prstGeom prst="rect">
            <a:avLst/>
          </a:prstGeom>
        </p:spPr>
      </p:pic>
      <p:pic>
        <p:nvPicPr>
          <p:cNvPr id="87" name="Grafik 8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130377" y="1326470"/>
            <a:ext cx="619902" cy="619902"/>
          </a:xfrm>
          <a:prstGeom prst="rect">
            <a:avLst/>
          </a:prstGeom>
        </p:spPr>
      </p:pic>
      <p:sp>
        <p:nvSpPr>
          <p:cNvPr id="35" name="Rechteckiger Pfeil 34"/>
          <p:cNvSpPr/>
          <p:nvPr/>
        </p:nvSpPr>
        <p:spPr bwMode="gray">
          <a:xfrm rot="5400000">
            <a:off x="11016122" y="4741680"/>
            <a:ext cx="699475" cy="746631"/>
          </a:xfrm>
          <a:prstGeom prst="bentArrow">
            <a:avLst>
              <a:gd name="adj1" fmla="val 15218"/>
              <a:gd name="adj2" fmla="val 18775"/>
              <a:gd name="adj3" fmla="val 25000"/>
              <a:gd name="adj4" fmla="val 43750"/>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90" name="TextBox 34"/>
          <p:cNvSpPr txBox="1"/>
          <p:nvPr/>
        </p:nvSpPr>
        <p:spPr bwMode="gray">
          <a:xfrm>
            <a:off x="9816640" y="1341370"/>
            <a:ext cx="2081268" cy="719034"/>
          </a:xfrm>
          <a:prstGeom prst="wedgeRectCallout">
            <a:avLst>
              <a:gd name="adj1" fmla="val -38303"/>
              <a:gd name="adj2" fmla="val 380547"/>
            </a:avLst>
          </a:prstGeom>
          <a:solidFill>
            <a:schemeClr val="accent3"/>
          </a:solidFill>
        </p:spPr>
        <p:txBody>
          <a:bodyPr wrap="square" lIns="36000" tIns="36000" rIns="36000" bIns="36000" rtlCol="0">
            <a:spAutoFit/>
          </a:bodyPr>
          <a:lstStyle/>
          <a:p>
            <a:pPr>
              <a:buClr>
                <a:schemeClr val="accent3"/>
              </a:buClr>
            </a:pPr>
            <a:r>
              <a:rPr lang="de-DE" sz="1400" dirty="0"/>
              <a:t>Datei- und Ordnerlisten in Excel-Toolbar generieren</a:t>
            </a:r>
          </a:p>
        </p:txBody>
      </p:sp>
      <p:sp>
        <p:nvSpPr>
          <p:cNvPr id="91" name="Rechteck 90"/>
          <p:cNvSpPr/>
          <p:nvPr/>
        </p:nvSpPr>
        <p:spPr>
          <a:xfrm>
            <a:off x="3247081" y="2455420"/>
            <a:ext cx="604258" cy="414686"/>
          </a:xfrm>
          <a:prstGeom prst="rect">
            <a:avLst/>
          </a:prstGeom>
          <a:solidFill>
            <a:schemeClr val="bg2">
              <a:lumMod val="100000"/>
            </a:schemeClr>
          </a:solidFill>
          <a:ln>
            <a:solidFill>
              <a:schemeClr val="bg2">
                <a:lumMod val="10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100000"/>
                  </a:schemeClr>
                </a:solidFill>
              </a:rPr>
              <a:t>Strg</a:t>
            </a:r>
          </a:p>
        </p:txBody>
      </p:sp>
      <p:sp>
        <p:nvSpPr>
          <p:cNvPr id="36" name="Pfeil nach unten 35"/>
          <p:cNvSpPr/>
          <p:nvPr/>
        </p:nvSpPr>
        <p:spPr bwMode="gray">
          <a:xfrm>
            <a:off x="551384" y="2978155"/>
            <a:ext cx="288031" cy="320149"/>
          </a:xfrm>
          <a:prstGeom prst="downArrow">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8" name="TextBox 34"/>
          <p:cNvSpPr txBox="1"/>
          <p:nvPr/>
        </p:nvSpPr>
        <p:spPr bwMode="gray">
          <a:xfrm>
            <a:off x="1899657" y="1499279"/>
            <a:ext cx="1037864" cy="1149921"/>
          </a:xfrm>
          <a:prstGeom prst="wedgeRectCallout">
            <a:avLst>
              <a:gd name="adj1" fmla="val -108195"/>
              <a:gd name="adj2" fmla="val 120451"/>
            </a:avLst>
          </a:prstGeom>
          <a:solidFill>
            <a:schemeClr val="accent3"/>
          </a:solidFill>
        </p:spPr>
        <p:txBody>
          <a:bodyPr wrap="square" lIns="36000" tIns="36000" rIns="36000" bIns="36000" rtlCol="0">
            <a:spAutoFit/>
          </a:bodyPr>
          <a:lstStyle/>
          <a:p>
            <a:pPr>
              <a:buClr>
                <a:schemeClr val="accent3"/>
              </a:buClr>
            </a:pPr>
            <a:r>
              <a:rPr lang="de-DE" sz="1400" dirty="0"/>
              <a:t>UI der Toolbar ist nun frei </a:t>
            </a:r>
            <a:r>
              <a:rPr lang="de-DE" sz="1400" dirty="0" err="1"/>
              <a:t>konfi-gurierbar</a:t>
            </a:r>
            <a:endParaRPr lang="de-DE" sz="1400" dirty="0"/>
          </a:p>
        </p:txBody>
      </p:sp>
      <p:sp>
        <p:nvSpPr>
          <p:cNvPr id="97" name="TextBox 34"/>
          <p:cNvSpPr txBox="1"/>
          <p:nvPr/>
        </p:nvSpPr>
        <p:spPr bwMode="gray">
          <a:xfrm>
            <a:off x="4509909" y="1666649"/>
            <a:ext cx="1241188" cy="1149921"/>
          </a:xfrm>
          <a:prstGeom prst="wedgeRectCallout">
            <a:avLst>
              <a:gd name="adj1" fmla="val -114209"/>
              <a:gd name="adj2" fmla="val -42372"/>
            </a:avLst>
          </a:prstGeom>
          <a:solidFill>
            <a:schemeClr val="accent3"/>
          </a:solidFill>
        </p:spPr>
        <p:txBody>
          <a:bodyPr wrap="square" lIns="36000" tIns="36000" rIns="36000" bIns="36000" rtlCol="0">
            <a:spAutoFit/>
          </a:bodyPr>
          <a:lstStyle/>
          <a:p>
            <a:pPr>
              <a:buClr>
                <a:schemeClr val="accent3"/>
              </a:buClr>
            </a:pPr>
            <a:r>
              <a:rPr lang="de-DE" sz="1400" dirty="0"/>
              <a:t>STRG-Klick gleicht Abstände an aktuellen Wert an</a:t>
            </a:r>
          </a:p>
        </p:txBody>
      </p:sp>
      <p:sp>
        <p:nvSpPr>
          <p:cNvPr id="37" name="Textfeld 36"/>
          <p:cNvSpPr txBox="1"/>
          <p:nvPr/>
        </p:nvSpPr>
        <p:spPr bwMode="gray">
          <a:xfrm>
            <a:off x="3458177" y="2199650"/>
            <a:ext cx="147476" cy="215444"/>
          </a:xfrm>
          <a:prstGeom prst="rect">
            <a:avLst/>
          </a:prstGeom>
          <a:noFill/>
        </p:spPr>
        <p:txBody>
          <a:bodyPr wrap="none" lIns="0" tIns="0" rIns="0" bIns="0" rtlCol="0">
            <a:spAutoFit/>
          </a:bodyPr>
          <a:lstStyle/>
          <a:p>
            <a:pPr>
              <a:buClr>
                <a:schemeClr val="accent3"/>
              </a:buClr>
            </a:pPr>
            <a:r>
              <a:rPr lang="de-DE" sz="1400" dirty="0"/>
              <a:t>+</a:t>
            </a:r>
            <a:endParaRPr lang="en-US" sz="1400" dirty="0" err="1"/>
          </a:p>
        </p:txBody>
      </p:sp>
      <p:sp>
        <p:nvSpPr>
          <p:cNvPr id="100" name="TextBox 34"/>
          <p:cNvSpPr txBox="1"/>
          <p:nvPr/>
        </p:nvSpPr>
        <p:spPr bwMode="gray">
          <a:xfrm>
            <a:off x="7288222" y="5119277"/>
            <a:ext cx="1626680" cy="934478"/>
          </a:xfrm>
          <a:prstGeom prst="wedgeRectCallout">
            <a:avLst>
              <a:gd name="adj1" fmla="val -77366"/>
              <a:gd name="adj2" fmla="val -28035"/>
            </a:avLst>
          </a:prstGeom>
          <a:solidFill>
            <a:schemeClr val="accent3"/>
          </a:solidFill>
        </p:spPr>
        <p:txBody>
          <a:bodyPr wrap="square" lIns="36000" tIns="36000" rIns="36000" bIns="36000" rtlCol="0">
            <a:spAutoFit/>
          </a:bodyPr>
          <a:lstStyle/>
          <a:p>
            <a:pPr>
              <a:buClr>
                <a:schemeClr val="accent3"/>
              </a:buClr>
            </a:pPr>
            <a:r>
              <a:rPr lang="de-DE" sz="1400" dirty="0"/>
              <a:t>Neue Funktionen für verknüpfte Shapes (und einige </a:t>
            </a:r>
            <a:r>
              <a:rPr lang="de-DE" sz="1400" dirty="0" err="1"/>
              <a:t>Bugfixes</a:t>
            </a:r>
            <a:r>
              <a:rPr lang="de-DE" sz="1400" dirty="0"/>
              <a:t>)</a:t>
            </a:r>
          </a:p>
        </p:txBody>
      </p:sp>
      <p:sp>
        <p:nvSpPr>
          <p:cNvPr id="101" name="TextBox 34"/>
          <p:cNvSpPr txBox="1"/>
          <p:nvPr/>
        </p:nvSpPr>
        <p:spPr bwMode="gray">
          <a:xfrm>
            <a:off x="7303755" y="1337932"/>
            <a:ext cx="1626680" cy="719034"/>
          </a:xfrm>
          <a:prstGeom prst="wedgeRectCallout">
            <a:avLst>
              <a:gd name="adj1" fmla="val -66276"/>
              <a:gd name="adj2" fmla="val 56745"/>
            </a:avLst>
          </a:prstGeom>
          <a:solidFill>
            <a:schemeClr val="accent3"/>
          </a:solidFill>
        </p:spPr>
        <p:txBody>
          <a:bodyPr wrap="square" lIns="36000" tIns="36000" rIns="36000" bIns="36000" rtlCol="0">
            <a:spAutoFit/>
          </a:bodyPr>
          <a:lstStyle/>
          <a:p>
            <a:pPr>
              <a:buClr>
                <a:schemeClr val="accent3"/>
              </a:buClr>
            </a:pPr>
            <a:r>
              <a:rPr lang="de-DE" sz="1400" dirty="0"/>
              <a:t>Visuelle Größe/ Position (für rotierte Shapes)</a:t>
            </a:r>
          </a:p>
        </p:txBody>
      </p:sp>
      <p:sp>
        <p:nvSpPr>
          <p:cNvPr id="102" name="TextBox 34"/>
          <p:cNvSpPr txBox="1"/>
          <p:nvPr/>
        </p:nvSpPr>
        <p:spPr bwMode="gray">
          <a:xfrm>
            <a:off x="3239132" y="5847372"/>
            <a:ext cx="2186634" cy="503590"/>
          </a:xfrm>
          <a:prstGeom prst="wedgeRectCallout">
            <a:avLst>
              <a:gd name="adj1" fmla="val -31850"/>
              <a:gd name="adj2" fmla="val -200965"/>
            </a:avLst>
          </a:prstGeom>
          <a:solidFill>
            <a:schemeClr val="accent3"/>
          </a:solidFill>
        </p:spPr>
        <p:txBody>
          <a:bodyPr wrap="square" lIns="36000" tIns="36000" rIns="36000" bIns="36000" rtlCol="0">
            <a:spAutoFit/>
          </a:bodyPr>
          <a:lstStyle/>
          <a:p>
            <a:pPr>
              <a:buClr>
                <a:schemeClr val="accent3"/>
              </a:buClr>
            </a:pPr>
            <a:r>
              <a:rPr lang="de-DE" sz="1400" dirty="0"/>
              <a:t>Eigene Styles ersetzen Standard-Styles</a:t>
            </a:r>
          </a:p>
        </p:txBody>
      </p:sp>
      <p:sp>
        <p:nvSpPr>
          <p:cNvPr id="103" name="TextBox 34"/>
          <p:cNvSpPr txBox="1"/>
          <p:nvPr/>
        </p:nvSpPr>
        <p:spPr bwMode="gray">
          <a:xfrm>
            <a:off x="6891081" y="3713074"/>
            <a:ext cx="1998767" cy="719034"/>
          </a:xfrm>
          <a:prstGeom prst="wedgeRectCallout">
            <a:avLst>
              <a:gd name="adj1" fmla="val -73997"/>
              <a:gd name="adj2" fmla="val -24633"/>
            </a:avLst>
          </a:prstGeom>
          <a:solidFill>
            <a:schemeClr val="accent3"/>
          </a:solidFill>
        </p:spPr>
        <p:txBody>
          <a:bodyPr wrap="square" lIns="36000" tIns="36000" rIns="36000" bIns="36000" rtlCol="0">
            <a:spAutoFit/>
          </a:bodyPr>
          <a:lstStyle/>
          <a:p>
            <a:pPr>
              <a:buClr>
                <a:schemeClr val="accent3"/>
              </a:buClr>
            </a:pPr>
            <a:r>
              <a:rPr lang="de-DE" sz="1400" dirty="0"/>
              <a:t>Funktion um Folien aus Bildersammlung zu erstellen</a:t>
            </a:r>
          </a:p>
        </p:txBody>
      </p:sp>
    </p:spTree>
    <p:extLst>
      <p:ext uri="{BB962C8B-B14F-4D97-AF65-F5344CB8AC3E}">
        <p14:creationId xmlns:p14="http://schemas.microsoft.com/office/powerpoint/2010/main" val="1874708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557325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33" name="think-cell Folie" r:id="rId6" imgW="631" imgH="631" progId="TCLayout.ActiveDocument.1">
                  <p:embed/>
                </p:oleObj>
              </mc:Choice>
              <mc:Fallback>
                <p:oleObj name="think-cell Folie" r:id="rId6" imgW="631" imgH="631" progId="TCLayout.ActiveDocument.1">
                  <p:embed/>
                  <p:pic>
                    <p:nvPicPr>
                      <p:cNvPr id="7" name="Objekt 6"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15" name="Rectangle 19"/>
          <p:cNvSpPr/>
          <p:nvPr/>
        </p:nvSpPr>
        <p:spPr bwMode="gray">
          <a:xfrm>
            <a:off x="6013001" y="2671560"/>
            <a:ext cx="2781983"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4" name="Rectangle 19"/>
          <p:cNvSpPr/>
          <p:nvPr/>
        </p:nvSpPr>
        <p:spPr bwMode="gray">
          <a:xfrm>
            <a:off x="8896501" y="1272876"/>
            <a:ext cx="3133507" cy="30200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1" name="Rectangle 19"/>
          <p:cNvSpPr/>
          <p:nvPr/>
        </p:nvSpPr>
        <p:spPr bwMode="gray">
          <a:xfrm>
            <a:off x="8896501" y="4369800"/>
            <a:ext cx="3133507" cy="206612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3" name="Rectangle 19"/>
          <p:cNvSpPr/>
          <p:nvPr/>
        </p:nvSpPr>
        <p:spPr bwMode="gray">
          <a:xfrm>
            <a:off x="6013001" y="4695128"/>
            <a:ext cx="2781983"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2" name="Rectangle 19"/>
          <p:cNvSpPr/>
          <p:nvPr/>
        </p:nvSpPr>
        <p:spPr bwMode="gray">
          <a:xfrm>
            <a:off x="6013001" y="1272876"/>
            <a:ext cx="2781983"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9" name="Rectangle 19"/>
          <p:cNvSpPr/>
          <p:nvPr/>
        </p:nvSpPr>
        <p:spPr bwMode="gray">
          <a:xfrm>
            <a:off x="3420955" y="2671560"/>
            <a:ext cx="2477624"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0" name="Rectangle 19"/>
          <p:cNvSpPr/>
          <p:nvPr/>
        </p:nvSpPr>
        <p:spPr bwMode="gray">
          <a:xfrm>
            <a:off x="3420955" y="4695128"/>
            <a:ext cx="2477624"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6"/>
            <a:ext cx="3875667"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8" name="Rectangle 19"/>
          <p:cNvSpPr/>
          <p:nvPr/>
        </p:nvSpPr>
        <p:spPr bwMode="gray">
          <a:xfrm>
            <a:off x="211735" y="4104370"/>
            <a:ext cx="3147961" cy="233155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v2.5.3</a:t>
            </a:r>
            <a:endParaRPr lang="en-US" dirty="0"/>
          </a:p>
        </p:txBody>
      </p:sp>
      <p:sp>
        <p:nvSpPr>
          <p:cNvPr id="38" name="Rectangle 19"/>
          <p:cNvSpPr/>
          <p:nvPr/>
        </p:nvSpPr>
        <p:spPr bwMode="gray">
          <a:xfrm>
            <a:off x="211735" y="2671561"/>
            <a:ext cx="3147961"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9" name="Grafik 8"/>
          <p:cNvPicPr>
            <a:picLocks noChangeAspect="1"/>
          </p:cNvPicPr>
          <p:nvPr/>
        </p:nvPicPr>
        <p:blipFill>
          <a:blip r:embed="rId8"/>
          <a:stretch>
            <a:fillRect/>
          </a:stretch>
        </p:blipFill>
        <p:spPr>
          <a:xfrm>
            <a:off x="256958" y="2737854"/>
            <a:ext cx="705092" cy="881365"/>
          </a:xfrm>
          <a:prstGeom prst="rect">
            <a:avLst/>
          </a:prstGeom>
          <a:solidFill>
            <a:schemeClr val="accent6">
              <a:lumMod val="100000"/>
            </a:schemeClr>
          </a:solidFill>
        </p:spPr>
      </p:pic>
      <p:pic>
        <p:nvPicPr>
          <p:cNvPr id="12" name="Grafik 11"/>
          <p:cNvPicPr>
            <a:picLocks noChangeAspect="1"/>
          </p:cNvPicPr>
          <p:nvPr/>
        </p:nvPicPr>
        <p:blipFill>
          <a:blip r:embed="rId9"/>
          <a:stretch>
            <a:fillRect/>
          </a:stretch>
        </p:blipFill>
        <p:spPr>
          <a:xfrm>
            <a:off x="1096832" y="2737854"/>
            <a:ext cx="679659" cy="881365"/>
          </a:xfrm>
          <a:prstGeom prst="rect">
            <a:avLst/>
          </a:prstGeom>
          <a:solidFill>
            <a:schemeClr val="accent6">
              <a:lumMod val="100000"/>
            </a:schemeClr>
          </a:solidFill>
        </p:spPr>
      </p:pic>
      <p:pic>
        <p:nvPicPr>
          <p:cNvPr id="13" name="Grafik 12"/>
          <p:cNvPicPr>
            <a:picLocks noChangeAspect="1"/>
          </p:cNvPicPr>
          <p:nvPr/>
        </p:nvPicPr>
        <p:blipFill>
          <a:blip r:embed="rId10"/>
          <a:stretch>
            <a:fillRect/>
          </a:stretch>
        </p:blipFill>
        <p:spPr>
          <a:xfrm>
            <a:off x="1907861" y="2737854"/>
            <a:ext cx="1055195" cy="796470"/>
          </a:xfrm>
          <a:prstGeom prst="rect">
            <a:avLst/>
          </a:prstGeom>
        </p:spPr>
      </p:pic>
      <p:pic>
        <p:nvPicPr>
          <p:cNvPr id="45" name="Grafik 44"/>
          <p:cNvPicPr>
            <a:picLocks noChangeAspect="1"/>
          </p:cNvPicPr>
          <p:nvPr/>
        </p:nvPicPr>
        <p:blipFill>
          <a:blip r:embed="rId11"/>
          <a:stretch>
            <a:fillRect/>
          </a:stretch>
        </p:blipFill>
        <p:spPr>
          <a:xfrm>
            <a:off x="6047080" y="2697085"/>
            <a:ext cx="1169985" cy="706406"/>
          </a:xfrm>
          <a:prstGeom prst="rect">
            <a:avLst/>
          </a:prstGeom>
        </p:spPr>
      </p:pic>
      <p:pic>
        <p:nvPicPr>
          <p:cNvPr id="49" name="Grafik 48"/>
          <p:cNvPicPr>
            <a:picLocks noChangeAspect="1"/>
          </p:cNvPicPr>
          <p:nvPr/>
        </p:nvPicPr>
        <p:blipFill>
          <a:blip r:embed="rId12"/>
          <a:stretch>
            <a:fillRect/>
          </a:stretch>
        </p:blipFill>
        <p:spPr>
          <a:xfrm>
            <a:off x="6339127" y="5653153"/>
            <a:ext cx="1769317" cy="733176"/>
          </a:xfrm>
          <a:prstGeom prst="rect">
            <a:avLst/>
          </a:prstGeom>
        </p:spPr>
      </p:pic>
      <p:pic>
        <p:nvPicPr>
          <p:cNvPr id="51" name="Grafik 50"/>
          <p:cNvPicPr>
            <a:picLocks noChangeAspect="1"/>
          </p:cNvPicPr>
          <p:nvPr/>
        </p:nvPicPr>
        <p:blipFill rotWithShape="1">
          <a:blip r:embed="rId13"/>
          <a:srcRect t="43791"/>
          <a:stretch/>
        </p:blipFill>
        <p:spPr>
          <a:xfrm>
            <a:off x="1807026" y="4205750"/>
            <a:ext cx="1486492" cy="521410"/>
          </a:xfrm>
          <a:prstGeom prst="rect">
            <a:avLst/>
          </a:prstGeom>
        </p:spPr>
      </p:pic>
      <p:pic>
        <p:nvPicPr>
          <p:cNvPr id="53" name="Grafik 52"/>
          <p:cNvPicPr>
            <a:picLocks noChangeAspect="1"/>
          </p:cNvPicPr>
          <p:nvPr/>
        </p:nvPicPr>
        <p:blipFill>
          <a:blip r:embed="rId14"/>
          <a:stretch>
            <a:fillRect/>
          </a:stretch>
        </p:blipFill>
        <p:spPr>
          <a:xfrm>
            <a:off x="430072" y="1350964"/>
            <a:ext cx="3504066" cy="744437"/>
          </a:xfrm>
          <a:prstGeom prst="rect">
            <a:avLst/>
          </a:prstGeom>
        </p:spPr>
      </p:pic>
      <p:pic>
        <p:nvPicPr>
          <p:cNvPr id="55" name="Grafik 54"/>
          <p:cNvPicPr>
            <a:picLocks noChangeAspect="1"/>
          </p:cNvPicPr>
          <p:nvPr/>
        </p:nvPicPr>
        <p:blipFill>
          <a:blip r:embed="rId15"/>
          <a:stretch>
            <a:fillRect/>
          </a:stretch>
        </p:blipFill>
        <p:spPr>
          <a:xfrm>
            <a:off x="9036180" y="1422250"/>
            <a:ext cx="1282567" cy="2732426"/>
          </a:xfrm>
          <a:prstGeom prst="rect">
            <a:avLst/>
          </a:prstGeom>
        </p:spPr>
      </p:pic>
      <p:pic>
        <p:nvPicPr>
          <p:cNvPr id="57" name="Grafik 56"/>
          <p:cNvPicPr>
            <a:picLocks noChangeAspect="1"/>
          </p:cNvPicPr>
          <p:nvPr/>
        </p:nvPicPr>
        <p:blipFill>
          <a:blip r:embed="rId16"/>
          <a:stretch>
            <a:fillRect/>
          </a:stretch>
        </p:blipFill>
        <p:spPr>
          <a:xfrm>
            <a:off x="10589933" y="2927037"/>
            <a:ext cx="1298930" cy="1278713"/>
          </a:xfrm>
          <a:prstGeom prst="rect">
            <a:avLst/>
          </a:prstGeom>
        </p:spPr>
      </p:pic>
      <p:pic>
        <p:nvPicPr>
          <p:cNvPr id="77" name="Grafik 76"/>
          <p:cNvPicPr>
            <a:picLocks noChangeAspect="1"/>
          </p:cNvPicPr>
          <p:nvPr/>
        </p:nvPicPr>
        <p:blipFill>
          <a:blip r:embed="rId17"/>
          <a:stretch>
            <a:fillRect/>
          </a:stretch>
        </p:blipFill>
        <p:spPr>
          <a:xfrm>
            <a:off x="4934968" y="2723509"/>
            <a:ext cx="908287" cy="951131"/>
          </a:xfrm>
          <a:prstGeom prst="rect">
            <a:avLst/>
          </a:prstGeom>
        </p:spPr>
      </p:pic>
      <p:pic>
        <p:nvPicPr>
          <p:cNvPr id="79" name="Grafik 78"/>
          <p:cNvPicPr>
            <a:picLocks noChangeAspect="1"/>
          </p:cNvPicPr>
          <p:nvPr/>
        </p:nvPicPr>
        <p:blipFill>
          <a:blip r:embed="rId18"/>
          <a:stretch>
            <a:fillRect/>
          </a:stretch>
        </p:blipFill>
        <p:spPr>
          <a:xfrm>
            <a:off x="9659092" y="1328930"/>
            <a:ext cx="2321173" cy="374743"/>
          </a:xfrm>
          <a:prstGeom prst="rect">
            <a:avLst/>
          </a:prstGeom>
        </p:spPr>
      </p:pic>
      <p:pic>
        <p:nvPicPr>
          <p:cNvPr id="80" name="Grafik 79"/>
          <p:cNvPicPr>
            <a:picLocks noChangeAspect="1"/>
          </p:cNvPicPr>
          <p:nvPr/>
        </p:nvPicPr>
        <p:blipFill>
          <a:blip r:embed="rId19"/>
          <a:stretch>
            <a:fillRect/>
          </a:stretch>
        </p:blipFill>
        <p:spPr>
          <a:xfrm>
            <a:off x="6336171" y="1328930"/>
            <a:ext cx="2360442" cy="1010946"/>
          </a:xfrm>
          <a:prstGeom prst="rect">
            <a:avLst/>
          </a:prstGeom>
        </p:spPr>
      </p:pic>
      <p:pic>
        <p:nvPicPr>
          <p:cNvPr id="82" name="Grafik 81"/>
          <p:cNvPicPr>
            <a:picLocks noChangeAspect="1"/>
          </p:cNvPicPr>
          <p:nvPr/>
        </p:nvPicPr>
        <p:blipFill rotWithShape="1">
          <a:blip r:embed="rId20"/>
          <a:srcRect r="52287"/>
          <a:stretch/>
        </p:blipFill>
        <p:spPr>
          <a:xfrm>
            <a:off x="9984432" y="4438277"/>
            <a:ext cx="1785227" cy="1976880"/>
          </a:xfrm>
          <a:prstGeom prst="rect">
            <a:avLst/>
          </a:prstGeom>
        </p:spPr>
      </p:pic>
      <p:pic>
        <p:nvPicPr>
          <p:cNvPr id="88" name="Grafik 87"/>
          <p:cNvPicPr>
            <a:picLocks noChangeAspect="1"/>
          </p:cNvPicPr>
          <p:nvPr/>
        </p:nvPicPr>
        <p:blipFill>
          <a:blip r:embed="rId21"/>
          <a:stretch>
            <a:fillRect/>
          </a:stretch>
        </p:blipFill>
        <p:spPr>
          <a:xfrm>
            <a:off x="6191770" y="3956428"/>
            <a:ext cx="2266298" cy="529624"/>
          </a:xfrm>
          <a:prstGeom prst="rect">
            <a:avLst/>
          </a:prstGeom>
        </p:spPr>
      </p:pic>
      <p:pic>
        <p:nvPicPr>
          <p:cNvPr id="106" name="Grafik 105"/>
          <p:cNvPicPr>
            <a:picLocks noChangeAspect="1"/>
          </p:cNvPicPr>
          <p:nvPr/>
        </p:nvPicPr>
        <p:blipFill>
          <a:blip r:embed="rId22"/>
          <a:stretch>
            <a:fillRect/>
          </a:stretch>
        </p:blipFill>
        <p:spPr>
          <a:xfrm>
            <a:off x="4351483" y="3910239"/>
            <a:ext cx="1502290" cy="630389"/>
          </a:xfrm>
          <a:prstGeom prst="rect">
            <a:avLst/>
          </a:prstGeom>
        </p:spPr>
      </p:pic>
      <p:grpSp>
        <p:nvGrpSpPr>
          <p:cNvPr id="8" name="Gruppieren 7"/>
          <p:cNvGrpSpPr/>
          <p:nvPr/>
        </p:nvGrpSpPr>
        <p:grpSpPr>
          <a:xfrm>
            <a:off x="6094534" y="4785846"/>
            <a:ext cx="498030" cy="467698"/>
            <a:chOff x="3580726" y="3738895"/>
            <a:chExt cx="705299" cy="662344"/>
          </a:xfrm>
        </p:grpSpPr>
        <p:sp>
          <p:nvSpPr>
            <p:cNvPr id="116" name="Rechteck 115"/>
            <p:cNvSpPr/>
            <p:nvPr/>
          </p:nvSpPr>
          <p:spPr bwMode="gray">
            <a:xfrm rot="988729">
              <a:off x="3775772" y="3738895"/>
              <a:ext cx="489900"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7" name="Rechteck 116"/>
            <p:cNvSpPr/>
            <p:nvPr/>
          </p:nvSpPr>
          <p:spPr bwMode="gray">
            <a:xfrm>
              <a:off x="3580726" y="4185444"/>
              <a:ext cx="705298"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8" name="Rechteck 117"/>
            <p:cNvSpPr/>
            <p:nvPr>
              <p:custDataLst>
                <p:tags r:id="rId4"/>
              </p:custDataLst>
            </p:nvPr>
          </p:nvSpPr>
          <p:spPr bwMode="gray">
            <a:xfrm>
              <a:off x="3580727" y="3880775"/>
              <a:ext cx="705298" cy="304670"/>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6308274 w 6308274"/>
                <a:gd name="connsiteY0" fmla="*/ 415783 h 415783"/>
                <a:gd name="connsiteX1" fmla="*/ 127000 w 6308274"/>
                <a:gd name="connsiteY1" fmla="*/ 0 h 415783"/>
                <a:gd name="connsiteX2" fmla="*/ 127000 w 6308274"/>
                <a:gd name="connsiteY2" fmla="*/ 127000 h 415783"/>
                <a:gd name="connsiteX3" fmla="*/ 0 w 6308274"/>
                <a:gd name="connsiteY3" fmla="*/ 127000 h 415783"/>
                <a:gd name="connsiteX4" fmla="*/ 0 w 6308274"/>
                <a:gd name="connsiteY4" fmla="*/ 0 h 415783"/>
                <a:gd name="connsiteX0" fmla="*/ 6308274 w 6778051"/>
                <a:gd name="connsiteY0" fmla="*/ 415783 h 554749"/>
                <a:gd name="connsiteX1" fmla="*/ 6778051 w 6778051"/>
                <a:gd name="connsiteY1" fmla="*/ 554749 h 554749"/>
                <a:gd name="connsiteX2" fmla="*/ 127000 w 6778051"/>
                <a:gd name="connsiteY2" fmla="*/ 127000 h 554749"/>
                <a:gd name="connsiteX3" fmla="*/ 0 w 6778051"/>
                <a:gd name="connsiteY3" fmla="*/ 127000 h 554749"/>
                <a:gd name="connsiteX4" fmla="*/ 0 w 6778051"/>
                <a:gd name="connsiteY4" fmla="*/ 0 h 554749"/>
                <a:gd name="connsiteX0" fmla="*/ 6308274 w 6839071"/>
                <a:gd name="connsiteY0" fmla="*/ 415783 h 720452"/>
                <a:gd name="connsiteX1" fmla="*/ 6778051 w 6839071"/>
                <a:gd name="connsiteY1" fmla="*/ 554749 h 720452"/>
                <a:gd name="connsiteX2" fmla="*/ 6839071 w 6839071"/>
                <a:gd name="connsiteY2" fmla="*/ 720452 h 720452"/>
                <a:gd name="connsiteX3" fmla="*/ 0 w 6839071"/>
                <a:gd name="connsiteY3" fmla="*/ 127000 h 720452"/>
                <a:gd name="connsiteX4" fmla="*/ 0 w 6839071"/>
                <a:gd name="connsiteY4" fmla="*/ 0 h 720452"/>
                <a:gd name="connsiteX0" fmla="*/ 6308274 w 6839071"/>
                <a:gd name="connsiteY0" fmla="*/ 415783 h 720452"/>
                <a:gd name="connsiteX1" fmla="*/ 6778051 w 6839071"/>
                <a:gd name="connsiteY1" fmla="*/ 554749 h 720452"/>
                <a:gd name="connsiteX2" fmla="*/ 6839071 w 6839071"/>
                <a:gd name="connsiteY2" fmla="*/ 720452 h 720452"/>
                <a:gd name="connsiteX3" fmla="*/ 6133773 w 6839071"/>
                <a:gd name="connsiteY3" fmla="*/ 720451 h 720452"/>
                <a:gd name="connsiteX4" fmla="*/ 0 w 6839071"/>
                <a:gd name="connsiteY4" fmla="*/ 0 h 720452"/>
                <a:gd name="connsiteX0" fmla="*/ 174501 w 705298"/>
                <a:gd name="connsiteY0" fmla="*/ 1 h 304670"/>
                <a:gd name="connsiteX1" fmla="*/ 644278 w 705298"/>
                <a:gd name="connsiteY1" fmla="*/ 138967 h 304670"/>
                <a:gd name="connsiteX2" fmla="*/ 705298 w 705298"/>
                <a:gd name="connsiteY2" fmla="*/ 304670 h 304670"/>
                <a:gd name="connsiteX3" fmla="*/ 0 w 705298"/>
                <a:gd name="connsiteY3" fmla="*/ 304669 h 304670"/>
                <a:gd name="connsiteX4" fmla="*/ 174501 w 705298"/>
                <a:gd name="connsiteY4" fmla="*/ 0 h 304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98" h="304670">
                  <a:moveTo>
                    <a:pt x="174501" y="1"/>
                  </a:moveTo>
                  <a:lnTo>
                    <a:pt x="644278" y="138967"/>
                  </a:lnTo>
                  <a:lnTo>
                    <a:pt x="705298" y="304670"/>
                  </a:lnTo>
                  <a:lnTo>
                    <a:pt x="0" y="304669"/>
                  </a:lnTo>
                  <a:lnTo>
                    <a:pt x="174501" y="0"/>
                  </a:lnTo>
                  <a:close/>
                </a:path>
              </a:pathLst>
            </a:custGeom>
            <a:solidFill>
              <a:schemeClr val="accent3">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9" name="TextBox 34"/>
          <p:cNvSpPr txBox="1"/>
          <p:nvPr/>
        </p:nvSpPr>
        <p:spPr bwMode="gray">
          <a:xfrm>
            <a:off x="342710" y="1778914"/>
            <a:ext cx="1810204" cy="719034"/>
          </a:xfrm>
          <a:prstGeom prst="wedgeRectCallout">
            <a:avLst>
              <a:gd name="adj1" fmla="val 54584"/>
              <a:gd name="adj2" fmla="val -8893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Einstellungs­möglichkeiten für Kanten-Autofixer</a:t>
            </a:r>
          </a:p>
        </p:txBody>
      </p:sp>
      <p:sp>
        <p:nvSpPr>
          <p:cNvPr id="40" name="TextBox 34"/>
          <p:cNvSpPr txBox="1"/>
          <p:nvPr/>
        </p:nvSpPr>
        <p:spPr bwMode="gray">
          <a:xfrm>
            <a:off x="6094534" y="1623032"/>
            <a:ext cx="1369811" cy="934478"/>
          </a:xfrm>
          <a:prstGeom prst="wedgeRectCallout">
            <a:avLst>
              <a:gd name="adj1" fmla="val 81941"/>
              <a:gd name="adj2" fmla="val -6476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Vordefinierte Sticker und Einstellungs-möglichkeiten</a:t>
            </a:r>
          </a:p>
        </p:txBody>
      </p:sp>
      <p:sp>
        <p:nvSpPr>
          <p:cNvPr id="41" name="TextBox 34"/>
          <p:cNvSpPr txBox="1"/>
          <p:nvPr/>
        </p:nvSpPr>
        <p:spPr bwMode="gray">
          <a:xfrm>
            <a:off x="6715781" y="4762092"/>
            <a:ext cx="1672285" cy="503590"/>
          </a:xfrm>
          <a:prstGeom prst="wedgeRectCallout">
            <a:avLst>
              <a:gd name="adj1" fmla="val -66798"/>
              <a:gd name="adj2" fmla="val 238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Unterstützung rotierter Shapes</a:t>
            </a:r>
          </a:p>
        </p:txBody>
      </p:sp>
      <p:sp>
        <p:nvSpPr>
          <p:cNvPr id="42" name="TextBox 34"/>
          <p:cNvSpPr txBox="1"/>
          <p:nvPr/>
        </p:nvSpPr>
        <p:spPr bwMode="gray">
          <a:xfrm>
            <a:off x="6909759" y="5367545"/>
            <a:ext cx="1784972" cy="719034"/>
          </a:xfrm>
          <a:prstGeom prst="wedgeRectCallout">
            <a:avLst>
              <a:gd name="adj1" fmla="val -23726"/>
              <a:gd name="adj2" fmla="val 7483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verbinden“ nach Verschiebung von Shapes</a:t>
            </a:r>
          </a:p>
        </p:txBody>
      </p:sp>
      <p:sp>
        <p:nvSpPr>
          <p:cNvPr id="43" name="TextBox 34"/>
          <p:cNvSpPr txBox="1"/>
          <p:nvPr/>
        </p:nvSpPr>
        <p:spPr bwMode="gray">
          <a:xfrm>
            <a:off x="9020799" y="4521090"/>
            <a:ext cx="1311189" cy="934478"/>
          </a:xfrm>
          <a:prstGeom prst="wedgeRectCallout">
            <a:avLst>
              <a:gd name="adj1" fmla="val 83423"/>
              <a:gd name="adj2" fmla="val 567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Font Icons von Segoe MDL2 Assets (Systemfont)</a:t>
            </a:r>
          </a:p>
        </p:txBody>
      </p:sp>
      <p:sp>
        <p:nvSpPr>
          <p:cNvPr id="10" name="Rechteck 9"/>
          <p:cNvSpPr/>
          <p:nvPr/>
        </p:nvSpPr>
        <p:spPr bwMode="gray">
          <a:xfrm>
            <a:off x="9667300" y="1338304"/>
            <a:ext cx="2302647" cy="36862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6" name="Rechteck 45"/>
          <p:cNvSpPr/>
          <p:nvPr/>
        </p:nvSpPr>
        <p:spPr bwMode="gray">
          <a:xfrm>
            <a:off x="9051960" y="1981669"/>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7" name="Rechteck 46"/>
          <p:cNvSpPr/>
          <p:nvPr/>
        </p:nvSpPr>
        <p:spPr bwMode="gray">
          <a:xfrm>
            <a:off x="9060098" y="397342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8" name="Rechteck 47"/>
          <p:cNvSpPr/>
          <p:nvPr/>
        </p:nvSpPr>
        <p:spPr bwMode="gray">
          <a:xfrm>
            <a:off x="9051960" y="241091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0" name="Rechteck 49"/>
          <p:cNvSpPr/>
          <p:nvPr/>
        </p:nvSpPr>
        <p:spPr bwMode="gray">
          <a:xfrm>
            <a:off x="10589533" y="3556249"/>
            <a:ext cx="1258649" cy="64950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4" name="TextBox 34"/>
          <p:cNvSpPr txBox="1"/>
          <p:nvPr/>
        </p:nvSpPr>
        <p:spPr bwMode="gray">
          <a:xfrm>
            <a:off x="10518635" y="1994763"/>
            <a:ext cx="1369811" cy="719034"/>
          </a:xfrm>
          <a:prstGeom prst="wedgeRectCallout">
            <a:avLst>
              <a:gd name="adj1" fmla="val -63373"/>
              <a:gd name="adj2" fmla="val -7001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 Kontext-menüs</a:t>
            </a:r>
          </a:p>
        </p:txBody>
      </p:sp>
      <p:sp>
        <p:nvSpPr>
          <p:cNvPr id="58" name="TextBox 34"/>
          <p:cNvSpPr txBox="1"/>
          <p:nvPr/>
        </p:nvSpPr>
        <p:spPr bwMode="gray">
          <a:xfrm>
            <a:off x="252000" y="4182662"/>
            <a:ext cx="1572223" cy="719034"/>
          </a:xfrm>
          <a:prstGeom prst="wedgeRectCallout">
            <a:avLst>
              <a:gd name="adj1" fmla="val 60807"/>
              <a:gd name="adj2" fmla="val 76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Funktion „Shape mit Zwischen-ablage ersetzen“</a:t>
            </a:r>
          </a:p>
        </p:txBody>
      </p:sp>
      <p:sp>
        <p:nvSpPr>
          <p:cNvPr id="59" name="TextBox 34"/>
          <p:cNvSpPr txBox="1"/>
          <p:nvPr/>
        </p:nvSpPr>
        <p:spPr bwMode="gray">
          <a:xfrm>
            <a:off x="962514" y="3680662"/>
            <a:ext cx="2329089" cy="288147"/>
          </a:xfrm>
          <a:prstGeom prst="wedgeRectCallout">
            <a:avLst>
              <a:gd name="adj1" fmla="val -17713"/>
              <a:gd name="adj2" fmla="val -8514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Kleine Helfer-Funktionen</a:t>
            </a:r>
          </a:p>
        </p:txBody>
      </p:sp>
      <p:sp>
        <p:nvSpPr>
          <p:cNvPr id="60" name="TextBox 34"/>
          <p:cNvSpPr txBox="1"/>
          <p:nvPr/>
        </p:nvSpPr>
        <p:spPr bwMode="gray">
          <a:xfrm>
            <a:off x="3461213" y="2721513"/>
            <a:ext cx="1669327" cy="934478"/>
          </a:xfrm>
          <a:prstGeom prst="wedgeRectCallout">
            <a:avLst>
              <a:gd name="adj1" fmla="val 62009"/>
              <a:gd name="adj2" fmla="val -592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Wechselshapes</a:t>
            </a:r>
            <a:r>
              <a:rPr lang="de-DE" sz="1400" dirty="0"/>
              <a:t> (wie </a:t>
            </a:r>
            <a:r>
              <a:rPr lang="de-DE" sz="1400" dirty="0" err="1"/>
              <a:t>Likert-Scale</a:t>
            </a:r>
            <a:r>
              <a:rPr lang="de-DE" sz="1400" dirty="0"/>
              <a:t>) unterstützen Rotation</a:t>
            </a:r>
          </a:p>
        </p:txBody>
      </p:sp>
      <p:sp>
        <p:nvSpPr>
          <p:cNvPr id="61" name="TextBox 34"/>
          <p:cNvSpPr txBox="1"/>
          <p:nvPr/>
        </p:nvSpPr>
        <p:spPr bwMode="gray">
          <a:xfrm>
            <a:off x="3461213" y="3717032"/>
            <a:ext cx="1108668" cy="719034"/>
          </a:xfrm>
          <a:prstGeom prst="wedgeRectCallout">
            <a:avLst>
              <a:gd name="adj1" fmla="val 77108"/>
              <a:gd name="adj2" fmla="val 359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Einfacheres ändern der Farben</a:t>
            </a:r>
          </a:p>
        </p:txBody>
      </p:sp>
      <p:sp>
        <p:nvSpPr>
          <p:cNvPr id="62" name="TextBox 34"/>
          <p:cNvSpPr txBox="1"/>
          <p:nvPr/>
        </p:nvSpPr>
        <p:spPr bwMode="gray">
          <a:xfrm>
            <a:off x="7084781" y="2769948"/>
            <a:ext cx="1680213" cy="503590"/>
          </a:xfrm>
          <a:prstGeom prst="wedgeRectCallout">
            <a:avLst>
              <a:gd name="adj1" fmla="val -79169"/>
              <a:gd name="adj2" fmla="val 420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 Prozess-Shapes anpassen</a:t>
            </a:r>
          </a:p>
        </p:txBody>
      </p:sp>
      <p:sp>
        <p:nvSpPr>
          <p:cNvPr id="63" name="TextBox 34"/>
          <p:cNvSpPr txBox="1"/>
          <p:nvPr/>
        </p:nvSpPr>
        <p:spPr bwMode="gray">
          <a:xfrm>
            <a:off x="6268413" y="3423826"/>
            <a:ext cx="2475007" cy="719034"/>
          </a:xfrm>
          <a:prstGeom prst="wedgeRectCallout">
            <a:avLst>
              <a:gd name="adj1" fmla="val 18702"/>
              <a:gd name="adj2" fmla="val 628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Bestehende Prozesse (gruppiert) in interaktiven Prozess konvertieren</a:t>
            </a:r>
          </a:p>
        </p:txBody>
      </p:sp>
      <p:pic>
        <p:nvPicPr>
          <p:cNvPr id="14" name="Grafik 13"/>
          <p:cNvPicPr>
            <a:picLocks noChangeAspect="1"/>
          </p:cNvPicPr>
          <p:nvPr/>
        </p:nvPicPr>
        <p:blipFill>
          <a:blip r:embed="rId23"/>
          <a:stretch>
            <a:fillRect/>
          </a:stretch>
        </p:blipFill>
        <p:spPr>
          <a:xfrm>
            <a:off x="3502714" y="4793171"/>
            <a:ext cx="1641785" cy="1575132"/>
          </a:xfrm>
          <a:prstGeom prst="rect">
            <a:avLst/>
          </a:prstGeom>
        </p:spPr>
      </p:pic>
      <p:sp>
        <p:nvSpPr>
          <p:cNvPr id="44" name="TextBox 34"/>
          <p:cNvSpPr txBox="1"/>
          <p:nvPr/>
        </p:nvSpPr>
        <p:spPr bwMode="gray">
          <a:xfrm>
            <a:off x="4575330" y="4798443"/>
            <a:ext cx="1286356" cy="1149921"/>
          </a:xfrm>
          <a:prstGeom prst="wedgeRectCallout">
            <a:avLst>
              <a:gd name="adj1" fmla="val -86532"/>
              <a:gd name="adj2" fmla="val -2499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Definierbarer Anfangs­winkel &amp; weitere Optionen</a:t>
            </a:r>
          </a:p>
        </p:txBody>
      </p:sp>
      <p:sp>
        <p:nvSpPr>
          <p:cNvPr id="64" name="Rectangle 19"/>
          <p:cNvSpPr/>
          <p:nvPr/>
        </p:nvSpPr>
        <p:spPr bwMode="gray">
          <a:xfrm>
            <a:off x="4152475" y="1272876"/>
            <a:ext cx="1746104"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16" name="Grafik 15"/>
          <p:cNvPicPr>
            <a:picLocks noChangeAspect="1"/>
          </p:cNvPicPr>
          <p:nvPr/>
        </p:nvPicPr>
        <p:blipFill>
          <a:blip r:embed="rId24"/>
          <a:stretch>
            <a:fillRect/>
          </a:stretch>
        </p:blipFill>
        <p:spPr>
          <a:xfrm>
            <a:off x="274201" y="4924784"/>
            <a:ext cx="1859986" cy="1428546"/>
          </a:xfrm>
          <a:prstGeom prst="rect">
            <a:avLst/>
          </a:prstGeom>
        </p:spPr>
      </p:pic>
      <p:pic>
        <p:nvPicPr>
          <p:cNvPr id="11" name="Grafik 10"/>
          <p:cNvPicPr>
            <a:picLocks noChangeAspect="1"/>
          </p:cNvPicPr>
          <p:nvPr/>
        </p:nvPicPr>
        <p:blipFill>
          <a:blip r:embed="rId25"/>
          <a:stretch>
            <a:fillRect/>
          </a:stretch>
        </p:blipFill>
        <p:spPr>
          <a:xfrm>
            <a:off x="4203110" y="1340768"/>
            <a:ext cx="1604858" cy="737717"/>
          </a:xfrm>
          <a:prstGeom prst="rect">
            <a:avLst/>
          </a:prstGeom>
        </p:spPr>
      </p:pic>
      <p:sp>
        <p:nvSpPr>
          <p:cNvPr id="65" name="TextBox 34"/>
          <p:cNvSpPr txBox="1"/>
          <p:nvPr/>
        </p:nvSpPr>
        <p:spPr bwMode="gray">
          <a:xfrm>
            <a:off x="4283859" y="2020109"/>
            <a:ext cx="1457956" cy="503590"/>
          </a:xfrm>
          <a:prstGeom prst="wedgeRectCallout">
            <a:avLst>
              <a:gd name="adj1" fmla="val 12345"/>
              <a:gd name="adj2" fmla="val -11981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Ankerpunkt für Rotation</a:t>
            </a:r>
          </a:p>
        </p:txBody>
      </p:sp>
      <p:sp>
        <p:nvSpPr>
          <p:cNvPr id="56" name="TextBox 34"/>
          <p:cNvSpPr txBox="1"/>
          <p:nvPr/>
        </p:nvSpPr>
        <p:spPr bwMode="gray">
          <a:xfrm>
            <a:off x="2073307" y="5101166"/>
            <a:ext cx="1098009" cy="719034"/>
          </a:xfrm>
          <a:prstGeom prst="wedgeRectCallout">
            <a:avLst>
              <a:gd name="adj1" fmla="val -58455"/>
              <a:gd name="adj2" fmla="val 9592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Gruppen-Funktionen</a:t>
            </a:r>
          </a:p>
        </p:txBody>
      </p:sp>
    </p:spTree>
    <p:extLst>
      <p:ext uri="{BB962C8B-B14F-4D97-AF65-F5344CB8AC3E}">
        <p14:creationId xmlns:p14="http://schemas.microsoft.com/office/powerpoint/2010/main" val="1076212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57"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9" name="Rechteck 18"/>
          <p:cNvSpPr/>
          <p:nvPr/>
        </p:nvSpPr>
        <p:spPr bwMode="gray">
          <a:xfrm>
            <a:off x="9249150" y="1314565"/>
            <a:ext cx="2763745" cy="35826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0" name="Rechteck 19"/>
          <p:cNvSpPr/>
          <p:nvPr/>
        </p:nvSpPr>
        <p:spPr bwMode="gray">
          <a:xfrm>
            <a:off x="211735" y="1314565"/>
            <a:ext cx="591034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1" name="Rechteck 20"/>
          <p:cNvSpPr/>
          <p:nvPr/>
        </p:nvSpPr>
        <p:spPr bwMode="gray">
          <a:xfrm>
            <a:off x="6287548" y="1314565"/>
            <a:ext cx="279613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2" name="Rechteck 21"/>
          <p:cNvSpPr/>
          <p:nvPr/>
        </p:nvSpPr>
        <p:spPr bwMode="gray">
          <a:xfrm>
            <a:off x="9249150" y="5085185"/>
            <a:ext cx="2763746"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3" name="Rechteck 22"/>
          <p:cNvSpPr/>
          <p:nvPr/>
        </p:nvSpPr>
        <p:spPr bwMode="gray">
          <a:xfrm>
            <a:off x="211735" y="3501008"/>
            <a:ext cx="3219970" cy="29363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4" name="Rechteck 23"/>
          <p:cNvSpPr/>
          <p:nvPr/>
        </p:nvSpPr>
        <p:spPr bwMode="gray">
          <a:xfrm>
            <a:off x="3647728" y="5085184"/>
            <a:ext cx="2474348"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5" name="Rechteck 24"/>
          <p:cNvSpPr/>
          <p:nvPr/>
        </p:nvSpPr>
        <p:spPr bwMode="gray">
          <a:xfrm>
            <a:off x="6287548" y="5085184"/>
            <a:ext cx="2796130"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6" name="Rechteck 25"/>
          <p:cNvSpPr/>
          <p:nvPr/>
        </p:nvSpPr>
        <p:spPr bwMode="gray">
          <a:xfrm>
            <a:off x="3647727" y="3501007"/>
            <a:ext cx="5435951" cy="13962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v2.5.2</a:t>
            </a:r>
            <a:endParaRPr lang="en-US" dirty="0"/>
          </a:p>
        </p:txBody>
      </p:sp>
      <p:pic>
        <p:nvPicPr>
          <p:cNvPr id="8" name="Grafik 7"/>
          <p:cNvPicPr>
            <a:picLocks noChangeAspect="1"/>
          </p:cNvPicPr>
          <p:nvPr/>
        </p:nvPicPr>
        <p:blipFill>
          <a:blip r:embed="rId7"/>
          <a:stretch>
            <a:fillRect/>
          </a:stretch>
        </p:blipFill>
        <p:spPr>
          <a:xfrm>
            <a:off x="354853" y="3762906"/>
            <a:ext cx="2475275" cy="2536188"/>
          </a:xfrm>
          <a:prstGeom prst="rect">
            <a:avLst/>
          </a:prstGeom>
        </p:spPr>
      </p:pic>
      <p:pic>
        <p:nvPicPr>
          <p:cNvPr id="10" name="Grafik 9"/>
          <p:cNvPicPr>
            <a:picLocks noChangeAspect="1"/>
          </p:cNvPicPr>
          <p:nvPr/>
        </p:nvPicPr>
        <p:blipFill>
          <a:blip r:embed="rId8"/>
          <a:stretch>
            <a:fillRect/>
          </a:stretch>
        </p:blipFill>
        <p:spPr>
          <a:xfrm>
            <a:off x="6425515" y="1391982"/>
            <a:ext cx="2502606" cy="1237348"/>
          </a:xfrm>
          <a:prstGeom prst="rect">
            <a:avLst/>
          </a:prstGeom>
        </p:spPr>
      </p:pic>
      <p:pic>
        <p:nvPicPr>
          <p:cNvPr id="11" name="Grafik 10"/>
          <p:cNvPicPr>
            <a:picLocks noChangeAspect="1"/>
          </p:cNvPicPr>
          <p:nvPr/>
        </p:nvPicPr>
        <p:blipFill>
          <a:blip r:embed="rId9"/>
          <a:stretch>
            <a:fillRect/>
          </a:stretch>
        </p:blipFill>
        <p:spPr>
          <a:xfrm>
            <a:off x="3718564" y="5296349"/>
            <a:ext cx="2089772" cy="1013849"/>
          </a:xfrm>
          <a:prstGeom prst="rect">
            <a:avLst/>
          </a:prstGeom>
        </p:spPr>
      </p:pic>
      <p:pic>
        <p:nvPicPr>
          <p:cNvPr id="15" name="Grafik 14"/>
          <p:cNvPicPr>
            <a:picLocks noChangeAspect="1"/>
          </p:cNvPicPr>
          <p:nvPr/>
        </p:nvPicPr>
        <p:blipFill>
          <a:blip r:embed="rId10"/>
          <a:stretch>
            <a:fillRect/>
          </a:stretch>
        </p:blipFill>
        <p:spPr>
          <a:xfrm>
            <a:off x="10924890" y="5157037"/>
            <a:ext cx="1036410" cy="861135"/>
          </a:xfrm>
          <a:prstGeom prst="rect">
            <a:avLst/>
          </a:prstGeom>
        </p:spPr>
      </p:pic>
      <p:pic>
        <p:nvPicPr>
          <p:cNvPr id="16" name="Grafik 15"/>
          <p:cNvPicPr>
            <a:picLocks noChangeAspect="1"/>
          </p:cNvPicPr>
          <p:nvPr/>
        </p:nvPicPr>
        <p:blipFill>
          <a:blip r:embed="rId11"/>
          <a:stretch>
            <a:fillRect/>
          </a:stretch>
        </p:blipFill>
        <p:spPr>
          <a:xfrm>
            <a:off x="3718564" y="3544967"/>
            <a:ext cx="2948585" cy="1281137"/>
          </a:xfrm>
          <a:prstGeom prst="rect">
            <a:avLst/>
          </a:prstGeom>
        </p:spPr>
      </p:pic>
      <p:pic>
        <p:nvPicPr>
          <p:cNvPr id="17" name="Grafik 16"/>
          <p:cNvPicPr>
            <a:picLocks noChangeAspect="1"/>
          </p:cNvPicPr>
          <p:nvPr/>
        </p:nvPicPr>
        <p:blipFill>
          <a:blip r:embed="rId12"/>
          <a:stretch>
            <a:fillRect/>
          </a:stretch>
        </p:blipFill>
        <p:spPr>
          <a:xfrm>
            <a:off x="9574406" y="1399261"/>
            <a:ext cx="2324824" cy="3334860"/>
          </a:xfrm>
          <a:prstGeom prst="rect">
            <a:avLst/>
          </a:prstGeom>
        </p:spPr>
      </p:pic>
      <p:pic>
        <p:nvPicPr>
          <p:cNvPr id="18" name="Grafik 17"/>
          <p:cNvPicPr>
            <a:picLocks noChangeAspect="1"/>
          </p:cNvPicPr>
          <p:nvPr/>
        </p:nvPicPr>
        <p:blipFill>
          <a:blip r:embed="rId13"/>
          <a:stretch>
            <a:fillRect/>
          </a:stretch>
        </p:blipFill>
        <p:spPr>
          <a:xfrm>
            <a:off x="6365702" y="5359585"/>
            <a:ext cx="2088232" cy="950613"/>
          </a:xfrm>
          <a:prstGeom prst="rect">
            <a:avLst/>
          </a:prstGeom>
        </p:spPr>
      </p:pic>
      <p:sp>
        <p:nvSpPr>
          <p:cNvPr id="27" name="Textfeld 26"/>
          <p:cNvSpPr txBox="1"/>
          <p:nvPr/>
        </p:nvSpPr>
        <p:spPr bwMode="gray">
          <a:xfrm>
            <a:off x="1663455" y="4033951"/>
            <a:ext cx="1686707" cy="503590"/>
          </a:xfrm>
          <a:prstGeom prst="wedgeRectCallout">
            <a:avLst>
              <a:gd name="adj1" fmla="val -71255"/>
              <a:gd name="adj2" fmla="val 5801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Externe Links entfernen</a:t>
            </a:r>
          </a:p>
        </p:txBody>
      </p:sp>
      <p:sp>
        <p:nvSpPr>
          <p:cNvPr id="28" name="Textfeld 27"/>
          <p:cNvSpPr txBox="1"/>
          <p:nvPr/>
        </p:nvSpPr>
        <p:spPr bwMode="gray">
          <a:xfrm>
            <a:off x="1663455" y="5335809"/>
            <a:ext cx="1686707" cy="503590"/>
          </a:xfrm>
          <a:prstGeom prst="wedgeRectCallout">
            <a:avLst>
              <a:gd name="adj1" fmla="val -70148"/>
              <a:gd name="adj2" fmla="val 6418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Ungenutzte Master entfernen</a:t>
            </a:r>
          </a:p>
        </p:txBody>
      </p:sp>
      <p:sp>
        <p:nvSpPr>
          <p:cNvPr id="29" name="Textfeld 28"/>
          <p:cNvSpPr txBox="1"/>
          <p:nvPr/>
        </p:nvSpPr>
        <p:spPr bwMode="gray">
          <a:xfrm>
            <a:off x="6530765" y="2775240"/>
            <a:ext cx="2055365" cy="503590"/>
          </a:xfrm>
          <a:prstGeom prst="wedgeRectCallout">
            <a:avLst>
              <a:gd name="adj1" fmla="val 30968"/>
              <a:gd name="adj2" fmla="val -1124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Spalten-/Zeilenbreite verteilen</a:t>
            </a:r>
          </a:p>
        </p:txBody>
      </p:sp>
      <p:sp>
        <p:nvSpPr>
          <p:cNvPr id="30" name="Textfeld 29"/>
          <p:cNvSpPr txBox="1"/>
          <p:nvPr/>
        </p:nvSpPr>
        <p:spPr bwMode="gray">
          <a:xfrm>
            <a:off x="6249874" y="3614972"/>
            <a:ext cx="2617149" cy="719034"/>
          </a:xfrm>
          <a:prstGeom prst="wedgeRectCallout">
            <a:avLst>
              <a:gd name="adj1" fmla="val -61729"/>
              <a:gd name="adj2" fmla="val 603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Einstellmöglichkeiten, </a:t>
            </a:r>
            <a:r>
              <a:rPr lang="de-DE" sz="1400" dirty="0" err="1"/>
              <a:t>u.A.</a:t>
            </a:r>
            <a:r>
              <a:rPr lang="de-DE" sz="1400" dirty="0"/>
              <a:t> Verhalten bei Auswahl von mehr als 2 Shapes</a:t>
            </a:r>
          </a:p>
        </p:txBody>
      </p:sp>
      <p:sp>
        <p:nvSpPr>
          <p:cNvPr id="31" name="Textfeld 30"/>
          <p:cNvSpPr txBox="1"/>
          <p:nvPr/>
        </p:nvSpPr>
        <p:spPr bwMode="gray">
          <a:xfrm>
            <a:off x="4191756" y="5146610"/>
            <a:ext cx="1873751" cy="503590"/>
          </a:xfrm>
          <a:prstGeom prst="wedgeRectCallout">
            <a:avLst>
              <a:gd name="adj1" fmla="val -36025"/>
              <a:gd name="adj2" fmla="val 14571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Kanten-Autofixer… einfach magisch</a:t>
            </a:r>
          </a:p>
        </p:txBody>
      </p:sp>
      <p:sp>
        <p:nvSpPr>
          <p:cNvPr id="32" name="Textfeld 31"/>
          <p:cNvSpPr txBox="1"/>
          <p:nvPr/>
        </p:nvSpPr>
        <p:spPr bwMode="gray">
          <a:xfrm>
            <a:off x="6966091" y="5154545"/>
            <a:ext cx="2085963" cy="503590"/>
          </a:xfrm>
          <a:prstGeom prst="wedgeRectCallout">
            <a:avLst>
              <a:gd name="adj1" fmla="val 18277"/>
              <a:gd name="adj2" fmla="val 851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3 Kataloge für eigene </a:t>
            </a:r>
            <a:r>
              <a:rPr lang="de-DE" sz="1400" dirty="0" err="1"/>
              <a:t>QuickEdit</a:t>
            </a:r>
            <a:r>
              <a:rPr lang="de-DE" sz="1400" dirty="0"/>
              <a:t>-Farben</a:t>
            </a:r>
          </a:p>
        </p:txBody>
      </p:sp>
      <p:sp>
        <p:nvSpPr>
          <p:cNvPr id="33" name="Textfeld 32"/>
          <p:cNvSpPr txBox="1"/>
          <p:nvPr/>
        </p:nvSpPr>
        <p:spPr bwMode="gray">
          <a:xfrm>
            <a:off x="9378866" y="5631658"/>
            <a:ext cx="1546024" cy="719034"/>
          </a:xfrm>
          <a:prstGeom prst="wedgeRectCallout">
            <a:avLst>
              <a:gd name="adj1" fmla="val 56969"/>
              <a:gd name="adj2" fmla="val -974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Statistik-Modul (aktivierbarer </a:t>
            </a:r>
            <a:r>
              <a:rPr lang="de-DE" sz="1400" dirty="0" err="1"/>
              <a:t>feature</a:t>
            </a:r>
            <a:r>
              <a:rPr lang="de-DE" sz="1400" dirty="0"/>
              <a:t>-folder)</a:t>
            </a:r>
          </a:p>
        </p:txBody>
      </p:sp>
      <p:sp>
        <p:nvSpPr>
          <p:cNvPr id="34" name="Textfeld 33"/>
          <p:cNvSpPr txBox="1"/>
          <p:nvPr/>
        </p:nvSpPr>
        <p:spPr bwMode="gray">
          <a:xfrm>
            <a:off x="9354718" y="4285746"/>
            <a:ext cx="2302060" cy="503590"/>
          </a:xfrm>
          <a:prstGeom prst="wedgeRectCallout">
            <a:avLst>
              <a:gd name="adj1" fmla="val -11358"/>
              <a:gd name="adj2" fmla="val -1569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Überarbeitetes Symbol- und Icon-Font-Menü</a:t>
            </a:r>
          </a:p>
        </p:txBody>
      </p:sp>
      <p:pic>
        <p:nvPicPr>
          <p:cNvPr id="39" name="Grafik 38"/>
          <p:cNvPicPr>
            <a:picLocks noChangeAspect="1"/>
          </p:cNvPicPr>
          <p:nvPr/>
        </p:nvPicPr>
        <p:blipFill>
          <a:blip r:embed="rId14"/>
          <a:stretch>
            <a:fillRect/>
          </a:stretch>
        </p:blipFill>
        <p:spPr>
          <a:xfrm>
            <a:off x="4799856" y="1431103"/>
            <a:ext cx="1283242" cy="1817926"/>
          </a:xfrm>
          <a:prstGeom prst="rect">
            <a:avLst/>
          </a:prstGeom>
        </p:spPr>
      </p:pic>
      <p:grpSp>
        <p:nvGrpSpPr>
          <p:cNvPr id="41" name="Gruppieren 40"/>
          <p:cNvGrpSpPr/>
          <p:nvPr/>
        </p:nvGrpSpPr>
        <p:grpSpPr>
          <a:xfrm>
            <a:off x="252000" y="1524838"/>
            <a:ext cx="2113136" cy="1720191"/>
            <a:chOff x="354852" y="1531730"/>
            <a:chExt cx="2113136" cy="1720191"/>
          </a:xfrm>
        </p:grpSpPr>
        <p:pic>
          <p:nvPicPr>
            <p:cNvPr id="40" name="Grafik 39"/>
            <p:cNvPicPr>
              <a:picLocks noChangeAspect="1"/>
            </p:cNvPicPr>
            <p:nvPr/>
          </p:nvPicPr>
          <p:blipFill>
            <a:blip r:embed="rId15"/>
            <a:stretch>
              <a:fillRect/>
            </a:stretch>
          </p:blipFill>
          <p:spPr>
            <a:xfrm>
              <a:off x="354852" y="1583543"/>
              <a:ext cx="2100695" cy="1668378"/>
            </a:xfrm>
            <a:prstGeom prst="rect">
              <a:avLst/>
            </a:prstGeom>
          </p:spPr>
        </p:pic>
        <p:sp>
          <p:nvSpPr>
            <p:cNvPr id="37" name="Rechteck 36"/>
            <p:cNvSpPr/>
            <p:nvPr/>
          </p:nvSpPr>
          <p:spPr bwMode="gray">
            <a:xfrm>
              <a:off x="1106360" y="1531730"/>
              <a:ext cx="1361628" cy="57798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5" name="Textfeld 34"/>
          <p:cNvSpPr txBox="1"/>
          <p:nvPr/>
        </p:nvSpPr>
        <p:spPr bwMode="gray">
          <a:xfrm>
            <a:off x="1948918" y="1383299"/>
            <a:ext cx="2391100" cy="934478"/>
          </a:xfrm>
          <a:prstGeom prst="wedgeRectCallout">
            <a:avLst>
              <a:gd name="adj1" fmla="val -84419"/>
              <a:gd name="adj2" fmla="val 3666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Überarbeitung des </a:t>
            </a:r>
            <a:r>
              <a:rPr lang="de-DE" sz="1400" dirty="0" err="1"/>
              <a:t>CustomFormats</a:t>
            </a:r>
            <a:r>
              <a:rPr lang="de-DE" sz="1400" dirty="0"/>
              <a:t>-Features mit Gallery und Pickup-</a:t>
            </a:r>
            <a:r>
              <a:rPr lang="de-DE" sz="1400" dirty="0" err="1"/>
              <a:t>Apply</a:t>
            </a:r>
            <a:r>
              <a:rPr lang="de-DE" sz="1400" dirty="0"/>
              <a:t>-Funktion</a:t>
            </a:r>
          </a:p>
        </p:txBody>
      </p:sp>
      <p:sp>
        <p:nvSpPr>
          <p:cNvPr id="42" name="Textfeld 41"/>
          <p:cNvSpPr txBox="1"/>
          <p:nvPr/>
        </p:nvSpPr>
        <p:spPr bwMode="gray">
          <a:xfrm>
            <a:off x="2508714" y="2542338"/>
            <a:ext cx="2228954" cy="719034"/>
          </a:xfrm>
          <a:prstGeom prst="wedgeRectCallout">
            <a:avLst>
              <a:gd name="adj1" fmla="val 57908"/>
              <a:gd name="adj2" fmla="val 72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Fein-granulare Auswahl welche Formate übertragen werden</a:t>
            </a:r>
          </a:p>
        </p:txBody>
      </p:sp>
    </p:spTree>
    <p:extLst>
      <p:ext uri="{BB962C8B-B14F-4D97-AF65-F5344CB8AC3E}">
        <p14:creationId xmlns:p14="http://schemas.microsoft.com/office/powerpoint/2010/main" val="577779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81" name="think-cell Folie" r:id="rId5" imgW="592" imgH="588" progId="TCLayout.ActiveDocument.1">
                  <p:embed/>
                </p:oleObj>
              </mc:Choice>
              <mc:Fallback>
                <p:oleObj name="think-cell Folie" r:id="rId5" imgW="592" imgH="588" progId="TCLayout.ActiveDocument.1">
                  <p:embed/>
                  <p:pic>
                    <p:nvPicPr>
                      <p:cNvPr id="14" name="Objekt 1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5" name="Rechteck 14"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34" name="Rechteck 33"/>
          <p:cNvSpPr/>
          <p:nvPr/>
        </p:nvSpPr>
        <p:spPr bwMode="gray">
          <a:xfrm>
            <a:off x="8092734" y="1484784"/>
            <a:ext cx="137488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3" name="Rechteck 32"/>
          <p:cNvSpPr/>
          <p:nvPr/>
        </p:nvSpPr>
        <p:spPr bwMode="gray">
          <a:xfrm>
            <a:off x="5403715" y="1484784"/>
            <a:ext cx="261486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3" name="Rechteck 52"/>
          <p:cNvSpPr/>
          <p:nvPr/>
        </p:nvSpPr>
        <p:spPr bwMode="gray">
          <a:xfrm>
            <a:off x="9552384" y="1484784"/>
            <a:ext cx="239293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4" name="Rechteck 53"/>
          <p:cNvSpPr/>
          <p:nvPr/>
        </p:nvSpPr>
        <p:spPr bwMode="gray">
          <a:xfrm>
            <a:off x="5403715" y="4005065"/>
            <a:ext cx="1936558" cy="2383691"/>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0" name="Rechteck 49"/>
          <p:cNvSpPr/>
          <p:nvPr/>
        </p:nvSpPr>
        <p:spPr bwMode="gray">
          <a:xfrm>
            <a:off x="3091576" y="1484199"/>
            <a:ext cx="2206943"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3" name="Rechteck 12"/>
          <p:cNvSpPr/>
          <p:nvPr/>
        </p:nvSpPr>
        <p:spPr bwMode="gray">
          <a:xfrm>
            <a:off x="278186" y="1484784"/>
            <a:ext cx="2713588"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9" name="Rechteck 18"/>
          <p:cNvSpPr/>
          <p:nvPr/>
        </p:nvSpPr>
        <p:spPr bwMode="gray">
          <a:xfrm>
            <a:off x="280235" y="5152814"/>
            <a:ext cx="5023678" cy="123594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p>
        </p:txBody>
      </p:sp>
      <p:sp>
        <p:nvSpPr>
          <p:cNvPr id="88" name="Rechteck 87"/>
          <p:cNvSpPr/>
          <p:nvPr/>
        </p:nvSpPr>
        <p:spPr bwMode="gray">
          <a:xfrm>
            <a:off x="7392144" y="4005065"/>
            <a:ext cx="4553172" cy="238369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6" name="Grafik 5"/>
          <p:cNvPicPr>
            <a:picLocks noChangeAspect="1"/>
          </p:cNvPicPr>
          <p:nvPr/>
        </p:nvPicPr>
        <p:blipFill>
          <a:blip r:embed="rId7"/>
          <a:stretch>
            <a:fillRect/>
          </a:stretch>
        </p:blipFill>
        <p:spPr>
          <a:xfrm>
            <a:off x="356613" y="1552414"/>
            <a:ext cx="2507251" cy="2889866"/>
          </a:xfrm>
          <a:prstGeom prst="rect">
            <a:avLst/>
          </a:prstGeom>
        </p:spPr>
      </p:pic>
      <p:pic>
        <p:nvPicPr>
          <p:cNvPr id="7" name="Grafik 6"/>
          <p:cNvPicPr>
            <a:picLocks noChangeAspect="1"/>
          </p:cNvPicPr>
          <p:nvPr/>
        </p:nvPicPr>
        <p:blipFill>
          <a:blip r:embed="rId8"/>
          <a:stretch>
            <a:fillRect/>
          </a:stretch>
        </p:blipFill>
        <p:spPr>
          <a:xfrm>
            <a:off x="9633999" y="1952482"/>
            <a:ext cx="1009423" cy="1731997"/>
          </a:xfrm>
          <a:prstGeom prst="rect">
            <a:avLst/>
          </a:prstGeom>
        </p:spPr>
      </p:pic>
      <p:pic>
        <p:nvPicPr>
          <p:cNvPr id="8" name="Grafik 7"/>
          <p:cNvPicPr>
            <a:picLocks noChangeAspect="1"/>
          </p:cNvPicPr>
          <p:nvPr/>
        </p:nvPicPr>
        <p:blipFill>
          <a:blip r:embed="rId9"/>
          <a:stretch>
            <a:fillRect/>
          </a:stretch>
        </p:blipFill>
        <p:spPr>
          <a:xfrm>
            <a:off x="10488488" y="1576332"/>
            <a:ext cx="1337290" cy="1489750"/>
          </a:xfrm>
          <a:prstGeom prst="rect">
            <a:avLst/>
          </a:prstGeom>
        </p:spPr>
      </p:pic>
      <p:pic>
        <p:nvPicPr>
          <p:cNvPr id="70" name="Grafik 69"/>
          <p:cNvPicPr>
            <a:picLocks noChangeAspect="1"/>
          </p:cNvPicPr>
          <p:nvPr/>
        </p:nvPicPr>
        <p:blipFill>
          <a:blip r:embed="rId10"/>
          <a:stretch>
            <a:fillRect/>
          </a:stretch>
        </p:blipFill>
        <p:spPr>
          <a:xfrm>
            <a:off x="826797" y="5569747"/>
            <a:ext cx="1760531" cy="769504"/>
          </a:xfrm>
          <a:prstGeom prst="rect">
            <a:avLst/>
          </a:prstGeom>
        </p:spPr>
      </p:pic>
      <p:pic>
        <p:nvPicPr>
          <p:cNvPr id="71" name="Grafik 70"/>
          <p:cNvPicPr>
            <a:picLocks noChangeAspect="1"/>
          </p:cNvPicPr>
          <p:nvPr/>
        </p:nvPicPr>
        <p:blipFill>
          <a:blip r:embed="rId11"/>
          <a:stretch>
            <a:fillRect/>
          </a:stretch>
        </p:blipFill>
        <p:spPr>
          <a:xfrm>
            <a:off x="5470242" y="4100915"/>
            <a:ext cx="571083" cy="2093974"/>
          </a:xfrm>
          <a:prstGeom prst="rect">
            <a:avLst/>
          </a:prstGeom>
        </p:spPr>
      </p:pic>
      <p:pic>
        <p:nvPicPr>
          <p:cNvPr id="73" name="Grafik 72"/>
          <p:cNvPicPr>
            <a:picLocks noChangeAspect="1"/>
          </p:cNvPicPr>
          <p:nvPr/>
        </p:nvPicPr>
        <p:blipFill>
          <a:blip r:embed="rId12"/>
          <a:stretch>
            <a:fillRect/>
          </a:stretch>
        </p:blipFill>
        <p:spPr>
          <a:xfrm>
            <a:off x="7891222" y="4142334"/>
            <a:ext cx="3910108" cy="2207640"/>
          </a:xfrm>
          <a:prstGeom prst="rect">
            <a:avLst/>
          </a:prstGeom>
        </p:spPr>
      </p:pic>
      <p:pic>
        <p:nvPicPr>
          <p:cNvPr id="45" name="Grafik 44"/>
          <p:cNvPicPr>
            <a:picLocks noChangeAspect="1"/>
          </p:cNvPicPr>
          <p:nvPr/>
        </p:nvPicPr>
        <p:blipFill>
          <a:blip r:embed="rId13"/>
          <a:stretch>
            <a:fillRect/>
          </a:stretch>
        </p:blipFill>
        <p:spPr>
          <a:xfrm>
            <a:off x="3377602" y="2530910"/>
            <a:ext cx="1858654" cy="1679363"/>
          </a:xfrm>
          <a:prstGeom prst="rect">
            <a:avLst/>
          </a:prstGeom>
        </p:spPr>
      </p:pic>
      <p:pic>
        <p:nvPicPr>
          <p:cNvPr id="46" name="Grafik 45"/>
          <p:cNvPicPr>
            <a:picLocks noChangeAspect="1"/>
          </p:cNvPicPr>
          <p:nvPr/>
        </p:nvPicPr>
        <p:blipFill>
          <a:blip r:embed="rId14"/>
          <a:stretch>
            <a:fillRect/>
          </a:stretch>
        </p:blipFill>
        <p:spPr>
          <a:xfrm>
            <a:off x="3148467" y="1576332"/>
            <a:ext cx="1902156" cy="1181494"/>
          </a:xfrm>
          <a:prstGeom prst="rect">
            <a:avLst/>
          </a:prstGeom>
        </p:spPr>
      </p:pic>
      <p:sp>
        <p:nvSpPr>
          <p:cNvPr id="47" name="Textfeld 46"/>
          <p:cNvSpPr txBox="1"/>
          <p:nvPr/>
        </p:nvSpPr>
        <p:spPr bwMode="gray">
          <a:xfrm>
            <a:off x="462812" y="4465843"/>
            <a:ext cx="2363304" cy="503590"/>
          </a:xfrm>
          <a:prstGeom prst="wedgeRectCallout">
            <a:avLst>
              <a:gd name="adj1" fmla="val -24050"/>
              <a:gd name="adj2" fmla="val -963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Optionen für Shape-Abstände</a:t>
            </a:r>
          </a:p>
        </p:txBody>
      </p:sp>
      <p:pic>
        <p:nvPicPr>
          <p:cNvPr id="32" name="Grafik 31"/>
          <p:cNvPicPr>
            <a:picLocks noChangeAspect="1"/>
          </p:cNvPicPr>
          <p:nvPr/>
        </p:nvPicPr>
        <p:blipFill>
          <a:blip r:embed="rId15"/>
          <a:stretch>
            <a:fillRect/>
          </a:stretch>
        </p:blipFill>
        <p:spPr>
          <a:xfrm>
            <a:off x="356613" y="5220753"/>
            <a:ext cx="470184" cy="737927"/>
          </a:xfrm>
          <a:prstGeom prst="rect">
            <a:avLst/>
          </a:prstGeom>
        </p:spPr>
      </p:pic>
      <p:sp>
        <p:nvSpPr>
          <p:cNvPr id="49" name="Textfeld 48"/>
          <p:cNvSpPr txBox="1"/>
          <p:nvPr/>
        </p:nvSpPr>
        <p:spPr bwMode="gray">
          <a:xfrm>
            <a:off x="2589232" y="5221188"/>
            <a:ext cx="2612979" cy="934478"/>
          </a:xfrm>
          <a:prstGeom prst="wedgeRectCallout">
            <a:avLst>
              <a:gd name="adj1" fmla="val -61667"/>
              <a:gd name="adj2" fmla="val 151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Multifunktionale Farbleiste als „Floating Toolbar“ mit vielen POWER-Funktionen über Tastenkombinationen</a:t>
            </a:r>
          </a:p>
        </p:txBody>
      </p:sp>
      <p:sp>
        <p:nvSpPr>
          <p:cNvPr id="51" name="Textfeld 50"/>
          <p:cNvSpPr txBox="1"/>
          <p:nvPr/>
        </p:nvSpPr>
        <p:spPr bwMode="gray">
          <a:xfrm>
            <a:off x="3153071" y="4297105"/>
            <a:ext cx="2084986" cy="719034"/>
          </a:xfrm>
          <a:prstGeom prst="wedgeRectCallout">
            <a:avLst>
              <a:gd name="adj1" fmla="val -10456"/>
              <a:gd name="adj2" fmla="val -10154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Zusatzfunktionen für Ausrichten und Tauschen von Shapes</a:t>
            </a:r>
          </a:p>
        </p:txBody>
      </p:sp>
      <p:sp>
        <p:nvSpPr>
          <p:cNvPr id="52" name="Textfeld 51"/>
          <p:cNvSpPr txBox="1"/>
          <p:nvPr/>
        </p:nvSpPr>
        <p:spPr bwMode="gray">
          <a:xfrm>
            <a:off x="7467961" y="5399989"/>
            <a:ext cx="1728192" cy="934478"/>
          </a:xfrm>
          <a:prstGeom prst="wedgeRectCallout">
            <a:avLst>
              <a:gd name="adj1" fmla="val 36020"/>
              <a:gd name="adj2" fmla="val -724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Einfaches Hinzufügen von Shape-Tabellen und -Schachbrett</a:t>
            </a:r>
          </a:p>
        </p:txBody>
      </p:sp>
      <p:sp>
        <p:nvSpPr>
          <p:cNvPr id="55" name="Textfeld 54"/>
          <p:cNvSpPr txBox="1"/>
          <p:nvPr/>
        </p:nvSpPr>
        <p:spPr bwMode="gray">
          <a:xfrm>
            <a:off x="6089392" y="4952584"/>
            <a:ext cx="1186231" cy="1365365"/>
          </a:xfrm>
          <a:prstGeom prst="wedgeRectCallout">
            <a:avLst>
              <a:gd name="adj1" fmla="val -74357"/>
              <a:gd name="adj2" fmla="val -3416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Auswahl­menü für Hinter­grund- und Linien­transparenz</a:t>
            </a:r>
          </a:p>
        </p:txBody>
      </p:sp>
      <p:sp>
        <p:nvSpPr>
          <p:cNvPr id="56" name="Textfeld 55"/>
          <p:cNvSpPr txBox="1"/>
          <p:nvPr/>
        </p:nvSpPr>
        <p:spPr bwMode="gray">
          <a:xfrm>
            <a:off x="10550341" y="3392685"/>
            <a:ext cx="1316215" cy="503590"/>
          </a:xfrm>
          <a:prstGeom prst="wedgeRectCallout">
            <a:avLst>
              <a:gd name="adj1" fmla="val -39461"/>
              <a:gd name="adj2" fmla="val -1006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Menüs aufgeräumt</a:t>
            </a:r>
          </a:p>
        </p:txBody>
      </p:sp>
      <p:pic>
        <p:nvPicPr>
          <p:cNvPr id="2" name="Grafik 1"/>
          <p:cNvPicPr>
            <a:picLocks noChangeAspect="1"/>
          </p:cNvPicPr>
          <p:nvPr/>
        </p:nvPicPr>
        <p:blipFill>
          <a:blip r:embed="rId16"/>
          <a:stretch>
            <a:fillRect/>
          </a:stretch>
        </p:blipFill>
        <p:spPr>
          <a:xfrm>
            <a:off x="8233695" y="1628907"/>
            <a:ext cx="1103569" cy="1426222"/>
          </a:xfrm>
          <a:prstGeom prst="rect">
            <a:avLst/>
          </a:prstGeom>
        </p:spPr>
      </p:pic>
      <p:pic>
        <p:nvPicPr>
          <p:cNvPr id="10" name="Grafik 9"/>
          <p:cNvPicPr>
            <a:picLocks noChangeAspect="1"/>
          </p:cNvPicPr>
          <p:nvPr/>
        </p:nvPicPr>
        <p:blipFill>
          <a:blip r:embed="rId17"/>
          <a:stretch>
            <a:fillRect/>
          </a:stretch>
        </p:blipFill>
        <p:spPr>
          <a:xfrm>
            <a:off x="5445851" y="1559290"/>
            <a:ext cx="2068646" cy="1816948"/>
          </a:xfrm>
          <a:prstGeom prst="rect">
            <a:avLst/>
          </a:prstGeom>
        </p:spPr>
      </p:pic>
      <p:sp>
        <p:nvSpPr>
          <p:cNvPr id="31" name="Textfeld 30"/>
          <p:cNvSpPr txBox="1"/>
          <p:nvPr/>
        </p:nvSpPr>
        <p:spPr bwMode="gray">
          <a:xfrm>
            <a:off x="6528047" y="2511475"/>
            <a:ext cx="1445149" cy="1365365"/>
          </a:xfrm>
          <a:prstGeom prst="wedgeRectCallout">
            <a:avLst>
              <a:gd name="adj1" fmla="val -63558"/>
              <a:gd name="adj2" fmla="val -2667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Automatisches Anordnen von Shapes auf Tabellen, Absätzen und Shapes</a:t>
            </a:r>
          </a:p>
        </p:txBody>
      </p:sp>
      <p:sp>
        <p:nvSpPr>
          <p:cNvPr id="35" name="Textfeld 34"/>
          <p:cNvSpPr txBox="1"/>
          <p:nvPr/>
        </p:nvSpPr>
        <p:spPr bwMode="gray">
          <a:xfrm>
            <a:off x="8224881" y="3213592"/>
            <a:ext cx="1096830" cy="503590"/>
          </a:xfrm>
          <a:prstGeom prst="wedgeRectCallout">
            <a:avLst>
              <a:gd name="adj1" fmla="val -16929"/>
              <a:gd name="adj2" fmla="val -11541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Chartlib</a:t>
            </a:r>
            <a:r>
              <a:rPr lang="de-DE" sz="1400" dirty="0"/>
              <a:t>-Favoriten</a:t>
            </a:r>
          </a:p>
        </p:txBody>
      </p:sp>
    </p:spTree>
    <p:extLst>
      <p:ext uri="{BB962C8B-B14F-4D97-AF65-F5344CB8AC3E}">
        <p14:creationId xmlns:p14="http://schemas.microsoft.com/office/powerpoint/2010/main" val="4100788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05"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7" name="L-Form 16"/>
          <p:cNvSpPr>
            <a:spLocks/>
          </p:cNvSpPr>
          <p:nvPr/>
        </p:nvSpPr>
        <p:spPr bwMode="gray">
          <a:xfrm flipH="1" flipV="1">
            <a:off x="252000" y="2492894"/>
            <a:ext cx="11688000" cy="3863045"/>
          </a:xfrm>
          <a:prstGeom prst="corner">
            <a:avLst>
              <a:gd name="adj1" fmla="val 24570"/>
              <a:gd name="adj2" fmla="val 107257"/>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1" name="Rechteck 30"/>
          <p:cNvSpPr/>
          <p:nvPr/>
        </p:nvSpPr>
        <p:spPr bwMode="gray">
          <a:xfrm>
            <a:off x="4236353" y="3509156"/>
            <a:ext cx="1982974"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7" name="Rechteck 26"/>
          <p:cNvSpPr/>
          <p:nvPr/>
        </p:nvSpPr>
        <p:spPr bwMode="gray">
          <a:xfrm>
            <a:off x="6315414" y="3509156"/>
            <a:ext cx="1402248"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6" name="Rechteck 15"/>
          <p:cNvSpPr>
            <a:spLocks/>
          </p:cNvSpPr>
          <p:nvPr/>
        </p:nvSpPr>
        <p:spPr bwMode="gray">
          <a:xfrm>
            <a:off x="252000" y="1472945"/>
            <a:ext cx="11688000" cy="9360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 name="Rechteck 9"/>
          <p:cNvSpPr>
            <a:spLocks/>
          </p:cNvSpPr>
          <p:nvPr/>
        </p:nvSpPr>
        <p:spPr bwMode="gray">
          <a:xfrm>
            <a:off x="257993" y="3509156"/>
            <a:ext cx="3893791" cy="284003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endParaRPr lang="en-US" dirty="0"/>
          </a:p>
        </p:txBody>
      </p:sp>
      <p:pic>
        <p:nvPicPr>
          <p:cNvPr id="8" name="Grafik 7"/>
          <p:cNvPicPr>
            <a:picLocks noChangeAspect="1"/>
          </p:cNvPicPr>
          <p:nvPr/>
        </p:nvPicPr>
        <p:blipFill>
          <a:blip r:embed="rId7"/>
          <a:stretch>
            <a:fillRect/>
          </a:stretch>
        </p:blipFill>
        <p:spPr>
          <a:xfrm>
            <a:off x="342562" y="4561982"/>
            <a:ext cx="3676294" cy="1669091"/>
          </a:xfrm>
          <a:prstGeom prst="rect">
            <a:avLst/>
          </a:prstGeom>
        </p:spPr>
      </p:pic>
      <p:sp>
        <p:nvSpPr>
          <p:cNvPr id="11" name="Textfeld 10"/>
          <p:cNvSpPr txBox="1"/>
          <p:nvPr/>
        </p:nvSpPr>
        <p:spPr bwMode="gray">
          <a:xfrm>
            <a:off x="683840" y="3676052"/>
            <a:ext cx="2363304" cy="719034"/>
          </a:xfrm>
          <a:prstGeom prst="wedgeRectCallout">
            <a:avLst>
              <a:gd name="adj1" fmla="val 37125"/>
              <a:gd name="adj2" fmla="val 13619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Dimensionen/Größen von Diagrammen, Bildern und Tabellen übertragen</a:t>
            </a:r>
          </a:p>
        </p:txBody>
      </p:sp>
      <p:pic>
        <p:nvPicPr>
          <p:cNvPr id="14" name="Grafik 13"/>
          <p:cNvPicPr>
            <a:picLocks noChangeAspect="1"/>
          </p:cNvPicPr>
          <p:nvPr/>
        </p:nvPicPr>
        <p:blipFill>
          <a:blip r:embed="rId8"/>
          <a:stretch>
            <a:fillRect/>
          </a:stretch>
        </p:blipFill>
        <p:spPr>
          <a:xfrm>
            <a:off x="335360" y="2573156"/>
            <a:ext cx="8730282" cy="770113"/>
          </a:xfrm>
          <a:prstGeom prst="rect">
            <a:avLst/>
          </a:prstGeom>
        </p:spPr>
      </p:pic>
      <p:pic>
        <p:nvPicPr>
          <p:cNvPr id="15" name="Grafik 14"/>
          <p:cNvPicPr>
            <a:picLocks noChangeAspect="1"/>
          </p:cNvPicPr>
          <p:nvPr/>
        </p:nvPicPr>
        <p:blipFill>
          <a:blip r:embed="rId9"/>
          <a:stretch>
            <a:fillRect/>
          </a:stretch>
        </p:blipFill>
        <p:spPr>
          <a:xfrm>
            <a:off x="335360" y="1556792"/>
            <a:ext cx="7195278" cy="770113"/>
          </a:xfrm>
          <a:prstGeom prst="rect">
            <a:avLst/>
          </a:prstGeom>
        </p:spPr>
      </p:pic>
      <p:sp>
        <p:nvSpPr>
          <p:cNvPr id="18" name="Textfeld 17"/>
          <p:cNvSpPr txBox="1"/>
          <p:nvPr/>
        </p:nvSpPr>
        <p:spPr bwMode="gray">
          <a:xfrm>
            <a:off x="7680176" y="1602583"/>
            <a:ext cx="2363304"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Agenda (sichtbar bei Agenda-</a:t>
            </a:r>
            <a:r>
              <a:rPr lang="de-DE" sz="1400" dirty="0" err="1"/>
              <a:t>Textbox</a:t>
            </a:r>
            <a:r>
              <a:rPr lang="de-DE" sz="1400" dirty="0"/>
              <a:t>/-Folie)</a:t>
            </a:r>
          </a:p>
        </p:txBody>
      </p:sp>
      <p:sp>
        <p:nvSpPr>
          <p:cNvPr id="19" name="Textfeld 18"/>
          <p:cNvSpPr txBox="1"/>
          <p:nvPr/>
        </p:nvSpPr>
        <p:spPr bwMode="gray">
          <a:xfrm>
            <a:off x="9149002" y="2642533"/>
            <a:ext cx="2664868"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verknüpfte Shapes (sichtbar wenn </a:t>
            </a:r>
            <a:r>
              <a:rPr lang="de-DE" sz="1400" dirty="0" err="1"/>
              <a:t>verkn</a:t>
            </a:r>
            <a:r>
              <a:rPr lang="de-DE" sz="1400" dirty="0"/>
              <a:t>. Shape markiert ist)</a:t>
            </a:r>
          </a:p>
        </p:txBody>
      </p:sp>
      <p:pic>
        <p:nvPicPr>
          <p:cNvPr id="21" name="Grafik 20"/>
          <p:cNvPicPr>
            <a:picLocks noChangeAspect="1"/>
          </p:cNvPicPr>
          <p:nvPr/>
        </p:nvPicPr>
        <p:blipFill>
          <a:blip r:embed="rId10"/>
          <a:stretch>
            <a:fillRect/>
          </a:stretch>
        </p:blipFill>
        <p:spPr>
          <a:xfrm>
            <a:off x="10143823" y="3641482"/>
            <a:ext cx="1737236" cy="2030854"/>
          </a:xfrm>
          <a:prstGeom prst="rect">
            <a:avLst/>
          </a:prstGeom>
        </p:spPr>
      </p:pic>
      <p:pic>
        <p:nvPicPr>
          <p:cNvPr id="24" name="Grafik 23"/>
          <p:cNvPicPr>
            <a:picLocks noChangeAspect="1"/>
          </p:cNvPicPr>
          <p:nvPr/>
        </p:nvPicPr>
        <p:blipFill>
          <a:blip r:embed="rId11"/>
          <a:stretch>
            <a:fillRect/>
          </a:stretch>
        </p:blipFill>
        <p:spPr>
          <a:xfrm>
            <a:off x="8471822" y="4224036"/>
            <a:ext cx="1106350" cy="669790"/>
          </a:xfrm>
          <a:prstGeom prst="rect">
            <a:avLst/>
          </a:prstGeom>
        </p:spPr>
      </p:pic>
      <p:sp>
        <p:nvSpPr>
          <p:cNvPr id="25" name="Textfeld 24"/>
          <p:cNvSpPr txBox="1"/>
          <p:nvPr/>
        </p:nvSpPr>
        <p:spPr bwMode="gray">
          <a:xfrm>
            <a:off x="7880426" y="4841249"/>
            <a:ext cx="1473851" cy="903700"/>
          </a:xfrm>
          <a:prstGeom prst="wedgeRectCallout">
            <a:avLst>
              <a:gd name="adj1" fmla="val 23258"/>
              <a:gd name="adj2" fmla="val -6145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verknüpften Shapes </a:t>
            </a:r>
            <a:r>
              <a:rPr lang="de-DE" sz="1200" i="1" dirty="0"/>
              <a:t>(nicht für bestehende!)</a:t>
            </a:r>
            <a:endParaRPr lang="de-DE" sz="1400" i="1" dirty="0"/>
          </a:p>
        </p:txBody>
      </p:sp>
      <p:pic>
        <p:nvPicPr>
          <p:cNvPr id="26" name="Grafik 25"/>
          <p:cNvPicPr>
            <a:picLocks noChangeAspect="1"/>
          </p:cNvPicPr>
          <p:nvPr/>
        </p:nvPicPr>
        <p:blipFill>
          <a:blip r:embed="rId12"/>
          <a:stretch>
            <a:fillRect/>
          </a:stretch>
        </p:blipFill>
        <p:spPr>
          <a:xfrm>
            <a:off x="6391329" y="5373730"/>
            <a:ext cx="1178909" cy="839043"/>
          </a:xfrm>
          <a:prstGeom prst="rect">
            <a:avLst/>
          </a:prstGeom>
        </p:spPr>
      </p:pic>
      <p:sp>
        <p:nvSpPr>
          <p:cNvPr id="28" name="Textfeld 27"/>
          <p:cNvSpPr txBox="1"/>
          <p:nvPr/>
        </p:nvSpPr>
        <p:spPr bwMode="gray">
          <a:xfrm>
            <a:off x="6391329" y="3979180"/>
            <a:ext cx="1178909" cy="1088366"/>
          </a:xfrm>
          <a:prstGeom prst="wedgeRectCallout">
            <a:avLst>
              <a:gd name="adj1" fmla="val -10279"/>
              <a:gd name="adj2" fmla="val 1020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a:t>
            </a:r>
            <a:r>
              <a:rPr lang="de-DE" sz="1400" dirty="0" err="1"/>
              <a:t>Wechsel­shapes</a:t>
            </a:r>
            <a:r>
              <a:rPr lang="de-DE" sz="1400" dirty="0"/>
              <a:t> </a:t>
            </a:r>
            <a:r>
              <a:rPr lang="de-DE" sz="1200" i="1" dirty="0"/>
              <a:t>(bspw. </a:t>
            </a:r>
            <a:r>
              <a:rPr lang="de-DE" sz="1200" i="1" dirty="0" err="1"/>
              <a:t>Likert</a:t>
            </a:r>
            <a:r>
              <a:rPr lang="de-DE" sz="1200" i="1" dirty="0"/>
              <a:t>-Shapes)</a:t>
            </a:r>
            <a:endParaRPr lang="de-DE" sz="1400" i="1" dirty="0"/>
          </a:p>
        </p:txBody>
      </p:sp>
      <p:pic>
        <p:nvPicPr>
          <p:cNvPr id="29" name="Grafik 28"/>
          <p:cNvPicPr>
            <a:picLocks noChangeAspect="1"/>
          </p:cNvPicPr>
          <p:nvPr/>
        </p:nvPicPr>
        <p:blipFill>
          <a:blip r:embed="rId13"/>
          <a:stretch>
            <a:fillRect/>
          </a:stretch>
        </p:blipFill>
        <p:spPr>
          <a:xfrm>
            <a:off x="4306364" y="3555561"/>
            <a:ext cx="1356478" cy="838273"/>
          </a:xfrm>
          <a:prstGeom prst="rect">
            <a:avLst/>
          </a:prstGeom>
        </p:spPr>
      </p:pic>
      <p:pic>
        <p:nvPicPr>
          <p:cNvPr id="30" name="Grafik 29"/>
          <p:cNvPicPr>
            <a:picLocks noChangeAspect="1"/>
          </p:cNvPicPr>
          <p:nvPr/>
        </p:nvPicPr>
        <p:blipFill>
          <a:blip r:embed="rId14"/>
          <a:stretch>
            <a:fillRect/>
          </a:stretch>
        </p:blipFill>
        <p:spPr>
          <a:xfrm>
            <a:off x="5429269" y="5517231"/>
            <a:ext cx="751767" cy="779611"/>
          </a:xfrm>
          <a:prstGeom prst="rect">
            <a:avLst/>
          </a:prstGeom>
        </p:spPr>
      </p:pic>
      <p:sp>
        <p:nvSpPr>
          <p:cNvPr id="32" name="Textfeld 31"/>
          <p:cNvSpPr txBox="1"/>
          <p:nvPr/>
        </p:nvSpPr>
        <p:spPr bwMode="gray">
          <a:xfrm>
            <a:off x="5031603" y="3762841"/>
            <a:ext cx="1165156" cy="934478"/>
          </a:xfrm>
          <a:prstGeom prst="wedgeRectCallout">
            <a:avLst>
              <a:gd name="adj1" fmla="val -76013"/>
              <a:gd name="adj2" fmla="val -1913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 UI für erweitertes Anordnen</a:t>
            </a:r>
            <a:endParaRPr lang="de-DE" sz="1400" i="1" dirty="0"/>
          </a:p>
        </p:txBody>
      </p:sp>
      <p:sp>
        <p:nvSpPr>
          <p:cNvPr id="33" name="Textfeld 32"/>
          <p:cNvSpPr txBox="1"/>
          <p:nvPr/>
        </p:nvSpPr>
        <p:spPr bwMode="gray">
          <a:xfrm>
            <a:off x="4306364" y="4720165"/>
            <a:ext cx="1188048" cy="1149921"/>
          </a:xfrm>
          <a:prstGeom prst="wedgeRectCallout">
            <a:avLst>
              <a:gd name="adj1" fmla="val 47914"/>
              <a:gd name="adj2" fmla="val 737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Euklidischer Abstand und Winkel zwischen Shapes</a:t>
            </a:r>
            <a:endParaRPr lang="de-DE" sz="1400" i="1" dirty="0"/>
          </a:p>
        </p:txBody>
      </p:sp>
      <p:pic>
        <p:nvPicPr>
          <p:cNvPr id="9" name="Grafik 8"/>
          <p:cNvPicPr>
            <a:picLocks noChangeAspect="1"/>
          </p:cNvPicPr>
          <p:nvPr/>
        </p:nvPicPr>
        <p:blipFill>
          <a:blip r:embed="rId15"/>
          <a:stretch>
            <a:fillRect/>
          </a:stretch>
        </p:blipFill>
        <p:spPr>
          <a:xfrm>
            <a:off x="8328249" y="5823931"/>
            <a:ext cx="1249924" cy="482925"/>
          </a:xfrm>
          <a:prstGeom prst="rect">
            <a:avLst/>
          </a:prstGeom>
        </p:spPr>
      </p:pic>
      <p:sp>
        <p:nvSpPr>
          <p:cNvPr id="34" name="Textfeld 33"/>
          <p:cNvSpPr txBox="1"/>
          <p:nvPr/>
        </p:nvSpPr>
        <p:spPr bwMode="gray">
          <a:xfrm>
            <a:off x="9552200" y="5793252"/>
            <a:ext cx="2317668" cy="503590"/>
          </a:xfrm>
          <a:prstGeom prst="wedgeRectCallout">
            <a:avLst>
              <a:gd name="adj1" fmla="val -57672"/>
              <a:gd name="adj2" fmla="val 1200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Verknüpftes Shape über Kontextmenü anlegen</a:t>
            </a:r>
            <a:endParaRPr lang="de-DE" sz="1400" i="1" dirty="0"/>
          </a:p>
        </p:txBody>
      </p:sp>
      <p:sp>
        <p:nvSpPr>
          <p:cNvPr id="23" name="Textfeld 22"/>
          <p:cNvSpPr txBox="1"/>
          <p:nvPr/>
        </p:nvSpPr>
        <p:spPr bwMode="gray">
          <a:xfrm>
            <a:off x="7906390" y="3533447"/>
            <a:ext cx="2241432" cy="719034"/>
          </a:xfrm>
          <a:prstGeom prst="wedgeRectCallout">
            <a:avLst>
              <a:gd name="adj1" fmla="val 59463"/>
              <a:gd name="adj2" fmla="val 3459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Funktionen zum suchen und verknüpfen von Shapes</a:t>
            </a:r>
          </a:p>
        </p:txBody>
      </p:sp>
    </p:spTree>
    <p:extLst>
      <p:ext uri="{BB962C8B-B14F-4D97-AF65-F5344CB8AC3E}">
        <p14:creationId xmlns:p14="http://schemas.microsoft.com/office/powerpoint/2010/main" val="370191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p:custDataLst>
              <p:tags r:id="rId2"/>
            </p:custDataLst>
            <p:extLst>
              <p:ext uri="{D42A27DB-BD31-4B8C-83A1-F6EECF244321}">
                <p14:modId xmlns:p14="http://schemas.microsoft.com/office/powerpoint/2010/main" val="434337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78"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3" name="Rechteck 1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smtClean="0"/>
              <a:t>Copy</a:t>
            </a:r>
            <a:r>
              <a:rPr lang="de-DE" dirty="0" smtClean="0"/>
              <a:t>-Paste Funktionen</a:t>
            </a:r>
            <a:endParaRPr lang="de-DE" dirty="0"/>
          </a:p>
        </p:txBody>
      </p:sp>
      <p:pic>
        <p:nvPicPr>
          <p:cNvPr id="3" name="Grafik 2">
            <a:extLst>
              <a:ext uri="{FF2B5EF4-FFF2-40B4-BE49-F238E27FC236}">
                <a16:creationId xmlns:a16="http://schemas.microsoft.com/office/drawing/2014/main" id="{BDCF7E16-2754-444A-A888-55F680A8B89C}"/>
              </a:ext>
            </a:extLst>
          </p:cNvPr>
          <p:cNvPicPr>
            <a:picLocks noChangeAspect="1"/>
          </p:cNvPicPr>
          <p:nvPr/>
        </p:nvPicPr>
        <p:blipFill>
          <a:blip r:embed="rId7"/>
          <a:stretch>
            <a:fillRect/>
          </a:stretch>
        </p:blipFill>
        <p:spPr>
          <a:xfrm>
            <a:off x="838200" y="1861919"/>
            <a:ext cx="2890916" cy="3115110"/>
          </a:xfrm>
          <a:prstGeom prst="rect">
            <a:avLst/>
          </a:prstGeom>
        </p:spPr>
      </p:pic>
      <p:pic>
        <p:nvPicPr>
          <p:cNvPr id="4" name="Grafik 3">
            <a:extLst>
              <a:ext uri="{FF2B5EF4-FFF2-40B4-BE49-F238E27FC236}">
                <a16:creationId xmlns:a16="http://schemas.microsoft.com/office/drawing/2014/main" id="{5C8585FB-28C9-4A81-B470-0580B7B4F738}"/>
              </a:ext>
            </a:extLst>
          </p:cNvPr>
          <p:cNvPicPr>
            <a:picLocks noChangeAspect="1"/>
          </p:cNvPicPr>
          <p:nvPr/>
        </p:nvPicPr>
        <p:blipFill>
          <a:blip r:embed="rId8"/>
          <a:stretch>
            <a:fillRect/>
          </a:stretch>
        </p:blipFill>
        <p:spPr>
          <a:xfrm>
            <a:off x="4100554" y="4259252"/>
            <a:ext cx="2230882" cy="1771897"/>
          </a:xfrm>
          <a:prstGeom prst="rect">
            <a:avLst/>
          </a:prstGeom>
        </p:spPr>
      </p:pic>
      <p:sp>
        <p:nvSpPr>
          <p:cNvPr id="10" name="Rechteck 9"/>
          <p:cNvSpPr/>
          <p:nvPr/>
        </p:nvSpPr>
        <p:spPr>
          <a:xfrm>
            <a:off x="7211437" y="2029838"/>
            <a:ext cx="4349885" cy="4001311"/>
          </a:xfrm>
          <a:prstGeom prst="rect">
            <a:avLst/>
          </a:prstGeom>
          <a:solidFill>
            <a:schemeClr val="accent3">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b="1" dirty="0" smtClean="0">
                <a:solidFill>
                  <a:schemeClr val="tx1">
                    <a:lumMod val="100000"/>
                  </a:schemeClr>
                </a:solidFill>
              </a:rPr>
              <a:t>Beispiel </a:t>
            </a:r>
            <a:r>
              <a:rPr lang="de-DE" b="1" dirty="0" err="1" smtClean="0">
                <a:solidFill>
                  <a:schemeClr val="tx1">
                    <a:lumMod val="100000"/>
                  </a:schemeClr>
                </a:solidFill>
              </a:rPr>
              <a:t>Use</a:t>
            </a:r>
            <a:r>
              <a:rPr lang="de-DE" b="1" dirty="0" smtClean="0">
                <a:solidFill>
                  <a:schemeClr val="tx1">
                    <a:lumMod val="100000"/>
                  </a:schemeClr>
                </a:solidFill>
              </a:rPr>
              <a:t> Case</a:t>
            </a:r>
            <a:endParaRPr lang="de-DE" b="1" dirty="0">
              <a:solidFill>
                <a:schemeClr val="tx1">
                  <a:lumMod val="100000"/>
                </a:schemeClr>
              </a:solidFill>
            </a:endParaRPr>
          </a:p>
        </p:txBody>
      </p:sp>
      <p:sp>
        <p:nvSpPr>
          <p:cNvPr id="11" name="Rechteck 10">
            <a:extLst>
              <a:ext uri="{FF2B5EF4-FFF2-40B4-BE49-F238E27FC236}">
                <a16:creationId xmlns:a16="http://schemas.microsoft.com/office/drawing/2014/main" id="{C572475E-C162-4F56-8FC8-B6695F3653D8}"/>
              </a:ext>
            </a:extLst>
          </p:cNvPr>
          <p:cNvSpPr/>
          <p:nvPr/>
        </p:nvSpPr>
        <p:spPr>
          <a:xfrm>
            <a:off x="897934" y="4226731"/>
            <a:ext cx="2831181"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C572475E-C162-4F56-8FC8-B6695F3653D8}"/>
              </a:ext>
            </a:extLst>
          </p:cNvPr>
          <p:cNvSpPr/>
          <p:nvPr/>
        </p:nvSpPr>
        <p:spPr>
          <a:xfrm>
            <a:off x="4194231" y="5380147"/>
            <a:ext cx="2014129" cy="29845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p:cNvSpPr/>
          <p:nvPr/>
        </p:nvSpPr>
        <p:spPr>
          <a:xfrm>
            <a:off x="7570281" y="2646694"/>
            <a:ext cx="582040" cy="50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smtClean="0"/>
              <a:t>A</a:t>
            </a:r>
          </a:p>
          <a:p>
            <a:pPr marL="171450" indent="-171450">
              <a:buFont typeface="Arial" panose="020B0604020202020204" pitchFamily="34" charset="0"/>
              <a:buChar char="•"/>
            </a:pPr>
            <a:r>
              <a:rPr lang="en-US" sz="800" dirty="0" smtClean="0"/>
              <a:t>B</a:t>
            </a:r>
          </a:p>
          <a:p>
            <a:pPr marL="171450" indent="-171450">
              <a:buFont typeface="Arial" panose="020B0604020202020204" pitchFamily="34" charset="0"/>
              <a:buChar char="•"/>
            </a:pPr>
            <a:r>
              <a:rPr lang="en-US" sz="800" dirty="0"/>
              <a:t>C</a:t>
            </a:r>
          </a:p>
        </p:txBody>
      </p:sp>
      <p:sp>
        <p:nvSpPr>
          <p:cNvPr id="14" name="Rechteck 13"/>
          <p:cNvSpPr/>
          <p:nvPr/>
        </p:nvSpPr>
        <p:spPr>
          <a:xfrm>
            <a:off x="8283489" y="2646694"/>
            <a:ext cx="582040" cy="502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dirty="0" smtClean="0"/>
              <a:t>D</a:t>
            </a:r>
          </a:p>
          <a:p>
            <a:pPr marL="171450" indent="-171450">
              <a:buFont typeface="Arial" panose="020B0604020202020204" pitchFamily="34" charset="0"/>
              <a:buChar char="•"/>
            </a:pPr>
            <a:r>
              <a:rPr lang="en-US" sz="800" dirty="0" smtClean="0"/>
              <a:t>E</a:t>
            </a:r>
          </a:p>
          <a:p>
            <a:pPr marL="171450" indent="-171450">
              <a:buFont typeface="Arial" panose="020B0604020202020204" pitchFamily="34" charset="0"/>
              <a:buChar char="•"/>
            </a:pPr>
            <a:r>
              <a:rPr lang="en-US" sz="800" dirty="0"/>
              <a:t>F</a:t>
            </a:r>
          </a:p>
        </p:txBody>
      </p:sp>
      <p:sp>
        <p:nvSpPr>
          <p:cNvPr id="15" name="Rechteck 14"/>
          <p:cNvSpPr/>
          <p:nvPr/>
        </p:nvSpPr>
        <p:spPr>
          <a:xfrm>
            <a:off x="7411972"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7" name="Rechteck 16"/>
          <p:cNvSpPr/>
          <p:nvPr/>
        </p:nvSpPr>
        <p:spPr>
          <a:xfrm>
            <a:off x="7923158"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echteck 17"/>
          <p:cNvSpPr/>
          <p:nvPr/>
        </p:nvSpPr>
        <p:spPr>
          <a:xfrm>
            <a:off x="8434345"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9" name="Rechteck 18"/>
          <p:cNvSpPr/>
          <p:nvPr/>
        </p:nvSpPr>
        <p:spPr>
          <a:xfrm>
            <a:off x="8945530"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Rechteck 19"/>
          <p:cNvSpPr/>
          <p:nvPr/>
        </p:nvSpPr>
        <p:spPr>
          <a:xfrm>
            <a:off x="9456716"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echteck 20"/>
          <p:cNvSpPr/>
          <p:nvPr/>
        </p:nvSpPr>
        <p:spPr>
          <a:xfrm>
            <a:off x="9967902"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8" name="Textfeld 27">
            <a:extLst>
              <a:ext uri="{FF2B5EF4-FFF2-40B4-BE49-F238E27FC236}">
                <a16:creationId xmlns:a16="http://schemas.microsoft.com/office/drawing/2014/main" id="{5B1A18FF-FDBD-40AB-9754-9BBA6A568746}"/>
              </a:ext>
            </a:extLst>
          </p:cNvPr>
          <p:cNvSpPr txBox="1"/>
          <p:nvPr/>
        </p:nvSpPr>
        <p:spPr>
          <a:xfrm>
            <a:off x="8996698" y="2587749"/>
            <a:ext cx="2461844" cy="830997"/>
          </a:xfrm>
          <a:prstGeom prst="rect">
            <a:avLst/>
          </a:prstGeom>
          <a:noFill/>
        </p:spPr>
        <p:txBody>
          <a:bodyPr wrap="square" rtlCol="0">
            <a:spAutoFit/>
          </a:bodyPr>
          <a:lstStyle/>
          <a:p>
            <a:pPr>
              <a:spcAft>
                <a:spcPts val="600"/>
              </a:spcAft>
            </a:pPr>
            <a:r>
              <a:rPr lang="de-DE" sz="1200" dirty="0" smtClean="0"/>
              <a:t>„Shape-Text kopieren“ kopiert die Texte aller gewählten Shapes (getrennt als Paragraphen)</a:t>
            </a:r>
            <a:endParaRPr lang="de-DE" sz="1200" dirty="0"/>
          </a:p>
        </p:txBody>
      </p:sp>
      <p:sp>
        <p:nvSpPr>
          <p:cNvPr id="7" name="Gleichschenkliges Dreieck 6"/>
          <p:cNvSpPr/>
          <p:nvPr/>
        </p:nvSpPr>
        <p:spPr>
          <a:xfrm flipV="1">
            <a:off x="8095213" y="4373252"/>
            <a:ext cx="2582334" cy="21239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8">
            <a:extLst>
              <a:ext uri="{FF2B5EF4-FFF2-40B4-BE49-F238E27FC236}">
                <a16:creationId xmlns:a16="http://schemas.microsoft.com/office/drawing/2014/main" id="{5B1A18FF-FDBD-40AB-9754-9BBA6A568746}"/>
              </a:ext>
            </a:extLst>
          </p:cNvPr>
          <p:cNvSpPr txBox="1"/>
          <p:nvPr/>
        </p:nvSpPr>
        <p:spPr>
          <a:xfrm>
            <a:off x="7261164" y="5194912"/>
            <a:ext cx="4247103" cy="646331"/>
          </a:xfrm>
          <a:prstGeom prst="rect">
            <a:avLst/>
          </a:prstGeom>
          <a:noFill/>
        </p:spPr>
        <p:txBody>
          <a:bodyPr wrap="square" rtlCol="0">
            <a:spAutoFit/>
          </a:bodyPr>
          <a:lstStyle/>
          <a:p>
            <a:pPr>
              <a:spcAft>
                <a:spcPts val="600"/>
              </a:spcAft>
            </a:pPr>
            <a:r>
              <a:rPr lang="de-DE" sz="1200" dirty="0" smtClean="0"/>
              <a:t>„Text auf Auswahl verteilen“ verteilt jeden Absatz auf je ein gewähltes Shapes. Sind mehr Shapes als Paragraphen ausgewählt, wird von vorne iteriert.</a:t>
            </a:r>
            <a:endParaRPr lang="de-DE" sz="1200" dirty="0"/>
          </a:p>
        </p:txBody>
      </p:sp>
      <p:sp>
        <p:nvSpPr>
          <p:cNvPr id="30" name="Rechteck 29"/>
          <p:cNvSpPr/>
          <p:nvPr/>
        </p:nvSpPr>
        <p:spPr>
          <a:xfrm>
            <a:off x="10479088"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1" name="Rechteck 30"/>
          <p:cNvSpPr/>
          <p:nvPr/>
        </p:nvSpPr>
        <p:spPr>
          <a:xfrm>
            <a:off x="10990274" y="3891811"/>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2" name="Rechteck 31"/>
          <p:cNvSpPr/>
          <p:nvPr/>
        </p:nvSpPr>
        <p:spPr>
          <a:xfrm>
            <a:off x="7411972"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A</a:t>
            </a:r>
          </a:p>
        </p:txBody>
      </p:sp>
      <p:sp>
        <p:nvSpPr>
          <p:cNvPr id="33" name="Rechteck 32"/>
          <p:cNvSpPr/>
          <p:nvPr/>
        </p:nvSpPr>
        <p:spPr>
          <a:xfrm>
            <a:off x="7923158"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B</a:t>
            </a:r>
          </a:p>
        </p:txBody>
      </p:sp>
      <p:sp>
        <p:nvSpPr>
          <p:cNvPr id="34" name="Rechteck 33"/>
          <p:cNvSpPr/>
          <p:nvPr/>
        </p:nvSpPr>
        <p:spPr>
          <a:xfrm>
            <a:off x="8434345"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C</a:t>
            </a:r>
          </a:p>
        </p:txBody>
      </p:sp>
      <p:sp>
        <p:nvSpPr>
          <p:cNvPr id="35" name="Rechteck 34"/>
          <p:cNvSpPr/>
          <p:nvPr/>
        </p:nvSpPr>
        <p:spPr>
          <a:xfrm>
            <a:off x="8945530"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D</a:t>
            </a:r>
          </a:p>
        </p:txBody>
      </p:sp>
      <p:sp>
        <p:nvSpPr>
          <p:cNvPr id="36" name="Rechteck 35"/>
          <p:cNvSpPr/>
          <p:nvPr/>
        </p:nvSpPr>
        <p:spPr>
          <a:xfrm>
            <a:off x="9456716"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E</a:t>
            </a:r>
          </a:p>
        </p:txBody>
      </p:sp>
      <p:sp>
        <p:nvSpPr>
          <p:cNvPr id="37" name="Rechteck 36"/>
          <p:cNvSpPr/>
          <p:nvPr/>
        </p:nvSpPr>
        <p:spPr>
          <a:xfrm>
            <a:off x="9967902"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100000"/>
                  </a:schemeClr>
                </a:solidFill>
              </a:rPr>
              <a:t>F</a:t>
            </a:r>
            <a:endParaRPr lang="en-US" dirty="0">
              <a:solidFill>
                <a:schemeClr val="tx1">
                  <a:lumMod val="100000"/>
                </a:schemeClr>
              </a:solidFill>
            </a:endParaRPr>
          </a:p>
        </p:txBody>
      </p:sp>
      <p:sp>
        <p:nvSpPr>
          <p:cNvPr id="38" name="Rechteck 37"/>
          <p:cNvSpPr/>
          <p:nvPr/>
        </p:nvSpPr>
        <p:spPr>
          <a:xfrm>
            <a:off x="10479088"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A</a:t>
            </a:r>
          </a:p>
        </p:txBody>
      </p:sp>
      <p:sp>
        <p:nvSpPr>
          <p:cNvPr id="39" name="Rechteck 38"/>
          <p:cNvSpPr/>
          <p:nvPr/>
        </p:nvSpPr>
        <p:spPr>
          <a:xfrm>
            <a:off x="10990274" y="4680650"/>
            <a:ext cx="439186" cy="367441"/>
          </a:xfrm>
          <a:prstGeom prst="rect">
            <a:avLst/>
          </a:prstGeom>
          <a:solidFill>
            <a:schemeClr val="accent3">
              <a:lumMod val="10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solidFill>
                  <a:schemeClr val="tx1">
                    <a:lumMod val="100000"/>
                  </a:schemeClr>
                </a:solidFill>
              </a:rPr>
              <a:t>B</a:t>
            </a:r>
          </a:p>
        </p:txBody>
      </p:sp>
    </p:spTree>
    <p:extLst>
      <p:ext uri="{BB962C8B-B14F-4D97-AF65-F5344CB8AC3E}">
        <p14:creationId xmlns:p14="http://schemas.microsoft.com/office/powerpoint/2010/main" val="1662316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2"/>
            </p:custDataLst>
            <p:extLst>
              <p:ext uri="{D42A27DB-BD31-4B8C-83A1-F6EECF244321}">
                <p14:modId xmlns:p14="http://schemas.microsoft.com/office/powerpoint/2010/main" val="13746809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54"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hteck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smtClean="0"/>
              <a:t>Kleine Neuigkeiten</a:t>
            </a:r>
            <a:endParaRPr lang="de-DE" dirty="0"/>
          </a:p>
        </p:txBody>
      </p:sp>
      <p:pic>
        <p:nvPicPr>
          <p:cNvPr id="3" name="Grafik 2"/>
          <p:cNvPicPr>
            <a:picLocks noChangeAspect="1"/>
          </p:cNvPicPr>
          <p:nvPr/>
        </p:nvPicPr>
        <p:blipFill>
          <a:blip r:embed="rId7"/>
          <a:stretch>
            <a:fillRect/>
          </a:stretch>
        </p:blipFill>
        <p:spPr>
          <a:xfrm>
            <a:off x="838200" y="1690688"/>
            <a:ext cx="3924291" cy="2886895"/>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838200" y="4683506"/>
            <a:ext cx="2802827" cy="646331"/>
          </a:xfrm>
          <a:prstGeom prst="rect">
            <a:avLst/>
          </a:prstGeom>
          <a:noFill/>
        </p:spPr>
        <p:txBody>
          <a:bodyPr wrap="square" rtlCol="0">
            <a:spAutoFit/>
          </a:bodyPr>
          <a:lstStyle/>
          <a:p>
            <a:pPr>
              <a:spcAft>
                <a:spcPts val="1200"/>
              </a:spcAft>
            </a:pPr>
            <a:r>
              <a:rPr lang="de-DE" dirty="0"/>
              <a:t>Neue Option „Leere Abschnitte entfernen“</a:t>
            </a:r>
          </a:p>
        </p:txBody>
      </p:sp>
      <p:sp>
        <p:nvSpPr>
          <p:cNvPr id="10" name="Rechteck 9">
            <a:extLst>
              <a:ext uri="{FF2B5EF4-FFF2-40B4-BE49-F238E27FC236}">
                <a16:creationId xmlns:a16="http://schemas.microsoft.com/office/drawing/2014/main" id="{C572475E-C162-4F56-8FC8-B6695F3653D8}"/>
              </a:ext>
            </a:extLst>
          </p:cNvPr>
          <p:cNvSpPr/>
          <p:nvPr/>
        </p:nvSpPr>
        <p:spPr>
          <a:xfrm>
            <a:off x="838199" y="3416371"/>
            <a:ext cx="1495583" cy="21166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6" name="Grafik 5"/>
          <p:cNvPicPr>
            <a:picLocks noChangeAspect="1"/>
          </p:cNvPicPr>
          <p:nvPr/>
        </p:nvPicPr>
        <p:blipFill>
          <a:blip r:embed="rId8"/>
          <a:stretch>
            <a:fillRect/>
          </a:stretch>
        </p:blipFill>
        <p:spPr>
          <a:xfrm>
            <a:off x="5430133" y="1690688"/>
            <a:ext cx="531275" cy="956294"/>
          </a:xfrm>
          <a:prstGeom prst="rect">
            <a:avLst/>
          </a:prstGeom>
        </p:spPr>
      </p:pic>
      <p:pic>
        <p:nvPicPr>
          <p:cNvPr id="8" name="Grafik 7"/>
          <p:cNvPicPr>
            <a:picLocks noChangeAspect="1"/>
          </p:cNvPicPr>
          <p:nvPr/>
        </p:nvPicPr>
        <p:blipFill>
          <a:blip r:embed="rId9"/>
          <a:stretch>
            <a:fillRect/>
          </a:stretch>
        </p:blipFill>
        <p:spPr>
          <a:xfrm>
            <a:off x="5961407" y="2646982"/>
            <a:ext cx="2105029" cy="3680449"/>
          </a:xfrm>
          <a:prstGeom prst="rect">
            <a:avLst/>
          </a:prstGeom>
        </p:spPr>
      </p:pic>
      <p:sp>
        <p:nvSpPr>
          <p:cNvPr id="11" name="Textfeld 10">
            <a:extLst>
              <a:ext uri="{FF2B5EF4-FFF2-40B4-BE49-F238E27FC236}">
                <a16:creationId xmlns:a16="http://schemas.microsoft.com/office/drawing/2014/main" id="{5B1A18FF-FDBD-40AB-9754-9BBA6A568746}"/>
              </a:ext>
            </a:extLst>
          </p:cNvPr>
          <p:cNvSpPr txBox="1"/>
          <p:nvPr/>
        </p:nvSpPr>
        <p:spPr>
          <a:xfrm>
            <a:off x="5961408" y="1690688"/>
            <a:ext cx="2489199" cy="923330"/>
          </a:xfrm>
          <a:prstGeom prst="rect">
            <a:avLst/>
          </a:prstGeom>
          <a:noFill/>
        </p:spPr>
        <p:txBody>
          <a:bodyPr wrap="square" rtlCol="0">
            <a:spAutoFit/>
          </a:bodyPr>
          <a:lstStyle/>
          <a:p>
            <a:pPr>
              <a:spcAft>
                <a:spcPts val="1200"/>
              </a:spcAft>
            </a:pPr>
            <a:r>
              <a:rPr lang="de-DE" dirty="0" smtClean="0"/>
              <a:t>Erweiterte Shape-Statistiken als Toolbar Fenster</a:t>
            </a:r>
            <a:endParaRPr lang="de-DE" dirty="0"/>
          </a:p>
        </p:txBody>
      </p:sp>
      <p:pic>
        <p:nvPicPr>
          <p:cNvPr id="12" name="Grafik 11">
            <a:extLst>
              <a:ext uri="{FF2B5EF4-FFF2-40B4-BE49-F238E27FC236}">
                <a16:creationId xmlns:a16="http://schemas.microsoft.com/office/drawing/2014/main" id="{256A11DA-78AC-4B34-880E-84F572E32D10}"/>
              </a:ext>
            </a:extLst>
          </p:cNvPr>
          <p:cNvPicPr>
            <a:picLocks noChangeAspect="1"/>
          </p:cNvPicPr>
          <p:nvPr/>
        </p:nvPicPr>
        <p:blipFill>
          <a:blip r:embed="rId10"/>
          <a:stretch>
            <a:fillRect/>
          </a:stretch>
        </p:blipFill>
        <p:spPr>
          <a:xfrm>
            <a:off x="9059334" y="1747015"/>
            <a:ext cx="1887962" cy="3338712"/>
          </a:xfrm>
          <a:prstGeom prst="rect">
            <a:avLst/>
          </a:prstGeom>
        </p:spPr>
      </p:pic>
      <p:sp>
        <p:nvSpPr>
          <p:cNvPr id="13" name="Textfeld 12">
            <a:extLst>
              <a:ext uri="{FF2B5EF4-FFF2-40B4-BE49-F238E27FC236}">
                <a16:creationId xmlns:a16="http://schemas.microsoft.com/office/drawing/2014/main" id="{5B1A18FF-FDBD-40AB-9754-9BBA6A568746}"/>
              </a:ext>
            </a:extLst>
          </p:cNvPr>
          <p:cNvSpPr txBox="1"/>
          <p:nvPr/>
        </p:nvSpPr>
        <p:spPr>
          <a:xfrm>
            <a:off x="9059334" y="5329837"/>
            <a:ext cx="2217459" cy="646331"/>
          </a:xfrm>
          <a:prstGeom prst="rect">
            <a:avLst/>
          </a:prstGeom>
          <a:noFill/>
        </p:spPr>
        <p:txBody>
          <a:bodyPr wrap="square" rtlCol="0">
            <a:spAutoFit/>
          </a:bodyPr>
          <a:lstStyle/>
          <a:p>
            <a:pPr>
              <a:spcAft>
                <a:spcPts val="1200"/>
              </a:spcAft>
            </a:pPr>
            <a:r>
              <a:rPr lang="de-DE" dirty="0"/>
              <a:t>Z-Order nach Position sortieren</a:t>
            </a:r>
          </a:p>
        </p:txBody>
      </p:sp>
      <p:sp>
        <p:nvSpPr>
          <p:cNvPr id="14" name="Rechteck 13">
            <a:extLst>
              <a:ext uri="{FF2B5EF4-FFF2-40B4-BE49-F238E27FC236}">
                <a16:creationId xmlns:a16="http://schemas.microsoft.com/office/drawing/2014/main" id="{C572475E-C162-4F56-8FC8-B6695F3653D8}"/>
              </a:ext>
            </a:extLst>
          </p:cNvPr>
          <p:cNvSpPr/>
          <p:nvPr/>
        </p:nvSpPr>
        <p:spPr>
          <a:xfrm>
            <a:off x="9180884" y="3609681"/>
            <a:ext cx="1681850" cy="147604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344338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426791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81"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8" name="Rechteck 7"/>
          <p:cNvSpPr/>
          <p:nvPr/>
        </p:nvSpPr>
        <p:spPr>
          <a:xfrm>
            <a:off x="7217204" y="5730055"/>
            <a:ext cx="4208834" cy="785017"/>
          </a:xfrm>
          <a:prstGeom prst="rect">
            <a:avLst/>
          </a:prstGeom>
          <a:solidFill>
            <a:schemeClr val="bg1">
              <a:lumMod val="100000"/>
            </a:schemeClr>
          </a:solidFill>
          <a:ln>
            <a:solidFill>
              <a:schemeClr val="tx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p:txBody>
          <a:bodyPr/>
          <a:lstStyle/>
          <a:p>
            <a:r>
              <a:rPr lang="de-DE" dirty="0" smtClean="0"/>
              <a:t>Diverse Verbesserungen</a:t>
            </a:r>
            <a:endParaRPr lang="de-DE" dirty="0"/>
          </a:p>
        </p:txBody>
      </p:sp>
      <p:sp>
        <p:nvSpPr>
          <p:cNvPr id="2" name="Textfeld 1"/>
          <p:cNvSpPr txBox="1"/>
          <p:nvPr/>
        </p:nvSpPr>
        <p:spPr>
          <a:xfrm>
            <a:off x="7580370" y="5937898"/>
            <a:ext cx="963725" cy="369332"/>
          </a:xfrm>
          <a:prstGeom prst="rect">
            <a:avLst/>
          </a:prstGeom>
          <a:noFill/>
        </p:spPr>
        <p:txBody>
          <a:bodyPr wrap="none" rtlCol="0">
            <a:spAutoFit/>
          </a:bodyPr>
          <a:lstStyle/>
          <a:p>
            <a:r>
              <a:rPr lang="de-DE" dirty="0" smtClean="0"/>
              <a:t>Master</a:t>
            </a:r>
            <a:endParaRPr lang="de-DE" dirty="0"/>
          </a:p>
        </p:txBody>
      </p:sp>
      <p:sp>
        <p:nvSpPr>
          <p:cNvPr id="6" name="Textfeld 5"/>
          <p:cNvSpPr txBox="1"/>
          <p:nvPr/>
        </p:nvSpPr>
        <p:spPr>
          <a:xfrm>
            <a:off x="8825407" y="5937898"/>
            <a:ext cx="2346604" cy="369332"/>
          </a:xfrm>
          <a:prstGeom prst="rect">
            <a:avLst/>
          </a:prstGeom>
          <a:noFill/>
        </p:spPr>
        <p:txBody>
          <a:bodyPr wrap="none" rtlCol="0">
            <a:spAutoFit/>
          </a:bodyPr>
          <a:lstStyle/>
          <a:p>
            <a:r>
              <a:rPr lang="de-DE" dirty="0" smtClean="0"/>
              <a:t>Referenz/Haupt-…</a:t>
            </a:r>
            <a:endParaRPr lang="de-DE" dirty="0"/>
          </a:p>
        </p:txBody>
      </p:sp>
      <p:sp>
        <p:nvSpPr>
          <p:cNvPr id="7" name="Pfeil nach rechts 6"/>
          <p:cNvSpPr/>
          <p:nvPr/>
        </p:nvSpPr>
        <p:spPr>
          <a:xfrm>
            <a:off x="8628638" y="6075467"/>
            <a:ext cx="190165" cy="94194"/>
          </a:xfrm>
          <a:prstGeom prst="rightArrow">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9" name="Gerader Verbinder 8"/>
          <p:cNvCxnSpPr/>
          <p:nvPr/>
        </p:nvCxnSpPr>
        <p:spPr>
          <a:xfrm flipV="1">
            <a:off x="7580370" y="5978770"/>
            <a:ext cx="849549" cy="328460"/>
          </a:xfrm>
          <a:prstGeom prst="line">
            <a:avLst/>
          </a:prstGeom>
          <a:ln w="28575">
            <a:solidFill>
              <a:schemeClr val="tx1">
                <a:lumMod val="100000"/>
              </a:schemeClr>
            </a:solidFill>
          </a:ln>
        </p:spPr>
        <p:style>
          <a:lnRef idx="1">
            <a:schemeClr val="accent1"/>
          </a:lnRef>
          <a:fillRef idx="0">
            <a:schemeClr val="accent1"/>
          </a:fillRef>
          <a:effectRef idx="0">
            <a:schemeClr val="accent1"/>
          </a:effectRef>
          <a:fontRef idx="minor">
            <a:schemeClr val="tx1"/>
          </a:fontRef>
        </p:style>
      </p:cxnSp>
      <p:pic>
        <p:nvPicPr>
          <p:cNvPr id="3" name="Grafik 2">
            <a:extLst>
              <a:ext uri="{FF2B5EF4-FFF2-40B4-BE49-F238E27FC236}">
                <a16:creationId xmlns:a16="http://schemas.microsoft.com/office/drawing/2014/main" id="{D993449E-4649-42F7-B346-BEFD2703F5C1}"/>
              </a:ext>
            </a:extLst>
          </p:cNvPr>
          <p:cNvPicPr>
            <a:picLocks noChangeAspect="1"/>
          </p:cNvPicPr>
          <p:nvPr/>
        </p:nvPicPr>
        <p:blipFill>
          <a:blip r:embed="rId7"/>
          <a:stretch>
            <a:fillRect/>
          </a:stretch>
        </p:blipFill>
        <p:spPr>
          <a:xfrm>
            <a:off x="838200" y="2251172"/>
            <a:ext cx="1844766" cy="4404683"/>
          </a:xfrm>
          <a:prstGeom prst="rect">
            <a:avLst/>
          </a:prstGeom>
        </p:spPr>
      </p:pic>
      <p:sp>
        <p:nvSpPr>
          <p:cNvPr id="14" name="Textfeld 13"/>
          <p:cNvSpPr txBox="1"/>
          <p:nvPr/>
        </p:nvSpPr>
        <p:spPr>
          <a:xfrm>
            <a:off x="8362309" y="2058009"/>
            <a:ext cx="2873748" cy="646331"/>
          </a:xfrm>
          <a:prstGeom prst="rect">
            <a:avLst/>
          </a:prstGeom>
          <a:noFill/>
        </p:spPr>
        <p:txBody>
          <a:bodyPr wrap="square" rtlCol="0">
            <a:spAutoFit/>
          </a:bodyPr>
          <a:lstStyle/>
          <a:p>
            <a:r>
              <a:rPr lang="de-DE" dirty="0" smtClean="0"/>
              <a:t>Update auf </a:t>
            </a:r>
            <a:r>
              <a:rPr lang="de-DE" dirty="0" err="1" smtClean="0"/>
              <a:t>FontAwesome</a:t>
            </a:r>
            <a:r>
              <a:rPr lang="de-DE" dirty="0" smtClean="0"/>
              <a:t> v5.15.0</a:t>
            </a:r>
            <a:endParaRPr lang="de-DE" dirty="0"/>
          </a:p>
        </p:txBody>
      </p:sp>
      <p:pic>
        <p:nvPicPr>
          <p:cNvPr id="16" name="Grafik 15">
            <a:extLst>
              <a:ext uri="{FF2B5EF4-FFF2-40B4-BE49-F238E27FC236}">
                <a16:creationId xmlns:a16="http://schemas.microsoft.com/office/drawing/2014/main" id="{D6DC64A6-29AD-4B0F-ACFC-D9AD79A412E7}"/>
              </a:ext>
            </a:extLst>
          </p:cNvPr>
          <p:cNvPicPr>
            <a:picLocks noChangeAspect="1"/>
          </p:cNvPicPr>
          <p:nvPr/>
        </p:nvPicPr>
        <p:blipFill>
          <a:blip r:embed="rId8"/>
          <a:stretch>
            <a:fillRect/>
          </a:stretch>
        </p:blipFill>
        <p:spPr>
          <a:xfrm>
            <a:off x="3647805" y="2528755"/>
            <a:ext cx="3386563" cy="1061123"/>
          </a:xfrm>
          <a:prstGeom prst="rect">
            <a:avLst/>
          </a:prstGeom>
        </p:spPr>
      </p:pic>
      <p:sp>
        <p:nvSpPr>
          <p:cNvPr id="17" name="Textfeld 16"/>
          <p:cNvSpPr txBox="1"/>
          <p:nvPr/>
        </p:nvSpPr>
        <p:spPr>
          <a:xfrm>
            <a:off x="3647805" y="1538222"/>
            <a:ext cx="3491551" cy="923330"/>
          </a:xfrm>
          <a:prstGeom prst="rect">
            <a:avLst/>
          </a:prstGeom>
          <a:noFill/>
        </p:spPr>
        <p:txBody>
          <a:bodyPr wrap="square" rtlCol="0">
            <a:spAutoFit/>
          </a:bodyPr>
          <a:lstStyle/>
          <a:p>
            <a:r>
              <a:rPr lang="de-DE" dirty="0" smtClean="0"/>
              <a:t>Komprimierte Schriftart und Absatzgruppe nun Standard </a:t>
            </a:r>
            <a:r>
              <a:rPr lang="de-DE" dirty="0" smtClean="0"/>
              <a:t>auch im </a:t>
            </a:r>
            <a:r>
              <a:rPr lang="de-DE" dirty="0" smtClean="0"/>
              <a:t>3-Seiten-Layout</a:t>
            </a:r>
            <a:endParaRPr lang="de-DE" dirty="0"/>
          </a:p>
        </p:txBody>
      </p:sp>
      <p:sp>
        <p:nvSpPr>
          <p:cNvPr id="18" name="Textfeld 17"/>
          <p:cNvSpPr txBox="1"/>
          <p:nvPr/>
        </p:nvSpPr>
        <p:spPr>
          <a:xfrm>
            <a:off x="2798198" y="5663940"/>
            <a:ext cx="3526402" cy="923330"/>
          </a:xfrm>
          <a:prstGeom prst="rect">
            <a:avLst/>
          </a:prstGeom>
          <a:noFill/>
        </p:spPr>
        <p:txBody>
          <a:bodyPr wrap="square" rtlCol="0">
            <a:spAutoFit/>
          </a:bodyPr>
          <a:lstStyle/>
          <a:p>
            <a:r>
              <a:rPr lang="de-DE" dirty="0" smtClean="0"/>
              <a:t>Shapes mit Tages auswählen (typischerweise BKT-</a:t>
            </a:r>
            <a:r>
              <a:rPr lang="de-DE" dirty="0" err="1" smtClean="0"/>
              <a:t>Smartshapes</a:t>
            </a:r>
            <a:r>
              <a:rPr lang="de-DE" dirty="0" smtClean="0"/>
              <a:t> wie die Ampel)</a:t>
            </a:r>
            <a:endParaRPr lang="de-DE" dirty="0"/>
          </a:p>
        </p:txBody>
      </p:sp>
      <p:sp>
        <p:nvSpPr>
          <p:cNvPr id="19" name="Textfeld 18"/>
          <p:cNvSpPr txBox="1"/>
          <p:nvPr/>
        </p:nvSpPr>
        <p:spPr>
          <a:xfrm>
            <a:off x="7217204" y="5418478"/>
            <a:ext cx="3540868" cy="276999"/>
          </a:xfrm>
          <a:prstGeom prst="rect">
            <a:avLst/>
          </a:prstGeom>
          <a:noFill/>
        </p:spPr>
        <p:txBody>
          <a:bodyPr wrap="square" lIns="0" tIns="0" rIns="0" bIns="0" rtlCol="0">
            <a:spAutoFit/>
          </a:bodyPr>
          <a:lstStyle/>
          <a:p>
            <a:r>
              <a:rPr lang="de-DE" dirty="0" smtClean="0"/>
              <a:t>Political Correctness</a:t>
            </a:r>
            <a:endParaRPr lang="de-DE" dirty="0"/>
          </a:p>
        </p:txBody>
      </p:sp>
      <p:pic>
        <p:nvPicPr>
          <p:cNvPr id="10" name="Grafik 9"/>
          <p:cNvPicPr>
            <a:picLocks noChangeAspect="1"/>
          </p:cNvPicPr>
          <p:nvPr/>
        </p:nvPicPr>
        <p:blipFill>
          <a:blip r:embed="rId9"/>
          <a:stretch>
            <a:fillRect/>
          </a:stretch>
        </p:blipFill>
        <p:spPr>
          <a:xfrm>
            <a:off x="8446852" y="2847732"/>
            <a:ext cx="1985983" cy="1255742"/>
          </a:xfrm>
          <a:prstGeom prst="rect">
            <a:avLst/>
          </a:prstGeom>
        </p:spPr>
      </p:pic>
      <p:sp>
        <p:nvSpPr>
          <p:cNvPr id="20" name="Rechteck 19">
            <a:extLst>
              <a:ext uri="{FF2B5EF4-FFF2-40B4-BE49-F238E27FC236}">
                <a16:creationId xmlns:a16="http://schemas.microsoft.com/office/drawing/2014/main" id="{C572475E-C162-4F56-8FC8-B6695F3653D8}"/>
              </a:ext>
            </a:extLst>
          </p:cNvPr>
          <p:cNvSpPr/>
          <p:nvPr/>
        </p:nvSpPr>
        <p:spPr>
          <a:xfrm>
            <a:off x="838200" y="6379308"/>
            <a:ext cx="1495583" cy="21166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Textfeld 20"/>
          <p:cNvSpPr txBox="1"/>
          <p:nvPr/>
        </p:nvSpPr>
        <p:spPr>
          <a:xfrm>
            <a:off x="3647805" y="3589878"/>
            <a:ext cx="3491551" cy="461665"/>
          </a:xfrm>
          <a:prstGeom prst="rect">
            <a:avLst/>
          </a:prstGeom>
          <a:noFill/>
        </p:spPr>
        <p:txBody>
          <a:bodyPr wrap="square" rtlCol="0">
            <a:spAutoFit/>
          </a:bodyPr>
          <a:lstStyle/>
          <a:p>
            <a:r>
              <a:rPr lang="de-DE" sz="1200" i="1" dirty="0" smtClean="0"/>
              <a:t>(Über </a:t>
            </a:r>
            <a:r>
              <a:rPr lang="de-DE" sz="1200" i="1" dirty="0" err="1" smtClean="0"/>
              <a:t>Theme</a:t>
            </a:r>
            <a:r>
              <a:rPr lang="de-DE" sz="1200" i="1" dirty="0" smtClean="0"/>
              <a:t>-Einstellunge</a:t>
            </a:r>
            <a:r>
              <a:rPr lang="de-DE" sz="1200" i="1" dirty="0" smtClean="0"/>
              <a:t>n lässt sich aber die alte Konfiguration wiederherstellen)</a:t>
            </a:r>
            <a:endParaRPr lang="de-DE" sz="1200" i="1" dirty="0"/>
          </a:p>
        </p:txBody>
      </p:sp>
    </p:spTree>
    <p:extLst>
      <p:ext uri="{BB962C8B-B14F-4D97-AF65-F5344CB8AC3E}">
        <p14:creationId xmlns:p14="http://schemas.microsoft.com/office/powerpoint/2010/main" val="1156192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24860898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27"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v2.7.1</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8"/>
              </a:rPr>
              <a:t>https://www.bkt-toolbox.de/overview.html</a:t>
            </a:r>
            <a:r>
              <a:rPr lang="de-DE" dirty="0"/>
              <a:t> </a:t>
            </a:r>
          </a:p>
        </p:txBody>
      </p:sp>
    </p:spTree>
    <p:extLst>
      <p:ext uri="{BB962C8B-B14F-4D97-AF65-F5344CB8AC3E}">
        <p14:creationId xmlns:p14="http://schemas.microsoft.com/office/powerpoint/2010/main" val="262642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2982362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03"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Funktion “Shape skalieren”</a:t>
            </a:r>
          </a:p>
        </p:txBody>
      </p:sp>
      <p:pic>
        <p:nvPicPr>
          <p:cNvPr id="16" name="Grafik 15">
            <a:extLst>
              <a:ext uri="{FF2B5EF4-FFF2-40B4-BE49-F238E27FC236}">
                <a16:creationId xmlns:a16="http://schemas.microsoft.com/office/drawing/2014/main" id="{B89D686F-C12B-49EC-9382-3C3C4679F9B1}"/>
              </a:ext>
            </a:extLst>
          </p:cNvPr>
          <p:cNvPicPr>
            <a:picLocks noChangeAspect="1"/>
          </p:cNvPicPr>
          <p:nvPr/>
        </p:nvPicPr>
        <p:blipFill>
          <a:blip r:embed="rId7"/>
          <a:stretch>
            <a:fillRect/>
          </a:stretch>
        </p:blipFill>
        <p:spPr>
          <a:xfrm>
            <a:off x="1352471" y="3676489"/>
            <a:ext cx="4642199" cy="1945213"/>
          </a:xfrm>
          <a:prstGeom prst="rect">
            <a:avLst/>
          </a:prstGeom>
        </p:spPr>
      </p:pic>
      <p:grpSp>
        <p:nvGrpSpPr>
          <p:cNvPr id="8" name="Gruppieren 7"/>
          <p:cNvGrpSpPr/>
          <p:nvPr/>
        </p:nvGrpSpPr>
        <p:grpSpPr>
          <a:xfrm>
            <a:off x="6989379" y="3909850"/>
            <a:ext cx="1912883" cy="1476702"/>
            <a:chOff x="6316717" y="3310760"/>
            <a:chExt cx="1912883" cy="1476702"/>
          </a:xfrm>
        </p:grpSpPr>
        <p:sp>
          <p:nvSpPr>
            <p:cNvPr id="6" name="Rechteck 5"/>
            <p:cNvSpPr/>
            <p:nvPr/>
          </p:nvSpPr>
          <p:spPr>
            <a:xfrm>
              <a:off x="6316717" y="3310760"/>
              <a:ext cx="1912883" cy="378372"/>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DEMO</a:t>
              </a:r>
            </a:p>
          </p:txBody>
        </p:sp>
        <p:sp>
          <p:nvSpPr>
            <p:cNvPr id="7" name="Rechteck 6"/>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sz="1600" dirty="0"/>
                <a:t>Test 1</a:t>
              </a:r>
            </a:p>
            <a:p>
              <a:pPr marL="285750" indent="-285750">
                <a:buFont typeface="Arial" panose="020B0604020202020204" pitchFamily="34" charset="0"/>
                <a:buChar char="•"/>
              </a:pPr>
              <a:r>
                <a:rPr lang="de-DE" sz="1600" dirty="0"/>
                <a:t>Test 2</a:t>
              </a:r>
            </a:p>
            <a:p>
              <a:pPr marL="285750" indent="-285750">
                <a:buFont typeface="Arial" panose="020B0604020202020204" pitchFamily="34" charset="0"/>
                <a:buChar char="•"/>
              </a:pPr>
              <a:r>
                <a:rPr lang="de-DE" sz="1600" dirty="0"/>
                <a:t>Test 3</a:t>
              </a:r>
            </a:p>
          </p:txBody>
        </p:sp>
      </p:grpSp>
      <p:grpSp>
        <p:nvGrpSpPr>
          <p:cNvPr id="9" name="Gruppieren 8"/>
          <p:cNvGrpSpPr/>
          <p:nvPr/>
        </p:nvGrpSpPr>
        <p:grpSpPr>
          <a:xfrm>
            <a:off x="9785130" y="3909851"/>
            <a:ext cx="957600" cy="739245"/>
            <a:chOff x="6316717" y="3310760"/>
            <a:chExt cx="1912883" cy="1476702"/>
          </a:xfrm>
        </p:grpSpPr>
        <p:sp>
          <p:nvSpPr>
            <p:cNvPr id="10" name="Rechteck 9"/>
            <p:cNvSpPr/>
            <p:nvPr/>
          </p:nvSpPr>
          <p:spPr>
            <a:xfrm>
              <a:off x="6316717" y="3310760"/>
              <a:ext cx="1912883" cy="378372"/>
            </a:xfrm>
            <a:prstGeom prst="rect">
              <a:avLst/>
            </a:prstGeom>
            <a:ln w="38146"/>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algn="ctr"/>
              <a:r>
                <a:rPr lang="de-DE" sz="901" b="1" dirty="0"/>
                <a:t>DEMO</a:t>
              </a:r>
            </a:p>
          </p:txBody>
        </p:sp>
        <p:sp>
          <p:nvSpPr>
            <p:cNvPr id="11" name="Rechteck 10"/>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marL="143048" indent="-143048">
                <a:buFont typeface="Arial" panose="020B0604020202020204" pitchFamily="34" charset="0"/>
                <a:buChar char="•"/>
              </a:pPr>
              <a:r>
                <a:rPr lang="de-DE" sz="801" dirty="0"/>
                <a:t>Test 1</a:t>
              </a:r>
            </a:p>
            <a:p>
              <a:pPr marL="143048" indent="-143048">
                <a:buFont typeface="Arial" panose="020B0604020202020204" pitchFamily="34" charset="0"/>
                <a:buChar char="•"/>
              </a:pPr>
              <a:r>
                <a:rPr lang="de-DE" sz="801" dirty="0"/>
                <a:t>Test 2</a:t>
              </a:r>
            </a:p>
            <a:p>
              <a:pPr marL="143048" indent="-143048">
                <a:buFont typeface="Arial" panose="020B0604020202020204" pitchFamily="34" charset="0"/>
                <a:buChar char="•"/>
              </a:pPr>
              <a:r>
                <a:rPr lang="de-DE" sz="801" dirty="0"/>
                <a:t>Test 3</a:t>
              </a:r>
            </a:p>
          </p:txBody>
        </p:sp>
      </p:grpSp>
      <p:pic>
        <p:nvPicPr>
          <p:cNvPr id="15" name="Grafik 14">
            <a:extLst>
              <a:ext uri="{FF2B5EF4-FFF2-40B4-BE49-F238E27FC236}">
                <a16:creationId xmlns:a16="http://schemas.microsoft.com/office/drawing/2014/main" id="{56397E89-B654-484B-8A1D-776B8A83F8C9}"/>
              </a:ext>
            </a:extLst>
          </p:cNvPr>
          <p:cNvPicPr>
            <a:picLocks noChangeAspect="1"/>
          </p:cNvPicPr>
          <p:nvPr/>
        </p:nvPicPr>
        <p:blipFill>
          <a:blip r:embed="rId8"/>
          <a:stretch>
            <a:fillRect/>
          </a:stretch>
        </p:blipFill>
        <p:spPr>
          <a:xfrm>
            <a:off x="1352471" y="1926142"/>
            <a:ext cx="2229386" cy="1425238"/>
          </a:xfrm>
          <a:prstGeom prst="rect">
            <a:avLst/>
          </a:prstGeom>
        </p:spPr>
      </p:pic>
      <p:sp>
        <p:nvSpPr>
          <p:cNvPr id="13" name="Rechteck 12">
            <a:extLst>
              <a:ext uri="{FF2B5EF4-FFF2-40B4-BE49-F238E27FC236}">
                <a16:creationId xmlns:a16="http://schemas.microsoft.com/office/drawing/2014/main" id="{C572475E-C162-4F56-8FC8-B6695F3653D8}"/>
              </a:ext>
            </a:extLst>
          </p:cNvPr>
          <p:cNvSpPr/>
          <p:nvPr/>
        </p:nvSpPr>
        <p:spPr>
          <a:xfrm>
            <a:off x="1720603" y="2626764"/>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Chevron 13"/>
          <p:cNvSpPr/>
          <p:nvPr/>
        </p:nvSpPr>
        <p:spPr>
          <a:xfrm>
            <a:off x="9317421" y="3909850"/>
            <a:ext cx="183930" cy="651641"/>
          </a:xfrm>
          <a:prstGeom prst="chevron">
            <a:avLst>
              <a:gd name="adj" fmla="val 64286"/>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197941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30525585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51" name="think-cell Folie" r:id="rId11" imgW="526" imgH="526" progId="TCLayout.ActiveDocument.1">
                  <p:embed/>
                </p:oleObj>
              </mc:Choice>
              <mc:Fallback>
                <p:oleObj name="think-cell Folie" r:id="rId11" imgW="526" imgH="526"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4" name="Titel 3"/>
          <p:cNvSpPr>
            <a:spLocks noGrp="1"/>
          </p:cNvSpPr>
          <p:nvPr>
            <p:ph type="title"/>
          </p:nvPr>
        </p:nvSpPr>
        <p:spPr/>
        <p:txBody>
          <a:bodyPr/>
          <a:lstStyle/>
          <a:p>
            <a:r>
              <a:rPr lang="de-DE" dirty="0"/>
              <a:t>Verbesserte und neue Smart-Shapes</a:t>
            </a:r>
          </a:p>
        </p:txBody>
      </p:sp>
      <p:grpSp>
        <p:nvGrpSpPr>
          <p:cNvPr id="9" name="Gruppieren 8"/>
          <p:cNvGrpSpPr/>
          <p:nvPr>
            <p:custDataLst>
              <p:tags r:id="rId4"/>
            </p:custDataLst>
          </p:nvPr>
        </p:nvGrpSpPr>
        <p:grpSpPr>
          <a:xfrm>
            <a:off x="896933" y="4093367"/>
            <a:ext cx="3402724" cy="205479"/>
            <a:chOff x="838200" y="1825625"/>
            <a:chExt cx="10515600" cy="635000"/>
          </a:xfrm>
        </p:grpSpPr>
        <p:sp>
          <p:nvSpPr>
            <p:cNvPr id="6" name="Richtungspfeil 5"/>
            <p:cNvSpPr/>
            <p:nvPr/>
          </p:nvSpPr>
          <p:spPr>
            <a:xfrm>
              <a:off x="838200" y="1825625"/>
              <a:ext cx="3577200" cy="635000"/>
            </a:xfrm>
            <a:prstGeom prst="homePlate">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Chevron 6"/>
            <p:cNvSpPr/>
            <p:nvPr/>
          </p:nvSpPr>
          <p:spPr>
            <a:xfrm>
              <a:off x="4307400" y="1825625"/>
              <a:ext cx="3577199"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8" name="Chevron 7"/>
            <p:cNvSpPr/>
            <p:nvPr/>
          </p:nvSpPr>
          <p:spPr>
            <a:xfrm>
              <a:off x="7776600" y="1825625"/>
              <a:ext cx="3577200"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grpSp>
        <p:nvGrpSpPr>
          <p:cNvPr id="13" name="Gruppieren 12"/>
          <p:cNvGrpSpPr/>
          <p:nvPr>
            <p:custDataLst>
              <p:tags r:id="rId5"/>
            </p:custDataLst>
          </p:nvPr>
        </p:nvGrpSpPr>
        <p:grpSpPr>
          <a:xfrm>
            <a:off x="896933" y="4322144"/>
            <a:ext cx="3344478" cy="577983"/>
            <a:chOff x="838200" y="2532625"/>
            <a:chExt cx="10335600" cy="1786169"/>
          </a:xfrm>
        </p:grpSpPr>
        <p:sp>
          <p:nvSpPr>
            <p:cNvPr id="10" name="Rechteck 9"/>
            <p:cNvSpPr/>
            <p:nvPr/>
          </p:nvSpPr>
          <p:spPr>
            <a:xfrm>
              <a:off x="8382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p:nvPr/>
          </p:nvSpPr>
          <p:spPr>
            <a:xfrm>
              <a:off x="4307400" y="2532625"/>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p:nvPr/>
          </p:nvSpPr>
          <p:spPr>
            <a:xfrm>
              <a:off x="77766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17" name="Gruppieren 16"/>
          <p:cNvGrpSpPr/>
          <p:nvPr>
            <p:custDataLst>
              <p:tags r:id="rId6"/>
            </p:custDataLst>
          </p:nvPr>
        </p:nvGrpSpPr>
        <p:grpSpPr>
          <a:xfrm>
            <a:off x="896933" y="4923426"/>
            <a:ext cx="3344478" cy="577983"/>
            <a:chOff x="838200" y="4390794"/>
            <a:chExt cx="10335600" cy="1786169"/>
          </a:xfrm>
        </p:grpSpPr>
        <p:sp>
          <p:nvSpPr>
            <p:cNvPr id="14" name="Rechteck 13"/>
            <p:cNvSpPr/>
            <p:nvPr/>
          </p:nvSpPr>
          <p:spPr>
            <a:xfrm>
              <a:off x="8382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p:cNvSpPr/>
            <p:nvPr/>
          </p:nvSpPr>
          <p:spPr>
            <a:xfrm>
              <a:off x="4307400" y="4390794"/>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p:cNvSpPr/>
            <p:nvPr/>
          </p:nvSpPr>
          <p:spPr>
            <a:xfrm>
              <a:off x="77766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9" name="Grafik 18"/>
          <p:cNvPicPr>
            <a:picLocks noChangeAspect="1"/>
          </p:cNvPicPr>
          <p:nvPr/>
        </p:nvPicPr>
        <p:blipFill>
          <a:blip r:embed="rId13"/>
          <a:stretch>
            <a:fillRect/>
          </a:stretch>
        </p:blipFill>
        <p:spPr>
          <a:xfrm>
            <a:off x="570813" y="2289220"/>
            <a:ext cx="2305168" cy="1301817"/>
          </a:xfrm>
          <a:prstGeom prst="rect">
            <a:avLst/>
          </a:prstGeom>
        </p:spPr>
      </p:pic>
      <p:sp>
        <p:nvSpPr>
          <p:cNvPr id="21" name="Rechteck 20"/>
          <p:cNvSpPr>
            <a:spLocks noChangeAspect="1"/>
          </p:cNvSpPr>
          <p:nvPr>
            <p:custDataLst>
              <p:tags r:id="rId7"/>
            </p:custDataLst>
          </p:nvPr>
        </p:nvSpPr>
        <p:spPr>
          <a:xfrm>
            <a:off x="9869984" y="4353158"/>
            <a:ext cx="203200" cy="203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tx1"/>
                </a:solidFill>
                <a:latin typeface="Wingdings" panose="05000000000000000000" pitchFamily="2" charset="2"/>
              </a:rPr>
              <a:t>ü</a:t>
            </a:r>
          </a:p>
        </p:txBody>
      </p:sp>
      <p:sp>
        <p:nvSpPr>
          <p:cNvPr id="22" name="Textfeld 21">
            <a:extLst>
              <a:ext uri="{FF2B5EF4-FFF2-40B4-BE49-F238E27FC236}">
                <a16:creationId xmlns:a16="http://schemas.microsoft.com/office/drawing/2014/main" id="{5B1A18FF-FDBD-40AB-9754-9BBA6A568746}"/>
              </a:ext>
            </a:extLst>
          </p:cNvPr>
          <p:cNvSpPr txBox="1"/>
          <p:nvPr/>
        </p:nvSpPr>
        <p:spPr>
          <a:xfrm>
            <a:off x="6290036" y="4957008"/>
            <a:ext cx="4606193" cy="369332"/>
          </a:xfrm>
          <a:prstGeom prst="rect">
            <a:avLst/>
          </a:prstGeom>
          <a:noFill/>
        </p:spPr>
        <p:txBody>
          <a:bodyPr wrap="square" rtlCol="0">
            <a:spAutoFit/>
          </a:bodyPr>
          <a:lstStyle/>
          <a:p>
            <a:r>
              <a:rPr lang="de-DE" dirty="0"/>
              <a:t>Checkbox als Smart-Shape</a:t>
            </a:r>
          </a:p>
        </p:txBody>
      </p:sp>
      <p:sp>
        <p:nvSpPr>
          <p:cNvPr id="23" name="Textfeld 22">
            <a:extLst>
              <a:ext uri="{FF2B5EF4-FFF2-40B4-BE49-F238E27FC236}">
                <a16:creationId xmlns:a16="http://schemas.microsoft.com/office/drawing/2014/main" id="{5B1A18FF-FDBD-40AB-9754-9BBA6A568746}"/>
              </a:ext>
            </a:extLst>
          </p:cNvPr>
          <p:cNvSpPr txBox="1"/>
          <p:nvPr/>
        </p:nvSpPr>
        <p:spPr>
          <a:xfrm>
            <a:off x="5976742" y="2226775"/>
            <a:ext cx="3017379" cy="646331"/>
          </a:xfrm>
          <a:prstGeom prst="rect">
            <a:avLst/>
          </a:prstGeom>
          <a:noFill/>
        </p:spPr>
        <p:txBody>
          <a:bodyPr wrap="square" rtlCol="0">
            <a:spAutoFit/>
          </a:bodyPr>
          <a:lstStyle/>
          <a:p>
            <a:r>
              <a:rPr lang="de-DE" dirty="0"/>
              <a:t>Neue horizontale Ampel und Ampel-Punkt</a:t>
            </a:r>
          </a:p>
        </p:txBody>
      </p:sp>
      <p:sp>
        <p:nvSpPr>
          <p:cNvPr id="24" name="Textfeld 23">
            <a:extLst>
              <a:ext uri="{FF2B5EF4-FFF2-40B4-BE49-F238E27FC236}">
                <a16:creationId xmlns:a16="http://schemas.microsoft.com/office/drawing/2014/main" id="{5B1A18FF-FDBD-40AB-9754-9BBA6A568746}"/>
              </a:ext>
            </a:extLst>
          </p:cNvPr>
          <p:cNvSpPr txBox="1"/>
          <p:nvPr/>
        </p:nvSpPr>
        <p:spPr>
          <a:xfrm>
            <a:off x="2970995" y="2526981"/>
            <a:ext cx="2131778" cy="923330"/>
          </a:xfrm>
          <a:prstGeom prst="rect">
            <a:avLst/>
          </a:prstGeom>
          <a:noFill/>
        </p:spPr>
        <p:txBody>
          <a:bodyPr wrap="square" rtlCol="0">
            <a:spAutoFit/>
          </a:bodyPr>
          <a:lstStyle/>
          <a:p>
            <a:r>
              <a:rPr lang="de-DE" dirty="0"/>
              <a:t>Unterstützung Zeilen unterhalb von Prozessen</a:t>
            </a:r>
          </a:p>
        </p:txBody>
      </p:sp>
      <p:grpSp>
        <p:nvGrpSpPr>
          <p:cNvPr id="28" name="Gruppieren 27"/>
          <p:cNvGrpSpPr>
            <a:grpSpLocks noChangeAspect="1"/>
          </p:cNvGrpSpPr>
          <p:nvPr>
            <p:custDataLst>
              <p:tags r:id="rId8"/>
            </p:custDataLst>
          </p:nvPr>
        </p:nvGrpSpPr>
        <p:grpSpPr>
          <a:xfrm>
            <a:off x="9336584" y="2283911"/>
            <a:ext cx="1016000" cy="381000"/>
            <a:chOff x="1270000" y="1270000"/>
            <a:chExt cx="1016000" cy="381000"/>
          </a:xfrm>
        </p:grpSpPr>
        <p:sp>
          <p:nvSpPr>
            <p:cNvPr id="3" name="Rechteck 2"/>
            <p:cNvSpPr/>
            <p:nvPr/>
          </p:nvSpPr>
          <p:spPr>
            <a:xfrm>
              <a:off x="1270000" y="1270000"/>
              <a:ext cx="1016000" cy="381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Ellipse 25"/>
            <p:cNvSpPr/>
            <p:nvPr/>
          </p:nvSpPr>
          <p:spPr>
            <a:xfrm>
              <a:off x="16510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Ellipse 26"/>
            <p:cNvSpPr/>
            <p:nvPr/>
          </p:nvSpPr>
          <p:spPr>
            <a:xfrm>
              <a:off x="19685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30" name="Ellipse 29"/>
          <p:cNvSpPr>
            <a:spLocks noChangeAspect="1"/>
          </p:cNvSpPr>
          <p:nvPr>
            <p:custDataLst>
              <p:tags r:id="rId9"/>
            </p:custDataLst>
          </p:nvPr>
        </p:nvSpPr>
        <p:spPr>
          <a:xfrm>
            <a:off x="10278873" y="4353158"/>
            <a:ext cx="203200" cy="2032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bg1"/>
                </a:solidFill>
                <a:latin typeface="Wingdings" panose="05000000000000000000" pitchFamily="2" charset="2"/>
                <a:sym typeface="Wingdings" panose="05000000000000000000" pitchFamily="2" charset="2"/>
              </a:rPr>
              <a:t>l</a:t>
            </a:r>
            <a:endParaRPr lang="de-DE" sz="1600" dirty="0">
              <a:solidFill>
                <a:schemeClr val="bg1"/>
              </a:solidFill>
              <a:latin typeface="Wingdings" panose="05000000000000000000" pitchFamily="2" charset="2"/>
            </a:endParaRPr>
          </a:p>
        </p:txBody>
      </p:sp>
      <p:pic>
        <p:nvPicPr>
          <p:cNvPr id="18" name="Grafik 17">
            <a:extLst>
              <a:ext uri="{FF2B5EF4-FFF2-40B4-BE49-F238E27FC236}">
                <a16:creationId xmlns:a16="http://schemas.microsoft.com/office/drawing/2014/main" id="{62698751-F0B6-4D72-BF87-EB262E9C0112}"/>
              </a:ext>
            </a:extLst>
          </p:cNvPr>
          <p:cNvPicPr>
            <a:picLocks noChangeAspect="1"/>
          </p:cNvPicPr>
          <p:nvPr/>
        </p:nvPicPr>
        <p:blipFill>
          <a:blip r:embed="rId14"/>
          <a:stretch>
            <a:fillRect/>
          </a:stretch>
        </p:blipFill>
        <p:spPr>
          <a:xfrm>
            <a:off x="6290035" y="3982786"/>
            <a:ext cx="3267025" cy="917342"/>
          </a:xfrm>
          <a:prstGeom prst="rect">
            <a:avLst/>
          </a:prstGeom>
        </p:spPr>
      </p:pic>
      <p:pic>
        <p:nvPicPr>
          <p:cNvPr id="32" name="Grafik 31"/>
          <p:cNvPicPr>
            <a:picLocks noChangeAspect="1"/>
          </p:cNvPicPr>
          <p:nvPr/>
        </p:nvPicPr>
        <p:blipFill>
          <a:blip r:embed="rId15"/>
          <a:stretch>
            <a:fillRect/>
          </a:stretch>
        </p:blipFill>
        <p:spPr>
          <a:xfrm>
            <a:off x="10695047" y="2034777"/>
            <a:ext cx="896350" cy="967284"/>
          </a:xfrm>
          <a:prstGeom prst="rect">
            <a:avLst/>
          </a:prstGeom>
        </p:spPr>
      </p:pic>
      <p:pic>
        <p:nvPicPr>
          <p:cNvPr id="33" name="Grafik 32"/>
          <p:cNvPicPr>
            <a:picLocks noChangeAspect="1"/>
          </p:cNvPicPr>
          <p:nvPr/>
        </p:nvPicPr>
        <p:blipFill>
          <a:blip r:embed="rId16"/>
          <a:stretch>
            <a:fillRect/>
          </a:stretch>
        </p:blipFill>
        <p:spPr>
          <a:xfrm>
            <a:off x="826789" y="3827552"/>
            <a:ext cx="3567529" cy="1989168"/>
          </a:xfrm>
          <a:prstGeom prst="rect">
            <a:avLst/>
          </a:prstGeom>
        </p:spPr>
      </p:pic>
    </p:spTree>
    <p:extLst>
      <p:ext uri="{BB962C8B-B14F-4D97-AF65-F5344CB8AC3E}">
        <p14:creationId xmlns:p14="http://schemas.microsoft.com/office/powerpoint/2010/main" val="19483543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1.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2.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3.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4.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61mmcnfM.m73i0Za.eELK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ZVUV13hD4.8AenO4xrBml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bpiMVFsSr15x5BEjUBksn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_cBnA8Qi3i2s1bjTIBYSh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xxS.hN7WrnarVM0w02DXS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WHg80xrZUdocwykmm1b9ag"/>
</p:tagLst>
</file>

<file path=ppt/tags/tag29.xml><?xml version="1.0" encoding="utf-8"?>
<p:tagLst xmlns:a="http://schemas.openxmlformats.org/drawingml/2006/main" xmlns:r="http://schemas.openxmlformats.org/officeDocument/2006/relationships" xmlns:p="http://schemas.openxmlformats.org/presentationml/2006/main">
  <p:tag name="BKT_CONTEXTDIALOG" val="BKT_PROCESS_CHEVRONS"/>
  <p:tag name="BKT_PROCESS_CHEVRONS" val="3f8da89c-deb1-491a-9054-55eb03f09025"/>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W0Hsq8uy_zlSHSNSiK_9Bg"/>
</p:tagLst>
</file>

<file path=ppt/tags/tag30.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31.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32.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33.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34.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bYtRv1ZISYCOgUunnBVvZQ"/>
</p:tagLst>
</file>

<file path=ppt/tags/tag37.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0, &quot;shape1_id&quot;: 9}"/>
</p:tagLst>
</file>

<file path=ppt/tags/tag38.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4, &quot;shape1_id&quot;: 3}"/>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gNPcX8WiWahoYGGEuJ0MQ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iEr7co1_w0RrNSbhy87nz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wVytc4S6XtDclqsGTqYoJ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prTTfE8_H9x_u1RmY4xh_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5, &quot;slide_path&quot;: &quot;CURRENT&quot;, &quot;data_type&quot;: 6}"/>
  <p:tag name="BKT_CONTEXTDIALOG" val="BKT_THUMBNAIL"/>
</p:tagLst>
</file>

<file path=ppt/tags/tag51.xml><?xml version="1.0" encoding="utf-8"?>
<p:tagLst xmlns:a="http://schemas.openxmlformats.org/drawingml/2006/main" xmlns:r="http://schemas.openxmlformats.org/officeDocument/2006/relationships" xmlns:p="http://schemas.openxmlformats.org/presentationml/2006/main">
  <p:tag name="BKT_CONTEXTDIALOG" val="BKT_THUMBNAIL"/>
  <p:tag name="BKT_THUMBNAIL" val="{&quot;content_only&quot;: false, &quot;slide_id&quot;: 265, &quot;slide_path&quot;: &quot;CURRENT&quot;, &quot;data_type&quot;: 1}"/>
</p:tagLst>
</file>

<file path=ppt/tags/tag52.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53.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54.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55.xml><?xml version="1.0" encoding="utf-8"?>
<p:tagLst xmlns:a="http://schemas.openxmlformats.org/drawingml/2006/main" xmlns:r="http://schemas.openxmlformats.org/officeDocument/2006/relationships" xmlns:p="http://schemas.openxmlformats.org/presentationml/2006/main">
  <p:tag name="BKT_CONTEXTDIALOG" val="BKT_DIALOG_STATESHAPE"/>
</p:tagLst>
</file>

<file path=ppt/tags/tag56.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57.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58.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63.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17, &quot;shape1_id&quot;: 116}"/>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y2ovgFxlQzOVaHuOYItxl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ju1ROJXtTnab04WA7axZv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Syu_YA5Q8CL6k_Z4av7sVw"/>
</p:tagLst>
</file>

<file path=ppt/tags/tag9.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heme/theme1.xml><?xml version="1.0" encoding="utf-8"?>
<a:theme xmlns:a="http://schemas.openxmlformats.org/drawingml/2006/main" name="Office">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angelog.potx" id="{DF1DAFA0-04C0-4CB8-AFF7-B7C43A90C17F}" vid="{77635BAB-0E73-4E19-9CEC-CDFAB68C2A68}"/>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Changelog</Template>
  <TotalTime>0</TotalTime>
  <Words>1421</Words>
  <Application>Microsoft Office PowerPoint</Application>
  <PresentationFormat>Breitbild</PresentationFormat>
  <Paragraphs>236</Paragraphs>
  <Slides>37</Slides>
  <Notes>0</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37</vt:i4>
      </vt:variant>
    </vt:vector>
  </HeadingPairs>
  <TitlesOfParts>
    <vt:vector size="44" baseType="lpstr">
      <vt:lpstr>Arial</vt:lpstr>
      <vt:lpstr>Calibri</vt:lpstr>
      <vt:lpstr>Consolas</vt:lpstr>
      <vt:lpstr>Verdana</vt:lpstr>
      <vt:lpstr>Wingdings</vt:lpstr>
      <vt:lpstr>Office</vt:lpstr>
      <vt:lpstr>think-cell Folie</vt:lpstr>
      <vt:lpstr>BKT v2.7.2</vt:lpstr>
      <vt:lpstr>Verbesserung “Verknüpfte Shapes”</vt:lpstr>
      <vt:lpstr>Funktion “Folien angleichen”</vt:lpstr>
      <vt:lpstr>Copy-Paste Funktionen</vt:lpstr>
      <vt:lpstr>Kleine Neuigkeiten</vt:lpstr>
      <vt:lpstr>Diverse Verbesserungen</vt:lpstr>
      <vt:lpstr>BKT v2.7.1</vt:lpstr>
      <vt:lpstr>Neue Funktion “Shape skalieren”</vt:lpstr>
      <vt:lpstr>Verbesserte und neue Smart-Shapes</vt:lpstr>
      <vt:lpstr>Verbindungsflächen bei Prozessen</vt:lpstr>
      <vt:lpstr>Neue Folien-Funktionen</vt:lpstr>
      <vt:lpstr>Verbesserte Dialoge</vt:lpstr>
      <vt:lpstr>Komprimierte Schrift/Text-Gruppe</vt:lpstr>
      <vt:lpstr>ChartLib Verbesserungen</vt:lpstr>
      <vt:lpstr>Weitere kleine Verbesserungen</vt:lpstr>
      <vt:lpstr>Erwähnenswerte Bugfixes</vt:lpstr>
      <vt:lpstr>BKT v2.7.0</vt:lpstr>
      <vt:lpstr>Vollständige Funktionsübersicht</vt:lpstr>
      <vt:lpstr>Font-Icon Suche &amp; IcoMoon-Free</vt:lpstr>
      <vt:lpstr>Agenda Selektor Styling</vt:lpstr>
      <vt:lpstr>HQ Folien-Thumbnails</vt:lpstr>
      <vt:lpstr>„Über BKT“-Dialog und Suche nach neuer BKT-Version</vt:lpstr>
      <vt:lpstr>Formate für Folien-Export</vt:lpstr>
      <vt:lpstr>Shapes anhand Name verknüpfen</vt:lpstr>
      <vt:lpstr>Sprachauswahl editieren</vt:lpstr>
      <vt:lpstr>Neues Popup und Doppelklick</vt:lpstr>
      <vt:lpstr>Für Excel: Zeilen/Spalten zusammenführen</vt:lpstr>
      <vt:lpstr>Für Excel: Reguläre Ausdrücke auf Zellen anwenden</vt:lpstr>
      <vt:lpstr>Für Entwickler: Devkit</vt:lpstr>
      <vt:lpstr>Erwähnenswerte Bugfixes</vt:lpstr>
      <vt:lpstr>BKT v2.6</vt:lpstr>
      <vt:lpstr>Wesentliche BKT Änderungen v2.6.0</vt:lpstr>
      <vt:lpstr>BKT v2.5</vt:lpstr>
      <vt:lpstr>Wesentliche BKT Änderungen v2.5.3</vt:lpstr>
      <vt:lpstr>Wesentliche BKT Änderungen v2.5.2</vt:lpstr>
      <vt:lpstr>Wesentliche BKT Änderungen v2.5.0</vt:lpstr>
      <vt:lpstr>Wesentliche BKT Änderungen v2.5.0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BKT v2.7.1</dc:title>
  <dc:creator>Florian Stallmann</dc:creator>
  <cp:lastModifiedBy>Stallmann, Florian</cp:lastModifiedBy>
  <cp:revision>56</cp:revision>
  <dcterms:created xsi:type="dcterms:W3CDTF">2020-07-23T18:32:20Z</dcterms:created>
  <dcterms:modified xsi:type="dcterms:W3CDTF">2020-10-29T14:28:05Z</dcterms:modified>
</cp:coreProperties>
</file>