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277" r:id="rId2"/>
    <p:sldId id="289" r:id="rId3"/>
    <p:sldId id="284" r:id="rId4"/>
    <p:sldId id="278" r:id="rId5"/>
    <p:sldId id="279" r:id="rId6"/>
    <p:sldId id="280" r:id="rId7"/>
    <p:sldId id="281" r:id="rId8"/>
    <p:sldId id="287" r:id="rId9"/>
    <p:sldId id="283" r:id="rId10"/>
    <p:sldId id="288" r:id="rId11"/>
    <p:sldId id="286" r:id="rId12"/>
    <p:sldId id="285" r:id="rId13"/>
    <p:sldId id="256" r:id="rId14"/>
    <p:sldId id="265" r:id="rId15"/>
    <p:sldId id="258" r:id="rId16"/>
    <p:sldId id="260" r:id="rId17"/>
    <p:sldId id="275" r:id="rId18"/>
    <p:sldId id="266" r:id="rId19"/>
    <p:sldId id="276" r:id="rId20"/>
    <p:sldId id="263" r:id="rId21"/>
    <p:sldId id="261" r:id="rId22"/>
    <p:sldId id="262" r:id="rId23"/>
    <p:sldId id="259" r:id="rId24"/>
    <p:sldId id="268" r:id="rId25"/>
    <p:sldId id="257" r:id="rId26"/>
    <p:sldId id="264" r:id="rId27"/>
    <p:sldId id="273" r:id="rId28"/>
    <p:sldId id="269" r:id="rId29"/>
    <p:sldId id="274" r:id="rId30"/>
    <p:sldId id="270" r:id="rId31"/>
    <p:sldId id="267" r:id="rId32"/>
    <p:sldId id="271" r:id="rId33"/>
    <p:sldId id="272" r:id="rId34"/>
  </p:sldIdLst>
  <p:sldSz cx="12192000" cy="6858000"/>
  <p:notesSz cx="6858000" cy="9144000"/>
  <p:custDataLst>
    <p:tags r:id="rId3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1" id="{C53AF696-C926-4875-93FB-C46668631ED3}">
          <p14:sldIdLst>
            <p14:sldId id="277"/>
            <p14:sldId id="289"/>
            <p14:sldId id="284"/>
            <p14:sldId id="278"/>
            <p14:sldId id="279"/>
            <p14:sldId id="280"/>
            <p14:sldId id="281"/>
            <p14:sldId id="287"/>
            <p14:sldId id="283"/>
            <p14:sldId id="288"/>
            <p14:sldId id="286"/>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23.07.2020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23.07.2020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23.07.2020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23.07.2020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4"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23.07.2020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23.07.2020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23.07.2020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23.07.2020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23.07.2020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23.07.2020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23.07.2020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23.07.2020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23.07.2020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8"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23.07.2020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6.xml"/><Relationship Id="rId7" Type="http://schemas.openxmlformats.org/officeDocument/2006/relationships/image" Target="../media/image23.png"/><Relationship Id="rId2" Type="http://schemas.openxmlformats.org/officeDocument/2006/relationships/tags" Target="../tags/tag29.xml"/><Relationship Id="rId1" Type="http://schemas.openxmlformats.org/officeDocument/2006/relationships/vmlDrawing" Target="../drawings/vmlDrawing11.v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11.bin"/><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31.xml"/><Relationship Id="rId7" Type="http://schemas.openxmlformats.org/officeDocument/2006/relationships/image" Target="../media/image26.png"/><Relationship Id="rId2" Type="http://schemas.openxmlformats.org/officeDocument/2006/relationships/tags" Target="../tags/tag30.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53.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2.png"/><Relationship Id="rId5" Type="http://schemas.openxmlformats.org/officeDocument/2006/relationships/slideLayout" Target="../slideLayouts/slideLayout6.xml"/><Relationship Id="rId4"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42.xml"/><Relationship Id="rId7" Type="http://schemas.openxmlformats.org/officeDocument/2006/relationships/image" Target="../media/image6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tags" Target="../tags/tag44.xml"/><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tags" Target="../tags/tag43.xml"/><Relationship Id="rId16" Type="http://schemas.openxmlformats.org/officeDocument/2006/relationships/image" Target="../media/image7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70.png"/><Relationship Id="rId5" Type="http://schemas.openxmlformats.org/officeDocument/2006/relationships/oleObject" Target="../embeddings/oleObject14.bin"/><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slideLayout" Target="../slideLayouts/slideLayout12.xml"/><Relationship Id="rId9" Type="http://schemas.openxmlformats.org/officeDocument/2006/relationships/image" Target="../media/image68.png"/><Relationship Id="rId14" Type="http://schemas.openxmlformats.org/officeDocument/2006/relationships/image" Target="../media/image73.png"/></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tags" Target="../tags/tag46.xml"/><Relationship Id="rId21" Type="http://schemas.openxmlformats.org/officeDocument/2006/relationships/image" Target="../media/image90.png"/><Relationship Id="rId7" Type="http://schemas.openxmlformats.org/officeDocument/2006/relationships/image" Target="../media/image1.emf"/><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2" Type="http://schemas.openxmlformats.org/officeDocument/2006/relationships/tags" Target="../tags/tag45.xml"/><Relationship Id="rId16" Type="http://schemas.openxmlformats.org/officeDocument/2006/relationships/image" Target="../media/image85.png"/><Relationship Id="rId20" Type="http://schemas.openxmlformats.org/officeDocument/2006/relationships/image" Target="../media/image89.png"/><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80.png"/><Relationship Id="rId24" Type="http://schemas.openxmlformats.org/officeDocument/2006/relationships/image" Target="../media/image93.png"/><Relationship Id="rId5" Type="http://schemas.openxmlformats.org/officeDocument/2006/relationships/slideLayout" Target="../slideLayouts/slideLayout12.xml"/><Relationship Id="rId15" Type="http://schemas.openxmlformats.org/officeDocument/2006/relationships/image" Target="../media/image84.png"/><Relationship Id="rId23" Type="http://schemas.openxmlformats.org/officeDocument/2006/relationships/image" Target="../media/image92.png"/><Relationship Id="rId10" Type="http://schemas.openxmlformats.org/officeDocument/2006/relationships/image" Target="../media/image79.png"/><Relationship Id="rId19" Type="http://schemas.openxmlformats.org/officeDocument/2006/relationships/image" Target="../media/image88.png"/><Relationship Id="rId4" Type="http://schemas.openxmlformats.org/officeDocument/2006/relationships/tags" Target="../tags/tag47.xml"/><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s>
</file>

<file path=ppt/slides/_rels/slide31.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tags" Target="../tags/tag49.xml"/><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tags" Target="../tags/tag48.xml"/><Relationship Id="rId1" Type="http://schemas.openxmlformats.org/officeDocument/2006/relationships/vmlDrawing" Target="../drawings/vmlDrawing16.vml"/><Relationship Id="rId6" Type="http://schemas.openxmlformats.org/officeDocument/2006/relationships/image" Target="../media/image1.emf"/><Relationship Id="rId11" Type="http://schemas.openxmlformats.org/officeDocument/2006/relationships/image" Target="../media/image99.png"/><Relationship Id="rId5" Type="http://schemas.openxmlformats.org/officeDocument/2006/relationships/oleObject" Target="../embeddings/oleObject16.bin"/><Relationship Id="rId15" Type="http://schemas.openxmlformats.org/officeDocument/2006/relationships/image" Target="../media/image103.png"/><Relationship Id="rId10" Type="http://schemas.openxmlformats.org/officeDocument/2006/relationships/image" Target="../media/image98.png"/><Relationship Id="rId4" Type="http://schemas.openxmlformats.org/officeDocument/2006/relationships/slideLayout" Target="../slideLayouts/slideLayout12.xml"/><Relationship Id="rId9" Type="http://schemas.openxmlformats.org/officeDocument/2006/relationships/image" Target="../media/image97.png"/><Relationship Id="rId14" Type="http://schemas.openxmlformats.org/officeDocument/2006/relationships/image" Target="../media/image102.png"/></Relationships>
</file>

<file path=ppt/slides/_rels/slide32.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tags" Target="../tags/tag51.xml"/><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tags" Target="../tags/tag50.xml"/><Relationship Id="rId16" Type="http://schemas.openxmlformats.org/officeDocument/2006/relationships/image" Target="../media/image114.png"/><Relationship Id="rId1" Type="http://schemas.openxmlformats.org/officeDocument/2006/relationships/vmlDrawing" Target="../drawings/vmlDrawing17.vml"/><Relationship Id="rId6" Type="http://schemas.openxmlformats.org/officeDocument/2006/relationships/image" Target="../media/image104.emf"/><Relationship Id="rId11" Type="http://schemas.openxmlformats.org/officeDocument/2006/relationships/image" Target="../media/image109.png"/><Relationship Id="rId5" Type="http://schemas.openxmlformats.org/officeDocument/2006/relationships/oleObject" Target="../embeddings/oleObject17.bin"/><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slideLayout" Target="../slideLayouts/slideLayout12.xml"/><Relationship Id="rId9" Type="http://schemas.openxmlformats.org/officeDocument/2006/relationships/image" Target="../media/image107.png"/><Relationship Id="rId14" Type="http://schemas.openxmlformats.org/officeDocument/2006/relationships/image" Target="../media/image112.png"/></Relationships>
</file>

<file path=ppt/slides/_rels/slide33.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tags" Target="../tags/tag53.xml"/><Relationship Id="rId7" Type="http://schemas.openxmlformats.org/officeDocument/2006/relationships/image" Target="../media/image116.png"/><Relationship Id="rId12" Type="http://schemas.openxmlformats.org/officeDocument/2006/relationships/image" Target="../media/image121.png"/><Relationship Id="rId2" Type="http://schemas.openxmlformats.org/officeDocument/2006/relationships/tags" Target="../tags/tag52.xml"/><Relationship Id="rId1" Type="http://schemas.openxmlformats.org/officeDocument/2006/relationships/vmlDrawing" Target="../drawings/vmlDrawing18.vml"/><Relationship Id="rId6" Type="http://schemas.openxmlformats.org/officeDocument/2006/relationships/image" Target="../media/image1.emf"/><Relationship Id="rId11" Type="http://schemas.openxmlformats.org/officeDocument/2006/relationships/image" Target="../media/image120.png"/><Relationship Id="rId5" Type="http://schemas.openxmlformats.org/officeDocument/2006/relationships/oleObject" Target="../embeddings/oleObject18.bin"/><Relationship Id="rId15" Type="http://schemas.openxmlformats.org/officeDocument/2006/relationships/image" Target="../media/image124.png"/><Relationship Id="rId10" Type="http://schemas.openxmlformats.org/officeDocument/2006/relationships/image" Target="../media/image119.png"/><Relationship Id="rId4" Type="http://schemas.openxmlformats.org/officeDocument/2006/relationships/slideLayout" Target="../slideLayouts/slideLayout12.xml"/><Relationship Id="rId9" Type="http://schemas.openxmlformats.org/officeDocument/2006/relationships/image" Target="../media/image118.png"/><Relationship Id="rId14" Type="http://schemas.openxmlformats.org/officeDocument/2006/relationships/image" Target="../media/image123.png"/></Relationships>
</file>

<file path=ppt/slides/_rels/slide4.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6.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6" Type="http://schemas.openxmlformats.org/officeDocument/2006/relationships/image" Target="../media/image9.png"/><Relationship Id="rId1" Type="http://schemas.openxmlformats.org/officeDocument/2006/relationships/vmlDrawing" Target="../drawings/vmlDrawing5.vml"/><Relationship Id="rId6" Type="http://schemas.openxmlformats.org/officeDocument/2006/relationships/tags" Target="../tags/tag13.xml"/><Relationship Id="rId11" Type="http://schemas.openxmlformats.org/officeDocument/2006/relationships/oleObject" Target="../embeddings/oleObject5.bin"/><Relationship Id="rId5" Type="http://schemas.openxmlformats.org/officeDocument/2006/relationships/tags" Target="../tags/tag12.xml"/><Relationship Id="rId15" Type="http://schemas.openxmlformats.org/officeDocument/2006/relationships/image" Target="../media/image8.png"/><Relationship Id="rId10" Type="http://schemas.openxmlformats.org/officeDocument/2006/relationships/slideLayout" Target="../slideLayouts/slideLayout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xml"/><Relationship Id="rId7" Type="http://schemas.openxmlformats.org/officeDocument/2006/relationships/oleObject" Target="../embeddings/oleObject6.bin"/><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6.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4.xml"/><Relationship Id="rId7"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7.png"/><Relationship Id="rId2" Type="http://schemas.openxmlformats.org/officeDocument/2006/relationships/tags" Target="../tags/tag25.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tags" Target="../tags/tag28.xml"/><Relationship Id="rId7" Type="http://schemas.openxmlformats.org/officeDocument/2006/relationships/image" Target="../media/image18.png"/><Relationship Id="rId2" Type="http://schemas.openxmlformats.org/officeDocument/2006/relationships/tags" Target="../tags/tag2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10" Type="http://schemas.openxmlformats.org/officeDocument/2006/relationships/image" Target="../media/image21.png"/><Relationship Id="rId4" Type="http://schemas.openxmlformats.org/officeDocument/2006/relationships/slideLayout" Target="../slideLayouts/slideLayout6.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62"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v2.7.1</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0"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fik 4">
            <a:extLst>
              <a:ext uri="{FF2B5EF4-FFF2-40B4-BE49-F238E27FC236}">
                <a16:creationId xmlns:a16="http://schemas.microsoft.com/office/drawing/2014/main" id="{AE5C0DB2-81DC-4BED-834B-88BFC3CF9C10}"/>
              </a:ext>
            </a:extLst>
          </p:cNvPr>
          <p:cNvPicPr>
            <a:picLocks noChangeAspect="1"/>
          </p:cNvPicPr>
          <p:nvPr/>
        </p:nvPicPr>
        <p:blipFill>
          <a:blip r:embed="rId6"/>
          <a:stretch>
            <a:fillRect/>
          </a:stretch>
        </p:blipFill>
        <p:spPr>
          <a:xfrm>
            <a:off x="589657" y="2094571"/>
            <a:ext cx="2200434" cy="3373997"/>
          </a:xfrm>
          <a:prstGeom prst="rect">
            <a:avLst/>
          </a:prstGeom>
        </p:spPr>
      </p:pic>
      <p:sp>
        <p:nvSpPr>
          <p:cNvPr id="2" name="Titel 1"/>
          <p:cNvSpPr>
            <a:spLocks noGrp="1"/>
          </p:cNvSpPr>
          <p:nvPr>
            <p:ph type="title"/>
          </p:nvPr>
        </p:nvSpPr>
        <p:spPr/>
        <p:txBody>
          <a:bodyPr/>
          <a:lstStyle/>
          <a:p>
            <a:r>
              <a:rPr lang="en-US" dirty="0" err="1"/>
              <a:t>Seitenverhältnis-Funktionen</a:t>
            </a:r>
            <a:endParaRPr lang="en-US" dirty="0"/>
          </a:p>
        </p:txBody>
      </p:sp>
      <p:pic>
        <p:nvPicPr>
          <p:cNvPr id="6" name="Grafik 5">
            <a:extLst>
              <a:ext uri="{FF2B5EF4-FFF2-40B4-BE49-F238E27FC236}">
                <a16:creationId xmlns:a16="http://schemas.microsoft.com/office/drawing/2014/main" id="{F2A9FE92-7F28-40CC-8CA1-E8E4A21634C5}"/>
              </a:ext>
            </a:extLst>
          </p:cNvPr>
          <p:cNvPicPr>
            <a:picLocks noChangeAspect="1"/>
          </p:cNvPicPr>
          <p:nvPr/>
        </p:nvPicPr>
        <p:blipFill>
          <a:blip r:embed="rId7"/>
          <a:stretch>
            <a:fillRect/>
          </a:stretch>
        </p:blipFill>
        <p:spPr>
          <a:xfrm>
            <a:off x="4130367" y="2421237"/>
            <a:ext cx="914528" cy="952633"/>
          </a:xfrm>
          <a:prstGeom prst="rect">
            <a:avLst/>
          </a:prstGeom>
        </p:spPr>
      </p:pic>
      <p:pic>
        <p:nvPicPr>
          <p:cNvPr id="7" name="Grafik 6">
            <a:extLst>
              <a:ext uri="{FF2B5EF4-FFF2-40B4-BE49-F238E27FC236}">
                <a16:creationId xmlns:a16="http://schemas.microsoft.com/office/drawing/2014/main" id="{D7E956AB-CC2C-4C10-B9D1-25FDF555F5E0}"/>
              </a:ext>
            </a:extLst>
          </p:cNvPr>
          <p:cNvPicPr>
            <a:picLocks noChangeAspect="1"/>
          </p:cNvPicPr>
          <p:nvPr/>
        </p:nvPicPr>
        <p:blipFill>
          <a:blip r:embed="rId8"/>
          <a:stretch>
            <a:fillRect/>
          </a:stretch>
        </p:blipFill>
        <p:spPr>
          <a:xfrm>
            <a:off x="3574110" y="3712402"/>
            <a:ext cx="4715533" cy="2152950"/>
          </a:xfrm>
          <a:prstGeom prst="rect">
            <a:avLst/>
          </a:prstGeom>
        </p:spPr>
      </p:pic>
      <p:sp>
        <p:nvSpPr>
          <p:cNvPr id="9" name="Rechteck 8">
            <a:extLst>
              <a:ext uri="{FF2B5EF4-FFF2-40B4-BE49-F238E27FC236}">
                <a16:creationId xmlns:a16="http://schemas.microsoft.com/office/drawing/2014/main" id="{DE309BCE-FE7B-414E-BD52-BD56B1BE649E}"/>
              </a:ext>
            </a:extLst>
          </p:cNvPr>
          <p:cNvSpPr/>
          <p:nvPr/>
        </p:nvSpPr>
        <p:spPr>
          <a:xfrm>
            <a:off x="7243038" y="3323799"/>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a:extLst>
              <a:ext uri="{FF2B5EF4-FFF2-40B4-BE49-F238E27FC236}">
                <a16:creationId xmlns:a16="http://schemas.microsoft.com/office/drawing/2014/main" id="{85471B77-15D9-420F-B9AA-669137E4F3C0}"/>
              </a:ext>
            </a:extLst>
          </p:cNvPr>
          <p:cNvPicPr>
            <a:picLocks noChangeAspect="1"/>
          </p:cNvPicPr>
          <p:nvPr/>
        </p:nvPicPr>
        <p:blipFill>
          <a:blip r:embed="rId9"/>
          <a:stretch>
            <a:fillRect/>
          </a:stretch>
        </p:blipFill>
        <p:spPr>
          <a:xfrm>
            <a:off x="8289643" y="1570163"/>
            <a:ext cx="2314898" cy="1705213"/>
          </a:xfrm>
          <a:prstGeom prst="rect">
            <a:avLst/>
          </a:prstGeom>
        </p:spPr>
      </p:pic>
    </p:spTree>
    <p:extLst>
      <p:ext uri="{BB962C8B-B14F-4D97-AF65-F5344CB8AC3E}">
        <p14:creationId xmlns:p14="http://schemas.microsoft.com/office/powerpoint/2010/main" val="93064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4200855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9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QuickEdit</a:t>
            </a:r>
            <a:r>
              <a:rPr lang="de-DE" dirty="0"/>
              <a:t> </a:t>
            </a:r>
            <a:r>
              <a:rPr lang="de-DE" dirty="0" err="1"/>
              <a:t>Improvements</a:t>
            </a:r>
            <a:endParaRPr lang="de-DE" dirty="0"/>
          </a:p>
        </p:txBody>
      </p:sp>
      <p:pic>
        <p:nvPicPr>
          <p:cNvPr id="3" name="Grafik 2"/>
          <p:cNvPicPr>
            <a:picLocks noChangeAspect="1"/>
          </p:cNvPicPr>
          <p:nvPr/>
        </p:nvPicPr>
        <p:blipFill>
          <a:blip r:embed="rId7"/>
          <a:stretch>
            <a:fillRect/>
          </a:stretch>
        </p:blipFill>
        <p:spPr>
          <a:xfrm>
            <a:off x="2884065" y="2747017"/>
            <a:ext cx="1505027" cy="565179"/>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2973517" y="2318400"/>
            <a:ext cx="4606193" cy="369332"/>
          </a:xfrm>
          <a:prstGeom prst="rect">
            <a:avLst/>
          </a:prstGeom>
          <a:noFill/>
        </p:spPr>
        <p:txBody>
          <a:bodyPr wrap="square" rtlCol="0">
            <a:spAutoFit/>
          </a:bodyPr>
          <a:lstStyle/>
          <a:p>
            <a:r>
              <a:rPr lang="de-DE" dirty="0"/>
              <a:t>Dark </a:t>
            </a:r>
            <a:r>
              <a:rPr lang="de-DE" dirty="0" err="1"/>
              <a:t>Theme</a:t>
            </a:r>
            <a:endParaRPr lang="de-DE" dirty="0"/>
          </a:p>
        </p:txBody>
      </p:sp>
      <p:pic>
        <p:nvPicPr>
          <p:cNvPr id="7" name="Grafik 6"/>
          <p:cNvPicPr>
            <a:picLocks noChangeAspect="1"/>
          </p:cNvPicPr>
          <p:nvPr/>
        </p:nvPicPr>
        <p:blipFill>
          <a:blip r:embed="rId8"/>
          <a:stretch>
            <a:fillRect/>
          </a:stretch>
        </p:blipFill>
        <p:spPr>
          <a:xfrm>
            <a:off x="4724242" y="2436079"/>
            <a:ext cx="1860646" cy="819192"/>
          </a:xfrm>
          <a:prstGeom prst="rect">
            <a:avLst/>
          </a:prstGeom>
        </p:spPr>
      </p:pic>
    </p:spTree>
    <p:extLst>
      <p:ext uri="{BB962C8B-B14F-4D97-AF65-F5344CB8AC3E}">
        <p14:creationId xmlns:p14="http://schemas.microsoft.com/office/powerpoint/2010/main" val="176296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71"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„Rückgängig“-Funktion bei Popup-Aktionen war bisher nicht verfügbar</a:t>
            </a:r>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Popup wurde nicht oder falsch angezeigt bei Multi-Monitor-Setup</a:t>
            </a:r>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Fehler nach PowerPoint-Absturz behoben</a:t>
            </a:r>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a:t>Sporadischer PowerPoint-Neustart nach dem Schließen (hoffentlich) behoben</a:t>
            </a:r>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a:t>Prüfung der Office </a:t>
            </a:r>
            <a:r>
              <a:rPr lang="de-DE" dirty="0" err="1"/>
              <a:t>Bitness</a:t>
            </a:r>
            <a:r>
              <a:rPr lang="de-DE" dirty="0"/>
              <a:t> (32/64bit) standardmäßig deaktiviert, stattdessen Installation für beide Versionen</a:t>
            </a:r>
          </a:p>
        </p:txBody>
      </p:sp>
    </p:spTree>
    <p:extLst>
      <p:ext uri="{BB962C8B-B14F-4D97-AF65-F5344CB8AC3E}">
        <p14:creationId xmlns:p14="http://schemas.microsoft.com/office/powerpoint/2010/main" val="381745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91089EC-476F-467F-B1E9-8E23E520FA64}"/>
              </a:ext>
            </a:extLst>
          </p:cNvPr>
          <p:cNvSpPr/>
          <p:nvPr/>
        </p:nvSpPr>
        <p:spPr>
          <a:xfrm>
            <a:off x="3165231" y="1539630"/>
            <a:ext cx="789354" cy="515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959D760B-BA6A-450E-A74A-59DF7CDFDA35}"/>
              </a:ext>
            </a:extLst>
          </p:cNvPr>
          <p:cNvSpPr/>
          <p:nvPr/>
        </p:nvSpPr>
        <p:spPr>
          <a:xfrm>
            <a:off x="4353169" y="1946030"/>
            <a:ext cx="789354" cy="51581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7BDA49F3-F4B9-4209-B262-670836473895}"/>
              </a:ext>
            </a:extLst>
          </p:cNvPr>
          <p:cNvSpPr/>
          <p:nvPr/>
        </p:nvSpPr>
        <p:spPr>
          <a:xfrm>
            <a:off x="3040185" y="2461846"/>
            <a:ext cx="789354" cy="51581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6577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Popup</a:t>
            </a:r>
          </a:p>
          <a:p>
            <a:r>
              <a:rPr lang="de-DE" sz="1600" i="1" dirty="0">
                <a:solidFill>
                  <a:schemeClr val="tx1">
                    <a:lumMod val="50000"/>
                    <a:lumOff val="50000"/>
                  </a:schemeClr>
                </a:solidFill>
              </a:rPr>
              <a:t>[Funktioniert nur bei neu angelegten Agenda-Boxen oder nach </a:t>
            </a:r>
            <a:r>
              <a:rPr lang="de-DE" sz="1600" i="1">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4"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3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Funktion “Shape skalieren”</a:t>
            </a:r>
          </a:p>
        </p:txBody>
      </p:sp>
      <p:pic>
        <p:nvPicPr>
          <p:cNvPr id="16" name="Grafik 15">
            <a:extLst>
              <a:ext uri="{FF2B5EF4-FFF2-40B4-BE49-F238E27FC236}">
                <a16:creationId xmlns:a16="http://schemas.microsoft.com/office/drawing/2014/main" id="{B89D686F-C12B-49EC-9382-3C3C4679F9B1}"/>
              </a:ext>
            </a:extLst>
          </p:cNvPr>
          <p:cNvPicPr>
            <a:picLocks noChangeAspect="1"/>
          </p:cNvPicPr>
          <p:nvPr/>
        </p:nvPicPr>
        <p:blipFill>
          <a:blip r:embed="rId7"/>
          <a:stretch>
            <a:fillRect/>
          </a:stretch>
        </p:blipFill>
        <p:spPr>
          <a:xfrm>
            <a:off x="1352471" y="3676489"/>
            <a:ext cx="4642199"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DEMO</a:t>
              </a:r>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a:t>Test 1</a:t>
              </a:r>
            </a:p>
            <a:p>
              <a:pPr marL="285750" indent="-285750">
                <a:buFont typeface="Arial" panose="020B0604020202020204" pitchFamily="34" charset="0"/>
                <a:buChar char="•"/>
              </a:pPr>
              <a:r>
                <a:rPr lang="de-DE" sz="1600" dirty="0"/>
                <a:t>Test 2</a:t>
              </a:r>
            </a:p>
            <a:p>
              <a:pPr marL="285750" indent="-285750">
                <a:buFont typeface="Arial" panose="020B0604020202020204" pitchFamily="34" charset="0"/>
                <a:buChar char="•"/>
              </a:pPr>
              <a:r>
                <a:rPr lang="de-DE" sz="1600" dirty="0"/>
                <a:t>Test 3</a:t>
              </a:r>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a:t>DEMO</a:t>
              </a:r>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a:t>Test 1</a:t>
              </a:r>
            </a:p>
            <a:p>
              <a:pPr marL="143048" indent="-143048">
                <a:buFont typeface="Arial" panose="020B0604020202020204" pitchFamily="34" charset="0"/>
                <a:buChar char="•"/>
              </a:pPr>
              <a:r>
                <a:rPr lang="de-DE" sz="801" dirty="0"/>
                <a:t>Test 2</a:t>
              </a:r>
            </a:p>
            <a:p>
              <a:pPr marL="143048" indent="-143048">
                <a:buFont typeface="Arial" panose="020B0604020202020204" pitchFamily="34" charset="0"/>
                <a:buChar char="•"/>
              </a:pPr>
              <a:r>
                <a:rPr lang="de-DE" sz="801" dirty="0"/>
                <a:t>Test 3</a:t>
              </a:r>
            </a:p>
          </p:txBody>
        </p:sp>
      </p:grpSp>
      <p:pic>
        <p:nvPicPr>
          <p:cNvPr id="15" name="Grafik 14">
            <a:extLst>
              <a:ext uri="{FF2B5EF4-FFF2-40B4-BE49-F238E27FC236}">
                <a16:creationId xmlns:a16="http://schemas.microsoft.com/office/drawing/2014/main" id="{56397E89-B654-484B-8A1D-776B8A83F8C9}"/>
              </a:ext>
            </a:extLst>
          </p:cNvPr>
          <p:cNvPicPr>
            <a:picLocks noChangeAspect="1"/>
          </p:cNvPicPr>
          <p:nvPr/>
        </p:nvPicPr>
        <p:blipFill>
          <a:blip r:embed="rId8"/>
          <a:stretch>
            <a:fillRect/>
          </a:stretch>
        </p:blipFill>
        <p:spPr>
          <a:xfrm>
            <a:off x="1352471" y="1926142"/>
            <a:ext cx="2229386" cy="1425238"/>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720603" y="2626764"/>
            <a:ext cx="1872000"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68"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2"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16"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0"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86"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a:t>Verbesserte und neue Smart-Shapes</a:t>
            </a:r>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9869984" y="4353158"/>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tx1"/>
                </a:solidFill>
                <a:latin typeface="Wingdings" panose="05000000000000000000" pitchFamily="2" charset="2"/>
              </a:rPr>
              <a:t>ü</a:t>
            </a: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a:t>Checkbox als Smart-Shape</a:t>
            </a:r>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a:t>Neue horizontale Ampel und Ampel-Punkt</a:t>
            </a:r>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a:t>Unterstützung Zeilen unterhalb von Prozessen</a:t>
            </a:r>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278873" y="4353158"/>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18" name="Grafik 17">
            <a:extLst>
              <a:ext uri="{FF2B5EF4-FFF2-40B4-BE49-F238E27FC236}">
                <a16:creationId xmlns:a16="http://schemas.microsoft.com/office/drawing/2014/main" id="{62698751-F0B6-4D72-BF87-EB262E9C0112}"/>
              </a:ext>
            </a:extLst>
          </p:cNvPr>
          <p:cNvPicPr>
            <a:picLocks noChangeAspect="1"/>
          </p:cNvPicPr>
          <p:nvPr/>
        </p:nvPicPr>
        <p:blipFill>
          <a:blip r:embed="rId14"/>
          <a:stretch>
            <a:fillRect/>
          </a:stretch>
        </p:blipFill>
        <p:spPr>
          <a:xfrm>
            <a:off x="6290035" y="3982786"/>
            <a:ext cx="3267025" cy="917342"/>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57"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Verbindungsflächen bei Prozessen</a:t>
            </a:r>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8" name="Grafik 17">
            <a:extLst>
              <a:ext uri="{FF2B5EF4-FFF2-40B4-BE49-F238E27FC236}">
                <a16:creationId xmlns:a16="http://schemas.microsoft.com/office/drawing/2014/main" id="{8438BDD4-1E1F-4845-8178-372E7995966A}"/>
              </a:ext>
            </a:extLst>
          </p:cNvPr>
          <p:cNvPicPr>
            <a:picLocks noChangeAspect="1"/>
          </p:cNvPicPr>
          <p:nvPr/>
        </p:nvPicPr>
        <p:blipFill>
          <a:blip r:embed="rId9"/>
          <a:stretch>
            <a:fillRect/>
          </a:stretch>
        </p:blipFill>
        <p:spPr>
          <a:xfrm>
            <a:off x="1434226" y="2073217"/>
            <a:ext cx="2282092" cy="1216523"/>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a:t>Altes Verhalten</a:t>
            </a:r>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a:t>Neues Verhalten</a:t>
            </a:r>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96"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Neue Folien-Funktionen</a:t>
            </a:r>
          </a:p>
        </p:txBody>
      </p:sp>
      <p:pic>
        <p:nvPicPr>
          <p:cNvPr id="5" name="Grafik 4">
            <a:extLst>
              <a:ext uri="{FF2B5EF4-FFF2-40B4-BE49-F238E27FC236}">
                <a16:creationId xmlns:a16="http://schemas.microsoft.com/office/drawing/2014/main" id="{08D79BFB-BE80-48DA-A42E-5F45030EA038}"/>
              </a:ext>
            </a:extLst>
          </p:cNvPr>
          <p:cNvPicPr>
            <a:picLocks noChangeAspect="1"/>
          </p:cNvPicPr>
          <p:nvPr/>
        </p:nvPicPr>
        <p:blipFill>
          <a:blip r:embed="rId7"/>
          <a:stretch>
            <a:fillRect/>
          </a:stretch>
        </p:blipFill>
        <p:spPr>
          <a:xfrm>
            <a:off x="357704" y="1330774"/>
            <a:ext cx="1882014" cy="5456576"/>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2806291" y="5864020"/>
            <a:ext cx="6145939" cy="923330"/>
          </a:xfrm>
          <a:prstGeom prst="rect">
            <a:avLst/>
          </a:prstGeom>
          <a:noFill/>
        </p:spPr>
        <p:txBody>
          <a:bodyPr wrap="square" rtlCol="0">
            <a:spAutoFit/>
          </a:bodyPr>
          <a:lstStyle/>
          <a:p>
            <a:r>
              <a:rPr lang="de-DE" dirty="0"/>
              <a:t>Präsentation als eigenes Fenster oder Vollbild starten und automatisch </a:t>
            </a:r>
            <a:r>
              <a:rPr lang="de-DE" dirty="0" err="1"/>
              <a:t>Laserpointer</a:t>
            </a:r>
            <a:r>
              <a:rPr lang="de-DE" dirty="0"/>
              <a:t> aktivieren</a:t>
            </a:r>
          </a:p>
          <a:p>
            <a:r>
              <a:rPr lang="de-DE" i="1" dirty="0"/>
              <a:t>(Bspw. nützlich für Videokonferenzen)</a:t>
            </a:r>
          </a:p>
        </p:txBody>
      </p:sp>
      <p:sp>
        <p:nvSpPr>
          <p:cNvPr id="6" name="Textfeld 5">
            <a:extLst>
              <a:ext uri="{FF2B5EF4-FFF2-40B4-BE49-F238E27FC236}">
                <a16:creationId xmlns:a16="http://schemas.microsoft.com/office/drawing/2014/main" id="{5B1A18FF-FDBD-40AB-9754-9BBA6A568746}"/>
              </a:ext>
            </a:extLst>
          </p:cNvPr>
          <p:cNvSpPr txBox="1"/>
          <p:nvPr/>
        </p:nvSpPr>
        <p:spPr>
          <a:xfrm>
            <a:off x="2806290" y="4274238"/>
            <a:ext cx="4606193" cy="923330"/>
          </a:xfrm>
          <a:prstGeom prst="rect">
            <a:avLst/>
          </a:prstGeom>
          <a:noFill/>
        </p:spPr>
        <p:txBody>
          <a:bodyPr wrap="square" rtlCol="0">
            <a:spAutoFit/>
          </a:bodyPr>
          <a:lstStyle/>
          <a:p>
            <a:r>
              <a:rPr lang="de-DE" dirty="0"/>
              <a:t>Master-Shapes ein- oder ausblenden</a:t>
            </a:r>
          </a:p>
          <a:p>
            <a:r>
              <a:rPr lang="de-DE" i="1" dirty="0"/>
              <a:t>(Bspw. nützlich um Folienmaster im Zug zu „anonymisieren“)</a:t>
            </a:r>
          </a:p>
        </p:txBody>
      </p:sp>
      <p:sp>
        <p:nvSpPr>
          <p:cNvPr id="7" name="Textfeld 6">
            <a:extLst>
              <a:ext uri="{FF2B5EF4-FFF2-40B4-BE49-F238E27FC236}">
                <a16:creationId xmlns:a16="http://schemas.microsoft.com/office/drawing/2014/main" id="{5B1A18FF-FDBD-40AB-9754-9BBA6A568746}"/>
              </a:ext>
            </a:extLst>
          </p:cNvPr>
          <p:cNvSpPr txBox="1"/>
          <p:nvPr/>
        </p:nvSpPr>
        <p:spPr>
          <a:xfrm>
            <a:off x="2806291" y="5346128"/>
            <a:ext cx="4606193" cy="369332"/>
          </a:xfrm>
          <a:prstGeom prst="rect">
            <a:avLst/>
          </a:prstGeom>
          <a:noFill/>
        </p:spPr>
        <p:txBody>
          <a:bodyPr wrap="square" rtlCol="0">
            <a:spAutoFit/>
          </a:bodyPr>
          <a:lstStyle/>
          <a:p>
            <a:r>
              <a:rPr lang="de-DE" dirty="0"/>
              <a:t>Aktuelle Datei im Explorer öffnen</a:t>
            </a:r>
          </a:p>
        </p:txBody>
      </p:sp>
      <p:sp>
        <p:nvSpPr>
          <p:cNvPr id="10" name="Rechteck 9">
            <a:extLst>
              <a:ext uri="{FF2B5EF4-FFF2-40B4-BE49-F238E27FC236}">
                <a16:creationId xmlns:a16="http://schemas.microsoft.com/office/drawing/2014/main" id="{C572475E-C162-4F56-8FC8-B6695F3653D8}"/>
              </a:ext>
            </a:extLst>
          </p:cNvPr>
          <p:cNvSpPr/>
          <p:nvPr/>
        </p:nvSpPr>
        <p:spPr>
          <a:xfrm>
            <a:off x="287848" y="471490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287848" y="492511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287848" y="5844467"/>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287848" y="6045732"/>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287848" y="6395520"/>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694399"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a:t>Neuer Dialog zum Aufräumen des ganzen Foliensatzes</a:t>
            </a:r>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a:t>Neuer Dialog für Spracheinstellung</a:t>
            </a:r>
          </a:p>
        </p:txBody>
      </p:sp>
    </p:spTree>
    <p:extLst>
      <p:ext uri="{BB962C8B-B14F-4D97-AF65-F5344CB8AC3E}">
        <p14:creationId xmlns:p14="http://schemas.microsoft.com/office/powerpoint/2010/main" val="31137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0"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a:t>Verbesserte Dialoge</a:t>
            </a:r>
          </a:p>
        </p:txBody>
      </p:sp>
      <p:pic>
        <p:nvPicPr>
          <p:cNvPr id="4" name="Grafik 3"/>
          <p:cNvPicPr>
            <a:picLocks noChangeAspect="1"/>
          </p:cNvPicPr>
          <p:nvPr/>
        </p:nvPicPr>
        <p:blipFill>
          <a:blip r:embed="rId7"/>
          <a:stretch>
            <a:fillRect/>
          </a:stretch>
        </p:blipFill>
        <p:spPr>
          <a:xfrm>
            <a:off x="8267541" y="1590840"/>
            <a:ext cx="3086259" cy="2089257"/>
          </a:xfrm>
          <a:prstGeom prst="rect">
            <a:avLst/>
          </a:prstGeom>
        </p:spPr>
      </p:pic>
      <p:pic>
        <p:nvPicPr>
          <p:cNvPr id="5" name="Grafik 4"/>
          <p:cNvPicPr>
            <a:picLocks noChangeAspect="1"/>
          </p:cNvPicPr>
          <p:nvPr/>
        </p:nvPicPr>
        <p:blipFill>
          <a:blip r:embed="rId8"/>
          <a:stretch>
            <a:fillRect/>
          </a:stretch>
        </p:blipFill>
        <p:spPr>
          <a:xfrm>
            <a:off x="492261" y="1747312"/>
            <a:ext cx="3219615" cy="2184512"/>
          </a:xfrm>
          <a:prstGeom prst="rect">
            <a:avLst/>
          </a:prstGeom>
        </p:spPr>
      </p:pic>
      <p:pic>
        <p:nvPicPr>
          <p:cNvPr id="6" name="Grafik 5"/>
          <p:cNvPicPr>
            <a:picLocks noChangeAspect="1"/>
          </p:cNvPicPr>
          <p:nvPr/>
        </p:nvPicPr>
        <p:blipFill>
          <a:blip r:embed="rId9"/>
          <a:stretch>
            <a:fillRect/>
          </a:stretch>
        </p:blipFill>
        <p:spPr>
          <a:xfrm>
            <a:off x="3951253" y="3764479"/>
            <a:ext cx="4076910" cy="21718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045034"/>
            <a:ext cx="3259118" cy="1200329"/>
          </a:xfrm>
          <a:prstGeom prst="rect">
            <a:avLst/>
          </a:prstGeom>
          <a:noFill/>
        </p:spPr>
        <p:txBody>
          <a:bodyPr wrap="square" rtlCol="0">
            <a:spAutoFit/>
          </a:bodyPr>
          <a:lstStyle/>
          <a:p>
            <a:r>
              <a:rPr lang="de-DE" dirty="0"/>
              <a:t>„Folien senden“ übersichtlicher und mit Funktion „Versteckte Folien löschen“</a:t>
            </a:r>
          </a:p>
        </p:txBody>
      </p:sp>
      <p:sp>
        <p:nvSpPr>
          <p:cNvPr id="10" name="Textfeld 9">
            <a:extLst>
              <a:ext uri="{FF2B5EF4-FFF2-40B4-BE49-F238E27FC236}">
                <a16:creationId xmlns:a16="http://schemas.microsoft.com/office/drawing/2014/main" id="{5B1A18FF-FDBD-40AB-9754-9BBA6A568746}"/>
              </a:ext>
            </a:extLst>
          </p:cNvPr>
          <p:cNvSpPr txBox="1"/>
          <p:nvPr/>
        </p:nvSpPr>
        <p:spPr>
          <a:xfrm>
            <a:off x="4149486" y="2694456"/>
            <a:ext cx="3574429" cy="923330"/>
          </a:xfrm>
          <a:prstGeom prst="rect">
            <a:avLst/>
          </a:prstGeom>
          <a:noFill/>
        </p:spPr>
        <p:txBody>
          <a:bodyPr wrap="square" rtlCol="0">
            <a:spAutoFit/>
          </a:bodyPr>
          <a:lstStyle/>
          <a:p>
            <a:r>
              <a:rPr lang="de-DE" dirty="0"/>
              <a:t>Übersichtlichere Darstellung für benutzerdefinierte Auswahl von Shapes</a:t>
            </a:r>
          </a:p>
        </p:txBody>
      </p:sp>
      <p:sp>
        <p:nvSpPr>
          <p:cNvPr id="11" name="Textfeld 10">
            <a:extLst>
              <a:ext uri="{FF2B5EF4-FFF2-40B4-BE49-F238E27FC236}">
                <a16:creationId xmlns:a16="http://schemas.microsoft.com/office/drawing/2014/main" id="{5B1A18FF-FDBD-40AB-9754-9BBA6A568746}"/>
              </a:ext>
            </a:extLst>
          </p:cNvPr>
          <p:cNvSpPr txBox="1"/>
          <p:nvPr/>
        </p:nvSpPr>
        <p:spPr>
          <a:xfrm>
            <a:off x="8322094" y="3840592"/>
            <a:ext cx="3228776" cy="923330"/>
          </a:xfrm>
          <a:prstGeom prst="rect">
            <a:avLst/>
          </a:prstGeom>
          <a:noFill/>
        </p:spPr>
        <p:txBody>
          <a:bodyPr wrap="square" rtlCol="0">
            <a:spAutoFit/>
          </a:bodyPr>
          <a:lstStyle/>
          <a:p>
            <a:r>
              <a:rPr lang="de-DE" dirty="0"/>
              <a:t>Text ersetzen unterstützt nun weitere Variable, </a:t>
            </a:r>
            <a:r>
              <a:rPr lang="de-DE" dirty="0" err="1"/>
              <a:t>u.A.</a:t>
            </a:r>
            <a:r>
              <a:rPr lang="de-DE" dirty="0"/>
              <a:t> für Counter</a:t>
            </a:r>
          </a:p>
        </p:txBody>
      </p:sp>
    </p:spTree>
    <p:extLst>
      <p:ext uri="{BB962C8B-B14F-4D97-AF65-F5344CB8AC3E}">
        <p14:creationId xmlns:p14="http://schemas.microsoft.com/office/powerpoint/2010/main" val="322842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1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a:t>ChartLib</a:t>
            </a:r>
            <a:r>
              <a:rPr lang="de-DE" dirty="0"/>
              <a:t> Verbesserungen</a:t>
            </a:r>
          </a:p>
        </p:txBody>
      </p:sp>
      <p:pic>
        <p:nvPicPr>
          <p:cNvPr id="7" name="Grafik 6">
            <a:extLst>
              <a:ext uri="{FF2B5EF4-FFF2-40B4-BE49-F238E27FC236}">
                <a16:creationId xmlns:a16="http://schemas.microsoft.com/office/drawing/2014/main" id="{7147FC60-F2EC-44F0-BEA3-82F1FD73FFCF}"/>
              </a:ext>
            </a:extLst>
          </p:cNvPr>
          <p:cNvPicPr>
            <a:picLocks noChangeAspect="1"/>
          </p:cNvPicPr>
          <p:nvPr/>
        </p:nvPicPr>
        <p:blipFill>
          <a:blip r:embed="rId7"/>
          <a:stretch>
            <a:fillRect/>
          </a:stretch>
        </p:blipFill>
        <p:spPr>
          <a:xfrm>
            <a:off x="838200" y="2001488"/>
            <a:ext cx="3784323" cy="2609587"/>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3472759" y="2507585"/>
            <a:ext cx="7599889" cy="2492990"/>
          </a:xfrm>
          <a:prstGeom prst="rect">
            <a:avLst/>
          </a:prstGeom>
          <a:noFill/>
        </p:spPr>
        <p:txBody>
          <a:bodyPr wrap="square" rtlCol="0">
            <a:spAutoFit/>
          </a:bodyPr>
          <a:lstStyle/>
          <a:p>
            <a:pPr marL="285750" indent="-285750">
              <a:spcAft>
                <a:spcPts val="1200"/>
              </a:spcAft>
              <a:buFont typeface="Wingdings" panose="05000000000000000000" pitchFamily="2" charset="2"/>
              <a:buChar char="Ø"/>
            </a:pPr>
            <a:r>
              <a:rPr lang="de-DE" dirty="0"/>
              <a:t>Transparente </a:t>
            </a:r>
            <a:r>
              <a:rPr lang="de-DE" dirty="0" err="1"/>
              <a:t>Thumbnails</a:t>
            </a:r>
            <a:r>
              <a:rPr lang="de-DE" dirty="0"/>
              <a:t> (wenn </a:t>
            </a:r>
            <a:r>
              <a:rPr lang="de-DE" dirty="0" err="1"/>
              <a:t>ChartLib</a:t>
            </a:r>
            <a:r>
              <a:rPr lang="de-DE" dirty="0"/>
              <a:t>-Präsentation transparenten Hintergrund hat)</a:t>
            </a:r>
          </a:p>
          <a:p>
            <a:pPr marL="285750" indent="-285750">
              <a:spcAft>
                <a:spcPts val="1200"/>
              </a:spcAft>
              <a:buFont typeface="Wingdings" panose="05000000000000000000" pitchFamily="2" charset="2"/>
              <a:buChar char="Ø"/>
            </a:pPr>
            <a:r>
              <a:rPr lang="de-DE" dirty="0"/>
              <a:t>„Library erneut indizieren“ indiziert nun wirklich alle Dateien</a:t>
            </a:r>
          </a:p>
          <a:p>
            <a:pPr marL="285750" indent="-285750">
              <a:spcAft>
                <a:spcPts val="1200"/>
              </a:spcAft>
              <a:buFont typeface="Wingdings" panose="05000000000000000000" pitchFamily="2" charset="2"/>
              <a:buChar char="Ø"/>
            </a:pPr>
            <a:r>
              <a:rPr lang="de-DE" dirty="0"/>
              <a:t>„Library verwalten“ erlaubt hinzufügen und löschen von Libraries</a:t>
            </a:r>
          </a:p>
          <a:p>
            <a:pPr marL="285750" indent="-285750">
              <a:spcAft>
                <a:spcPts val="1200"/>
              </a:spcAft>
              <a:buFont typeface="Wingdings" panose="05000000000000000000" pitchFamily="2" charset="2"/>
              <a:buChar char="Ø"/>
            </a:pPr>
            <a:r>
              <a:rPr lang="de-DE" dirty="0"/>
              <a:t>Support für </a:t>
            </a:r>
            <a:r>
              <a:rPr lang="de-DE" dirty="0" err="1"/>
              <a:t>Theme</a:t>
            </a:r>
            <a:r>
              <a:rPr lang="de-DE" dirty="0"/>
              <a:t>-Dateien („.</a:t>
            </a:r>
            <a:r>
              <a:rPr lang="de-DE" dirty="0" err="1"/>
              <a:t>potx</a:t>
            </a:r>
            <a:r>
              <a:rPr lang="de-DE" dirty="0"/>
              <a:t>“) um Folienmaster auf die aktuelle Präsentation anzuwenden</a:t>
            </a:r>
          </a:p>
        </p:txBody>
      </p:sp>
    </p:spTree>
    <p:extLst>
      <p:ext uri="{BB962C8B-B14F-4D97-AF65-F5344CB8AC3E}">
        <p14:creationId xmlns:p14="http://schemas.microsoft.com/office/powerpoint/2010/main" val="422930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64"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4" name="Grafik 3">
            <a:extLst>
              <a:ext uri="{FF2B5EF4-FFF2-40B4-BE49-F238E27FC236}">
                <a16:creationId xmlns:a16="http://schemas.microsoft.com/office/drawing/2014/main" id="{0289026C-FA3F-4984-9409-1B54EC2C020F}"/>
              </a:ext>
            </a:extLst>
          </p:cNvPr>
          <p:cNvPicPr>
            <a:picLocks noChangeAspect="1"/>
          </p:cNvPicPr>
          <p:nvPr/>
        </p:nvPicPr>
        <p:blipFill>
          <a:blip r:embed="rId7"/>
          <a:stretch>
            <a:fillRect/>
          </a:stretch>
        </p:blipFill>
        <p:spPr>
          <a:xfrm>
            <a:off x="339206" y="1950982"/>
            <a:ext cx="5254020" cy="765868"/>
          </a:xfrm>
          <a:prstGeom prst="rect">
            <a:avLst/>
          </a:prstGeom>
        </p:spPr>
      </p:pic>
      <p:sp>
        <p:nvSpPr>
          <p:cNvPr id="2" name="Titel 1"/>
          <p:cNvSpPr>
            <a:spLocks noGrp="1"/>
          </p:cNvSpPr>
          <p:nvPr>
            <p:ph type="title"/>
          </p:nvPr>
        </p:nvSpPr>
        <p:spPr/>
        <p:txBody>
          <a:bodyPr/>
          <a:lstStyle/>
          <a:p>
            <a:r>
              <a:rPr lang="de-DE" dirty="0"/>
              <a:t>Komprimierte Schrift/Text-Gruppe</a:t>
            </a:r>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a:t>Neue schlanke „Schriftart/Text“-Gruppe fasst Schriftart und Absatz Funktionen zusammen, und ergänzt hoch-/tiefstellen</a:t>
            </a:r>
          </a:p>
        </p:txBody>
      </p:sp>
      <p:pic>
        <p:nvPicPr>
          <p:cNvPr id="6" name="Grafik 5">
            <a:extLst>
              <a:ext uri="{FF2B5EF4-FFF2-40B4-BE49-F238E27FC236}">
                <a16:creationId xmlns:a16="http://schemas.microsoft.com/office/drawing/2014/main" id="{A833C0C8-3471-4B16-8C47-BEA89AA47A64}"/>
              </a:ext>
            </a:extLst>
          </p:cNvPr>
          <p:cNvPicPr>
            <a:picLocks noChangeAspect="1"/>
          </p:cNvPicPr>
          <p:nvPr/>
        </p:nvPicPr>
        <p:blipFill>
          <a:blip r:embed="rId9"/>
          <a:stretch>
            <a:fillRect/>
          </a:stretch>
        </p:blipFill>
        <p:spPr>
          <a:xfrm>
            <a:off x="6204057" y="1686728"/>
            <a:ext cx="2771775" cy="2886311"/>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a:t>(Standardmäßig im Widescreen-</a:t>
            </a:r>
            <a:r>
              <a:rPr lang="de-DE" i="1" dirty="0" err="1"/>
              <a:t>Theme</a:t>
            </a:r>
            <a:r>
              <a:rPr lang="de-DE" i="1" dirty="0"/>
              <a:t> oder manuell aktivierbar in der UI-Anpassung)</a:t>
            </a:r>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A9FA837B-A6AD-4109-A3AC-DFA924D99335}"/>
              </a:ext>
            </a:extLst>
          </p:cNvPr>
          <p:cNvSpPr/>
          <p:nvPr/>
        </p:nvSpPr>
        <p:spPr>
          <a:xfrm>
            <a:off x="6273930" y="4337587"/>
            <a:ext cx="1440000"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19.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tQ2CA0VLeRrHrlrp5mtL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3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35.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3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3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39.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41.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4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1097</Words>
  <Application>Microsoft Office PowerPoint</Application>
  <PresentationFormat>Breitbild</PresentationFormat>
  <Paragraphs>150</Paragraphs>
  <Slides>33</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33</vt:i4>
      </vt:variant>
    </vt:vector>
  </HeadingPairs>
  <TitlesOfParts>
    <vt:vector size="40" baseType="lpstr">
      <vt:lpstr>Arial</vt:lpstr>
      <vt:lpstr>Calibri</vt:lpstr>
      <vt:lpstr>Consolas</vt:lpstr>
      <vt:lpstr>Verdana</vt:lpstr>
      <vt:lpstr>Wingdings</vt:lpstr>
      <vt:lpstr>Office</vt:lpstr>
      <vt:lpstr>think-cell Folie</vt:lpstr>
      <vt:lpstr>BKT v2.7.1</vt:lpstr>
      <vt:lpstr>PowerPoint-Präsentation</vt:lpstr>
      <vt:lpstr>Neue Funktion “Shape skalieren”</vt:lpstr>
      <vt:lpstr>Verbesserte und neue Smart-Shapes</vt:lpstr>
      <vt:lpstr>Verbindungsflächen bei Prozessen</vt:lpstr>
      <vt:lpstr>Neue Folien-Funktionen</vt:lpstr>
      <vt:lpstr>Verbesserte Dialoge</vt:lpstr>
      <vt:lpstr>ChartLib Verbesserungen</vt:lpstr>
      <vt:lpstr>Komprimierte Schrift/Text-Gruppe</vt:lpstr>
      <vt:lpstr>Seitenverhältnis-Funktionen</vt:lpstr>
      <vt:lpstr>QuickEdit Improvements</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Florian Stallmann</cp:lastModifiedBy>
  <cp:revision>105</cp:revision>
  <dcterms:created xsi:type="dcterms:W3CDTF">2020-04-08T16:52:36Z</dcterms:created>
  <dcterms:modified xsi:type="dcterms:W3CDTF">2020-07-23T18:10:25Z</dcterms:modified>
</cp:coreProperties>
</file>