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custDataLst>
    <p:tags r:id="rId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8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4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8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9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EE59-56D5-4275-8334-F499AD11929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DEE59-56D5-4275-8334-F499AD11929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BBA72-C0F2-4008-8CA2-A896CD7F5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0302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hteck 28"/>
          <p:cNvSpPr>
            <a:spLocks/>
          </p:cNvSpPr>
          <p:nvPr/>
        </p:nvSpPr>
        <p:spPr>
          <a:xfrm>
            <a:off x="4008712" y="1976960"/>
            <a:ext cx="7924800" cy="4356000"/>
          </a:xfrm>
          <a:prstGeom prst="rect">
            <a:avLst/>
          </a:prstGeom>
          <a:solidFill>
            <a:schemeClr val="bg1">
              <a:lumMod val="100000"/>
            </a:schemeClr>
          </a:solidFill>
          <a:ln>
            <a:solidFill>
              <a:schemeClr val="tx1">
                <a:lumMod val="10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110914" y="4319439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>
                    <a:lumMod val="100000"/>
                  </a:schemeClr>
                </a:solidFill>
              </a:rPr>
              <a:t>Shift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10914" y="3324109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100000"/>
                  </a:schemeClr>
                </a:solidFill>
              </a:rPr>
              <a:t>Alt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110914" y="2826444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100000"/>
                  </a:schemeClr>
                </a:solidFill>
              </a:rPr>
              <a:t>Strg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10914" y="2328779"/>
            <a:ext cx="604258" cy="414686"/>
          </a:xfrm>
          <a:prstGeom prst="rect">
            <a:avLst/>
          </a:prstGeom>
          <a:solidFill>
            <a:srgbClr val="F5F4F4"/>
          </a:solidFill>
          <a:ln>
            <a:solidFill>
              <a:schemeClr val="bg2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dirty="0" smtClean="0">
                <a:solidFill>
                  <a:schemeClr val="tx1">
                    <a:lumMod val="100000"/>
                  </a:schemeClr>
                </a:solidFill>
              </a:rPr>
              <a:t>Ohne Tasten</a:t>
            </a:r>
            <a:endParaRPr lang="de-DE" sz="1200" i="1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751172" y="5314769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100000"/>
                  </a:schemeClr>
                </a:solidFill>
              </a:rPr>
              <a:t>Alt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751172" y="4817104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100000"/>
                  </a:schemeClr>
                </a:solidFill>
              </a:rPr>
              <a:t>Strg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008712" y="1975132"/>
            <a:ext cx="7924801" cy="267868"/>
          </a:xfrm>
          <a:prstGeom prst="rect">
            <a:avLst/>
          </a:prstGeom>
          <a:solidFill>
            <a:schemeClr val="tx2">
              <a:lumMod val="100000"/>
            </a:schemeClr>
          </a:solidFill>
          <a:ln w="127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100000"/>
                  </a:schemeClr>
                </a:solidFill>
              </a:rPr>
              <a:t>Funktionen der Farb-Buttons:</a:t>
            </a:r>
            <a:endParaRPr lang="de-DE" sz="12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092648" y="2328779"/>
            <a:ext cx="585237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1200" dirty="0"/>
              <a:t>Setzt </a:t>
            </a:r>
            <a:r>
              <a:rPr lang="de-DE" sz="1200" b="1" dirty="0"/>
              <a:t>Hintergrundfarbe</a:t>
            </a:r>
            <a:r>
              <a:rPr lang="de-DE" sz="1200" dirty="0"/>
              <a:t> der selektierten Shapes auf gewählte Farbe</a:t>
            </a:r>
            <a:r>
              <a:rPr lang="de-DE" sz="1200" dirty="0" smtClean="0"/>
              <a:t>.</a:t>
            </a:r>
          </a:p>
          <a:p>
            <a:r>
              <a:rPr lang="de-DE" sz="1200" dirty="0"/>
              <a:t>Ist kein Shape selektiert, werden alle Shapes mit der gewählten Hintergrundfarbe markiert</a:t>
            </a:r>
            <a:r>
              <a:rPr lang="de-DE" sz="1200" dirty="0" smtClean="0"/>
              <a:t>.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6092648" y="2826444"/>
            <a:ext cx="585237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1200" dirty="0"/>
              <a:t>Setzt </a:t>
            </a:r>
            <a:r>
              <a:rPr lang="de-DE" sz="1200" b="1" dirty="0" smtClean="0"/>
              <a:t>Linienfarbe</a:t>
            </a:r>
            <a:r>
              <a:rPr lang="de-DE" sz="1200" dirty="0" smtClean="0"/>
              <a:t> </a:t>
            </a:r>
            <a:r>
              <a:rPr lang="de-DE" sz="1200" dirty="0"/>
              <a:t>der selektierten Shapes auf gewählte Farbe.</a:t>
            </a:r>
          </a:p>
          <a:p>
            <a:r>
              <a:rPr lang="de-DE" sz="1200" dirty="0"/>
              <a:t>Ist kein Shape selektiert, werden alle Shapes mit der gewählten Linienfarbe markiert.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092648" y="3324109"/>
            <a:ext cx="585237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1200" dirty="0"/>
              <a:t>Setzt </a:t>
            </a:r>
            <a:r>
              <a:rPr lang="de-DE" sz="1200" b="1" dirty="0"/>
              <a:t>Textfarbe</a:t>
            </a:r>
            <a:r>
              <a:rPr lang="de-DE" sz="1200" dirty="0"/>
              <a:t> der selektierten Shapes auf gewählte Farbe.</a:t>
            </a:r>
          </a:p>
          <a:p>
            <a:r>
              <a:rPr lang="de-DE" sz="1200" dirty="0"/>
              <a:t>Ist kein Shape selektiert, werden alle Shapes mit der gewählten Textfarbe markiert.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092648" y="4319439"/>
            <a:ext cx="585237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1200" dirty="0"/>
              <a:t>Selektiert alle Shapes mit entsprechender </a:t>
            </a:r>
            <a:r>
              <a:rPr lang="de-DE" sz="1200" b="1" dirty="0"/>
              <a:t>Hintergrundfarbe</a:t>
            </a:r>
            <a:r>
              <a:rPr lang="de-DE" sz="1200" dirty="0"/>
              <a:t>.</a:t>
            </a:r>
          </a:p>
        </p:txBody>
      </p:sp>
      <p:sp>
        <p:nvSpPr>
          <p:cNvPr id="16" name="Rechteck 15"/>
          <p:cNvSpPr/>
          <p:nvPr/>
        </p:nvSpPr>
        <p:spPr>
          <a:xfrm>
            <a:off x="4110914" y="3821774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100000"/>
                  </a:schemeClr>
                </a:solidFill>
              </a:rPr>
              <a:t>Strg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751172" y="3821774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100000"/>
                  </a:schemeClr>
                </a:solidFill>
              </a:rPr>
              <a:t>Alt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110914" y="4817104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>
                    <a:lumMod val="100000"/>
                  </a:schemeClr>
                </a:solidFill>
              </a:rPr>
              <a:t>Shift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110914" y="5314769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>
                    <a:lumMod val="100000"/>
                  </a:schemeClr>
                </a:solidFill>
              </a:rPr>
              <a:t>Shift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110914" y="5812434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>
                    <a:lumMod val="100000"/>
                  </a:schemeClr>
                </a:solidFill>
              </a:rPr>
              <a:t>Shift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751172" y="5812434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100000"/>
                  </a:schemeClr>
                </a:solidFill>
              </a:rPr>
              <a:t>Strg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391430" y="5812434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100000"/>
                  </a:schemeClr>
                </a:solidFill>
              </a:rPr>
              <a:t>Alt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92648" y="3821774"/>
            <a:ext cx="585237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1200" dirty="0"/>
              <a:t>Setzt </a:t>
            </a:r>
            <a:r>
              <a:rPr lang="de-DE" sz="1200" b="1" dirty="0"/>
              <a:t>Textkontur</a:t>
            </a:r>
            <a:r>
              <a:rPr lang="de-DE" sz="1200" dirty="0"/>
              <a:t> der selektierten Shapes auf gewählte Farbe.</a:t>
            </a:r>
          </a:p>
          <a:p>
            <a:r>
              <a:rPr lang="de-DE" sz="1200" dirty="0"/>
              <a:t>Ist kein Shape selektiert, werden alle Shapes mit der gewählten Textkontur markiert.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092648" y="4817104"/>
            <a:ext cx="585237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1200" dirty="0"/>
              <a:t>Selektiert alle Shapes mit entsprechender </a:t>
            </a:r>
            <a:r>
              <a:rPr lang="de-DE" sz="1200" b="1" dirty="0"/>
              <a:t>Linienfarbe</a:t>
            </a:r>
            <a:r>
              <a:rPr lang="de-DE" sz="1200" dirty="0"/>
              <a:t>.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092648" y="5314769"/>
            <a:ext cx="585237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1200" dirty="0"/>
              <a:t>Selektiert alle Shapes mit entsprechender </a:t>
            </a:r>
            <a:r>
              <a:rPr lang="de-DE" sz="1200" b="1" dirty="0"/>
              <a:t>Textfarbe</a:t>
            </a:r>
            <a:r>
              <a:rPr lang="de-DE" sz="1200" dirty="0"/>
              <a:t>.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092648" y="5812434"/>
            <a:ext cx="585237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1200" dirty="0"/>
              <a:t>Selektiert alle Shapes mit entsprechender </a:t>
            </a:r>
            <a:r>
              <a:rPr lang="de-DE" sz="1200" b="1" dirty="0"/>
              <a:t>Textkontur</a:t>
            </a:r>
            <a:r>
              <a:rPr lang="de-DE" sz="1200" dirty="0"/>
              <a:t>.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32172" y="2467993"/>
            <a:ext cx="176213" cy="4024313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865" y="5968431"/>
            <a:ext cx="1343025" cy="523875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865" y="4490490"/>
            <a:ext cx="461963" cy="1404938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8712" y="620770"/>
            <a:ext cx="7924800" cy="476250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32172" y="99298"/>
            <a:ext cx="2878993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3200" b="1" dirty="0" err="1" smtClean="0">
                <a:latin typeface="Bauhaus 93" panose="04030905020B02020C02" pitchFamily="82" charset="0"/>
              </a:rPr>
              <a:t>QuickEdit</a:t>
            </a:r>
            <a:endParaRPr lang="de-DE" b="1" dirty="0" smtClean="0">
              <a:latin typeface="Bauhaus 93" panose="04030905020B02020C02" pitchFamily="82" charset="0"/>
            </a:endParaRPr>
          </a:p>
          <a:p>
            <a:r>
              <a:rPr lang="de-DE" sz="1600" dirty="0" smtClean="0">
                <a:latin typeface="Bauhaus 93" panose="04030905020B02020C02" pitchFamily="82" charset="0"/>
              </a:rPr>
              <a:t>Die multifunktionale Farbleiste </a:t>
            </a:r>
            <a:br>
              <a:rPr lang="de-DE" sz="1600" dirty="0" smtClean="0">
                <a:latin typeface="Bauhaus 93" panose="04030905020B02020C02" pitchFamily="82" charset="0"/>
              </a:rPr>
            </a:br>
            <a:r>
              <a:rPr lang="de-DE" sz="1600" dirty="0" smtClean="0">
                <a:latin typeface="Bauhaus 93" panose="04030905020B02020C02" pitchFamily="82" charset="0"/>
              </a:rPr>
              <a:t>für </a:t>
            </a:r>
            <a:r>
              <a:rPr lang="de-DE" sz="1600" dirty="0" smtClean="0">
                <a:latin typeface="Bauhaus 93" panose="04030905020B02020C02" pitchFamily="82" charset="0"/>
              </a:rPr>
              <a:t>PowerPoint-</a:t>
            </a:r>
            <a:r>
              <a:rPr lang="de-DE" sz="1600" dirty="0" err="1" smtClean="0">
                <a:latin typeface="Bauhaus 93" panose="04030905020B02020C02" pitchFamily="82" charset="0"/>
              </a:rPr>
              <a:t>PowerUser</a:t>
            </a:r>
            <a:endParaRPr lang="de-DE" sz="1600" dirty="0">
              <a:latin typeface="Bauhaus 93" panose="04030905020B02020C02" pitchFamily="82" charset="0"/>
            </a:endParaRPr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400" y="1898598"/>
            <a:ext cx="2321574" cy="1827622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4008712" y="1034936"/>
            <a:ext cx="7924800" cy="858285"/>
            <a:chOff x="3364777" y="1622394"/>
            <a:chExt cx="5882401" cy="858285"/>
          </a:xfrm>
        </p:grpSpPr>
        <p:sp>
          <p:nvSpPr>
            <p:cNvPr id="36" name="Geschweifte Klammer rechts 35"/>
            <p:cNvSpPr/>
            <p:nvPr/>
          </p:nvSpPr>
          <p:spPr>
            <a:xfrm rot="5400000">
              <a:off x="4228708" y="758463"/>
              <a:ext cx="214465" cy="1942327"/>
            </a:xfrm>
            <a:prstGeom prst="rightBrace">
              <a:avLst>
                <a:gd name="adj1" fmla="val 1679"/>
                <a:gd name="adj2" fmla="val 50000"/>
              </a:avLst>
            </a:prstGeom>
            <a:ln w="12700">
              <a:solidFill>
                <a:schemeClr val="tx1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Geschweifte Klammer rechts 36"/>
            <p:cNvSpPr/>
            <p:nvPr/>
          </p:nvSpPr>
          <p:spPr>
            <a:xfrm rot="5400000">
              <a:off x="6198745" y="758463"/>
              <a:ext cx="214465" cy="1942327"/>
            </a:xfrm>
            <a:prstGeom prst="rightBrace">
              <a:avLst>
                <a:gd name="adj1" fmla="val 1679"/>
                <a:gd name="adj2" fmla="val 50000"/>
              </a:avLst>
            </a:prstGeom>
            <a:ln w="12700">
              <a:solidFill>
                <a:schemeClr val="tx1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Geschweifte Klammer rechts 37"/>
            <p:cNvSpPr/>
            <p:nvPr/>
          </p:nvSpPr>
          <p:spPr>
            <a:xfrm rot="5400000">
              <a:off x="8168783" y="758462"/>
              <a:ext cx="214464" cy="1942327"/>
            </a:xfrm>
            <a:prstGeom prst="rightBrace">
              <a:avLst>
                <a:gd name="adj1" fmla="val 1679"/>
                <a:gd name="adj2" fmla="val 50000"/>
              </a:avLst>
            </a:prstGeom>
            <a:ln w="12700">
              <a:solidFill>
                <a:schemeClr val="tx1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Textfeld 38"/>
            <p:cNvSpPr txBox="1">
              <a:spLocks/>
            </p:cNvSpPr>
            <p:nvPr/>
          </p:nvSpPr>
          <p:spPr>
            <a:xfrm>
              <a:off x="3400674" y="1795876"/>
              <a:ext cx="1870539" cy="684803"/>
            </a:xfrm>
            <a:prstGeom prst="rect">
              <a:avLst/>
            </a:prstGeom>
            <a:solidFill>
              <a:schemeClr val="bg1">
                <a:lumMod val="10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de-DE" sz="1200" b="1" dirty="0" err="1" smtClean="0"/>
                <a:t>Theme</a:t>
              </a:r>
              <a:r>
                <a:rPr lang="de-DE" sz="1200" b="1" dirty="0" smtClean="0"/>
                <a:t>-Farben:</a:t>
              </a:r>
            </a:p>
            <a:p>
              <a:pPr algn="ctr">
                <a:spcAft>
                  <a:spcPts val="300"/>
                </a:spcAft>
              </a:pPr>
              <a:r>
                <a:rPr lang="de-DE" sz="1200" i="1" dirty="0" smtClean="0"/>
                <a:t>Werden definiert </a:t>
              </a:r>
              <a:r>
                <a:rPr lang="de-DE" sz="1200" i="1" dirty="0" smtClean="0"/>
                <a:t>durch </a:t>
              </a:r>
              <a:r>
                <a:rPr lang="de-DE" sz="1200" i="1" dirty="0" smtClean="0"/>
                <a:t>das Farbschema im Master-Template</a:t>
              </a:r>
              <a:endParaRPr lang="de-DE" sz="1200" i="1" dirty="0"/>
            </a:p>
          </p:txBody>
        </p:sp>
        <p:sp>
          <p:nvSpPr>
            <p:cNvPr id="40" name="Textfeld 39"/>
            <p:cNvSpPr txBox="1">
              <a:spLocks/>
            </p:cNvSpPr>
            <p:nvPr/>
          </p:nvSpPr>
          <p:spPr>
            <a:xfrm>
              <a:off x="5370712" y="1795876"/>
              <a:ext cx="1870539" cy="684803"/>
            </a:xfrm>
            <a:prstGeom prst="rect">
              <a:avLst/>
            </a:prstGeom>
            <a:solidFill>
              <a:schemeClr val="bg1">
                <a:lumMod val="10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de-DE" sz="1200" b="1" dirty="0" smtClean="0"/>
                <a:t>Zuletzt genutzte Farbe:</a:t>
              </a:r>
            </a:p>
            <a:p>
              <a:pPr algn="ctr">
                <a:spcAft>
                  <a:spcPts val="300"/>
                </a:spcAft>
              </a:pPr>
              <a:r>
                <a:rPr lang="de-DE" sz="1200" i="1" dirty="0" smtClean="0"/>
                <a:t>Werden in </a:t>
              </a:r>
              <a:r>
                <a:rPr lang="de-DE" sz="1200" i="1" dirty="0" smtClean="0"/>
                <a:t>der </a:t>
              </a:r>
              <a:r>
                <a:rPr lang="de-DE" sz="1200" i="1" dirty="0" smtClean="0"/>
                <a:t>Präsentation gespeichert (nur RGB-Werte)</a:t>
              </a:r>
              <a:endParaRPr lang="de-DE" sz="1200" i="1" dirty="0"/>
            </a:p>
          </p:txBody>
        </p:sp>
        <p:sp>
          <p:nvSpPr>
            <p:cNvPr id="41" name="Textfeld 40"/>
            <p:cNvSpPr txBox="1">
              <a:spLocks/>
            </p:cNvSpPr>
            <p:nvPr/>
          </p:nvSpPr>
          <p:spPr>
            <a:xfrm>
              <a:off x="7340744" y="1795876"/>
              <a:ext cx="1870539" cy="684803"/>
            </a:xfrm>
            <a:prstGeom prst="rect">
              <a:avLst/>
            </a:prstGeom>
            <a:solidFill>
              <a:schemeClr val="bg1">
                <a:lumMod val="10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de-DE" sz="1200" b="1" dirty="0" smtClean="0"/>
                <a:t>Eigene Farben:</a:t>
              </a:r>
            </a:p>
            <a:p>
              <a:pPr algn="ctr">
                <a:spcAft>
                  <a:spcPts val="300"/>
                </a:spcAft>
              </a:pPr>
              <a:r>
                <a:rPr lang="de-DE" sz="1200" i="1" dirty="0" smtClean="0"/>
                <a:t>Frei </a:t>
              </a:r>
              <a:r>
                <a:rPr lang="de-DE" sz="1200" i="1" dirty="0" smtClean="0"/>
                <a:t>wählbare Farben, die in den BKT-Einstellungen gespeichert werden</a:t>
              </a:r>
              <a:endParaRPr lang="de-DE" sz="1200" i="1" dirty="0"/>
            </a:p>
          </p:txBody>
        </p:sp>
      </p:grpSp>
      <p:sp>
        <p:nvSpPr>
          <p:cNvPr id="43" name="Ellipse 42"/>
          <p:cNvSpPr/>
          <p:nvPr/>
        </p:nvSpPr>
        <p:spPr>
          <a:xfrm>
            <a:off x="3961394" y="597910"/>
            <a:ext cx="180000" cy="180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/>
        </p:nvSpPr>
        <p:spPr>
          <a:xfrm>
            <a:off x="11785590" y="597910"/>
            <a:ext cx="180000" cy="180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0982165" y="286240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Schließen</a:t>
            </a:r>
            <a:endParaRPr lang="de-DE" sz="1200" dirty="0"/>
          </a:p>
        </p:txBody>
      </p:sp>
      <p:sp>
        <p:nvSpPr>
          <p:cNvPr id="49" name="Textfeld 48"/>
          <p:cNvSpPr txBox="1"/>
          <p:nvPr/>
        </p:nvSpPr>
        <p:spPr>
          <a:xfrm>
            <a:off x="4174573" y="286240"/>
            <a:ext cx="1220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Layout wechseln</a:t>
            </a:r>
            <a:endParaRPr lang="de-DE" sz="1200" dirty="0"/>
          </a:p>
        </p:txBody>
      </p:sp>
      <p:cxnSp>
        <p:nvCxnSpPr>
          <p:cNvPr id="50" name="Gerader Verbinder 49"/>
          <p:cNvCxnSpPr>
            <a:stCxn id="44" idx="0"/>
            <a:endCxn id="48" idx="3"/>
          </p:cNvCxnSpPr>
          <p:nvPr/>
        </p:nvCxnSpPr>
        <p:spPr>
          <a:xfrm rot="16200000" flipV="1">
            <a:off x="11744005" y="466325"/>
            <a:ext cx="173170" cy="90000"/>
          </a:xfrm>
          <a:prstGeom prst="bentConnector2">
            <a:avLst/>
          </a:prstGeom>
          <a:ln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49"/>
          <p:cNvCxnSpPr>
            <a:stCxn id="43" idx="0"/>
            <a:endCxn id="49" idx="1"/>
          </p:cNvCxnSpPr>
          <p:nvPr/>
        </p:nvCxnSpPr>
        <p:spPr>
          <a:xfrm rot="5400000" flipH="1" flipV="1">
            <a:off x="4026398" y="449736"/>
            <a:ext cx="173170" cy="123179"/>
          </a:xfrm>
          <a:prstGeom prst="bentConnector2">
            <a:avLst/>
          </a:prstGeom>
          <a:ln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49"/>
          <p:cNvCxnSpPr>
            <a:stCxn id="43" idx="2"/>
            <a:endCxn id="64" idx="3"/>
          </p:cNvCxnSpPr>
          <p:nvPr/>
        </p:nvCxnSpPr>
        <p:spPr>
          <a:xfrm rot="10800000" flipV="1">
            <a:off x="3106722" y="687910"/>
            <a:ext cx="854673" cy="11318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1211650" y="1696647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solidFill>
                  <a:schemeClr val="tx1">
                    <a:lumMod val="100000"/>
                  </a:schemeClr>
                </a:solidFill>
              </a:rPr>
              <a:t>Kontextmenü (rechte Maustaste)</a:t>
            </a:r>
            <a:endParaRPr lang="de-DE" sz="1000" i="1" dirty="0">
              <a:solidFill>
                <a:schemeClr val="tx1">
                  <a:lumMod val="100000"/>
                </a:schemeClr>
              </a:solidFill>
            </a:endParaRPr>
          </a:p>
        </p:txBody>
      </p:sp>
      <p:grpSp>
        <p:nvGrpSpPr>
          <p:cNvPr id="81" name="Gruppieren 80"/>
          <p:cNvGrpSpPr/>
          <p:nvPr/>
        </p:nvGrpSpPr>
        <p:grpSpPr>
          <a:xfrm>
            <a:off x="492272" y="6682742"/>
            <a:ext cx="11207456" cy="112612"/>
            <a:chOff x="537532" y="6682742"/>
            <a:chExt cx="11207456" cy="112612"/>
          </a:xfrm>
        </p:grpSpPr>
        <p:sp>
          <p:nvSpPr>
            <p:cNvPr id="71" name="Eingekerbter Richtungspfeil 70"/>
            <p:cNvSpPr/>
            <p:nvPr/>
          </p:nvSpPr>
          <p:spPr>
            <a:xfrm rot="5400000">
              <a:off x="711664" y="6508610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ingekerbter Richtungspfeil 71"/>
            <p:cNvSpPr/>
            <p:nvPr/>
          </p:nvSpPr>
          <p:spPr>
            <a:xfrm rot="5400000">
              <a:off x="1905729" y="6508611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ingekerbter Richtungspfeil 72"/>
            <p:cNvSpPr/>
            <p:nvPr/>
          </p:nvSpPr>
          <p:spPr>
            <a:xfrm rot="5400000">
              <a:off x="3099794" y="6508612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ingekerbter Richtungspfeil 73"/>
            <p:cNvSpPr/>
            <p:nvPr/>
          </p:nvSpPr>
          <p:spPr>
            <a:xfrm rot="5400000">
              <a:off x="4293859" y="6508613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ingekerbter Richtungspfeil 74"/>
            <p:cNvSpPr/>
            <p:nvPr/>
          </p:nvSpPr>
          <p:spPr>
            <a:xfrm rot="5400000">
              <a:off x="5487924" y="6508614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ingekerbter Richtungspfeil 75"/>
            <p:cNvSpPr/>
            <p:nvPr/>
          </p:nvSpPr>
          <p:spPr>
            <a:xfrm rot="5400000">
              <a:off x="6681989" y="6508615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ingekerbter Richtungspfeil 76"/>
            <p:cNvSpPr/>
            <p:nvPr/>
          </p:nvSpPr>
          <p:spPr>
            <a:xfrm rot="5400000">
              <a:off x="7876054" y="6508616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ingekerbter Richtungspfeil 77"/>
            <p:cNvSpPr/>
            <p:nvPr/>
          </p:nvSpPr>
          <p:spPr>
            <a:xfrm rot="5400000">
              <a:off x="9070119" y="6508617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ingekerbter Richtungspfeil 78"/>
            <p:cNvSpPr/>
            <p:nvPr/>
          </p:nvSpPr>
          <p:spPr>
            <a:xfrm rot="5400000">
              <a:off x="10264184" y="6508618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ingekerbter Richtungspfeil 79"/>
            <p:cNvSpPr/>
            <p:nvPr/>
          </p:nvSpPr>
          <p:spPr>
            <a:xfrm rot="5400000">
              <a:off x="11458252" y="6508619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4008712" y="6414769"/>
            <a:ext cx="53880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i="1" dirty="0" smtClean="0"/>
              <a:t>Hinweis für Mac-</a:t>
            </a:r>
            <a:r>
              <a:rPr lang="de-DE" sz="1000" i="1" dirty="0" err="1" smtClean="0"/>
              <a:t>Parallels</a:t>
            </a:r>
            <a:r>
              <a:rPr lang="de-DE" sz="1000" i="1" dirty="0" smtClean="0"/>
              <a:t>-Nutzer: J</a:t>
            </a:r>
            <a:r>
              <a:rPr lang="de-DE" sz="1000" i="1" dirty="0"/>
              <a:t>e nach Einstellung fängt </a:t>
            </a:r>
            <a:r>
              <a:rPr lang="de-DE" sz="1000" i="1" dirty="0" err="1"/>
              <a:t>Parallels</a:t>
            </a:r>
            <a:r>
              <a:rPr lang="de-DE" sz="1000" i="1" dirty="0"/>
              <a:t> einige Tastenkombinationen ab</a:t>
            </a:r>
            <a:r>
              <a:rPr lang="de-DE" sz="1000" i="1" dirty="0" smtClean="0"/>
              <a:t>.</a:t>
            </a:r>
            <a:endParaRPr lang="de-DE" sz="1000" i="1" dirty="0"/>
          </a:p>
        </p:txBody>
      </p:sp>
      <p:sp>
        <p:nvSpPr>
          <p:cNvPr id="3" name="Textfeld 2"/>
          <p:cNvSpPr txBox="1"/>
          <p:nvPr/>
        </p:nvSpPr>
        <p:spPr>
          <a:xfrm>
            <a:off x="11965590" y="6662100"/>
            <a:ext cx="18113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000" dirty="0" smtClean="0"/>
              <a:t>1/2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1242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11394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Rechteck 109"/>
          <p:cNvSpPr/>
          <p:nvPr/>
        </p:nvSpPr>
        <p:spPr>
          <a:xfrm>
            <a:off x="2942134" y="4863578"/>
            <a:ext cx="694338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284688" y="5059058"/>
            <a:ext cx="694338" cy="41148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32172" y="2467993"/>
            <a:ext cx="176213" cy="4024313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865" y="5968431"/>
            <a:ext cx="1343025" cy="523875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865" y="4490490"/>
            <a:ext cx="461963" cy="1404938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8712" y="620770"/>
            <a:ext cx="7924800" cy="476250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32172" y="99298"/>
            <a:ext cx="2878993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3200" b="1" dirty="0" err="1" smtClean="0">
                <a:latin typeface="Bauhaus 93" panose="04030905020B02020C02" pitchFamily="82" charset="0"/>
              </a:rPr>
              <a:t>QuickEdit</a:t>
            </a:r>
            <a:endParaRPr lang="de-DE" b="1" dirty="0" smtClean="0">
              <a:latin typeface="Bauhaus 93" panose="04030905020B02020C02" pitchFamily="82" charset="0"/>
            </a:endParaRPr>
          </a:p>
          <a:p>
            <a:r>
              <a:rPr lang="de-DE" sz="1600" dirty="0">
                <a:latin typeface="Bauhaus 93" panose="04030905020B02020C02" pitchFamily="82" charset="0"/>
              </a:rPr>
              <a:t>Die multifunktionale Farbleiste </a:t>
            </a:r>
            <a:br>
              <a:rPr lang="de-DE" sz="1600" dirty="0">
                <a:latin typeface="Bauhaus 93" panose="04030905020B02020C02" pitchFamily="82" charset="0"/>
              </a:rPr>
            </a:br>
            <a:r>
              <a:rPr lang="de-DE" sz="1600" dirty="0">
                <a:latin typeface="Bauhaus 93" panose="04030905020B02020C02" pitchFamily="82" charset="0"/>
              </a:rPr>
              <a:t>für PowerPoint-</a:t>
            </a:r>
            <a:r>
              <a:rPr lang="de-DE" sz="1600" dirty="0" err="1">
                <a:latin typeface="Bauhaus 93" panose="04030905020B02020C02" pitchFamily="82" charset="0"/>
              </a:rPr>
              <a:t>PowerUser</a:t>
            </a:r>
            <a:endParaRPr lang="de-DE" sz="1600" dirty="0">
              <a:latin typeface="Bauhaus 93" panose="04030905020B02020C02" pitchFamily="82" charset="0"/>
            </a:endParaRPr>
          </a:p>
        </p:txBody>
      </p:sp>
      <p:grpSp>
        <p:nvGrpSpPr>
          <p:cNvPr id="62" name="Gruppieren 61"/>
          <p:cNvGrpSpPr/>
          <p:nvPr/>
        </p:nvGrpSpPr>
        <p:grpSpPr>
          <a:xfrm flipV="1">
            <a:off x="492272" y="6682742"/>
            <a:ext cx="11207456" cy="112612"/>
            <a:chOff x="537532" y="6682742"/>
            <a:chExt cx="11207456" cy="112612"/>
          </a:xfrm>
        </p:grpSpPr>
        <p:sp>
          <p:nvSpPr>
            <p:cNvPr id="63" name="Eingekerbter Richtungspfeil 62"/>
            <p:cNvSpPr/>
            <p:nvPr/>
          </p:nvSpPr>
          <p:spPr>
            <a:xfrm rot="5400000">
              <a:off x="711664" y="6508610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ingekerbter Richtungspfeil 64"/>
            <p:cNvSpPr/>
            <p:nvPr/>
          </p:nvSpPr>
          <p:spPr>
            <a:xfrm rot="5400000">
              <a:off x="1905729" y="6508611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ingekerbter Richtungspfeil 65"/>
            <p:cNvSpPr/>
            <p:nvPr/>
          </p:nvSpPr>
          <p:spPr>
            <a:xfrm rot="5400000">
              <a:off x="3099794" y="6508612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ingekerbter Richtungspfeil 66"/>
            <p:cNvSpPr/>
            <p:nvPr/>
          </p:nvSpPr>
          <p:spPr>
            <a:xfrm rot="5400000">
              <a:off x="4293859" y="6508613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ingekerbter Richtungspfeil 67"/>
            <p:cNvSpPr/>
            <p:nvPr/>
          </p:nvSpPr>
          <p:spPr>
            <a:xfrm rot="5400000">
              <a:off x="5487924" y="6508614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ingekerbter Richtungspfeil 68"/>
            <p:cNvSpPr/>
            <p:nvPr/>
          </p:nvSpPr>
          <p:spPr>
            <a:xfrm rot="5400000">
              <a:off x="6681989" y="6508615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ingekerbter Richtungspfeil 69"/>
            <p:cNvSpPr/>
            <p:nvPr/>
          </p:nvSpPr>
          <p:spPr>
            <a:xfrm rot="5400000">
              <a:off x="7876054" y="6508616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ingekerbter Richtungspfeil 81"/>
            <p:cNvSpPr/>
            <p:nvPr/>
          </p:nvSpPr>
          <p:spPr>
            <a:xfrm rot="5400000">
              <a:off x="9070119" y="6508617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ingekerbter Richtungspfeil 82"/>
            <p:cNvSpPr/>
            <p:nvPr/>
          </p:nvSpPr>
          <p:spPr>
            <a:xfrm rot="5400000">
              <a:off x="10264184" y="6508618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ingekerbter Richtungspfeil 83"/>
            <p:cNvSpPr/>
            <p:nvPr/>
          </p:nvSpPr>
          <p:spPr>
            <a:xfrm rot="5400000">
              <a:off x="11458252" y="6508619"/>
              <a:ext cx="112603" cy="460868"/>
            </a:xfrm>
            <a:prstGeom prst="chevron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2942134" y="2974049"/>
            <a:ext cx="632605" cy="843473"/>
            <a:chOff x="4651200" y="1360800"/>
            <a:chExt cx="993600" cy="1324800"/>
          </a:xfrm>
        </p:grpSpPr>
        <p:grpSp>
          <p:nvGrpSpPr>
            <p:cNvPr id="86" name="Gruppieren 85"/>
            <p:cNvGrpSpPr/>
            <p:nvPr/>
          </p:nvGrpSpPr>
          <p:grpSpPr>
            <a:xfrm>
              <a:off x="4651200" y="1360800"/>
              <a:ext cx="993600" cy="1324800"/>
              <a:chOff x="4593600" y="1360800"/>
              <a:chExt cx="1108800" cy="1324800"/>
            </a:xfrm>
          </p:grpSpPr>
          <p:sp>
            <p:nvSpPr>
              <p:cNvPr id="88" name="Abgerundetes Rechteck 87"/>
              <p:cNvSpPr/>
              <p:nvPr/>
            </p:nvSpPr>
            <p:spPr>
              <a:xfrm>
                <a:off x="4593600" y="1360800"/>
                <a:ext cx="1108800" cy="1324800"/>
              </a:xfrm>
              <a:prstGeom prst="roundRect">
                <a:avLst/>
              </a:prstGeom>
              <a:solidFill>
                <a:schemeClr val="bg2">
                  <a:lumMod val="100000"/>
                </a:schemeClr>
              </a:solidFill>
              <a:ln>
                <a:solidFill>
                  <a:schemeClr val="accent3">
                    <a:lumMod val="10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89" name="Gerader Verbinder 88"/>
              <p:cNvCxnSpPr/>
              <p:nvPr/>
            </p:nvCxnSpPr>
            <p:spPr>
              <a:xfrm>
                <a:off x="4593600" y="1800000"/>
                <a:ext cx="1108800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/>
              <p:cNvCxnSpPr>
                <a:stCxn id="88" idx="0"/>
              </p:cNvCxnSpPr>
              <p:nvPr/>
            </p:nvCxnSpPr>
            <p:spPr>
              <a:xfrm>
                <a:off x="5148000" y="1360800"/>
                <a:ext cx="0" cy="43920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Abgerundetes Rechteck 86"/>
            <p:cNvSpPr/>
            <p:nvPr/>
          </p:nvSpPr>
          <p:spPr>
            <a:xfrm>
              <a:off x="5079600" y="1515166"/>
              <a:ext cx="136800" cy="35280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100000"/>
                    <a:shade val="30000"/>
                    <a:satMod val="115000"/>
                  </a:schemeClr>
                </a:gs>
                <a:gs pos="50000">
                  <a:schemeClr val="bg2">
                    <a:lumMod val="100000"/>
                    <a:shade val="67500"/>
                    <a:satMod val="115000"/>
                  </a:schemeClr>
                </a:gs>
                <a:gs pos="100000">
                  <a:schemeClr val="bg2">
                    <a:lumMod val="10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1" name="Textfeld 90"/>
          <p:cNvSpPr txBox="1"/>
          <p:nvPr/>
        </p:nvSpPr>
        <p:spPr>
          <a:xfrm>
            <a:off x="2939068" y="1546860"/>
            <a:ext cx="2410172" cy="1227476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</a:pPr>
            <a:r>
              <a:rPr lang="de-DE" sz="1200" b="1" dirty="0" smtClean="0"/>
              <a:t>Keine Farbe:</a:t>
            </a:r>
          </a:p>
          <a:p>
            <a:pPr>
              <a:spcAft>
                <a:spcPts val="300"/>
              </a:spcAft>
            </a:pPr>
            <a:r>
              <a:rPr lang="de-DE" sz="1200" dirty="0" smtClean="0"/>
              <a:t>Farbe entfernen (</a:t>
            </a:r>
            <a:r>
              <a:rPr lang="de-DE" sz="1200" dirty="0" smtClean="0"/>
              <a:t>durchsichtig); je nach Tastenkombination wird Hintergrund, Linie oder Text farblos</a:t>
            </a:r>
            <a:endParaRPr lang="de-DE" sz="1200" dirty="0" smtClean="0"/>
          </a:p>
        </p:txBody>
      </p:sp>
      <p:sp>
        <p:nvSpPr>
          <p:cNvPr id="92" name="Textfeld 91"/>
          <p:cNvSpPr txBox="1"/>
          <p:nvPr/>
        </p:nvSpPr>
        <p:spPr>
          <a:xfrm>
            <a:off x="5565849" y="1546860"/>
            <a:ext cx="2410172" cy="1227476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</a:pPr>
            <a:r>
              <a:rPr lang="de-DE" sz="1200" b="1" dirty="0" smtClean="0"/>
              <a:t>Farbe </a:t>
            </a:r>
            <a:r>
              <a:rPr lang="de-DE" sz="1200" b="1" dirty="0" smtClean="0"/>
              <a:t>hinzufügen</a:t>
            </a:r>
            <a:r>
              <a:rPr lang="de-DE" sz="1200" b="1" dirty="0" smtClean="0"/>
              <a:t>:</a:t>
            </a:r>
            <a:endParaRPr lang="de-DE" sz="1200" b="1" dirty="0" smtClean="0"/>
          </a:p>
          <a:p>
            <a:pPr>
              <a:spcAft>
                <a:spcPts val="300"/>
              </a:spcAft>
            </a:pPr>
            <a:r>
              <a:rPr lang="de-DE" sz="1200" dirty="0" smtClean="0"/>
              <a:t>Hintergrundfarbe </a:t>
            </a:r>
            <a:r>
              <a:rPr lang="de-DE" sz="1200" dirty="0" smtClean="0"/>
              <a:t>des aktiven Shapes zu zuletzt genutzten Farben hinzufügen (max. 10, „älteste“ Farbe wird automatisch entfernt)</a:t>
            </a:r>
            <a:endParaRPr lang="de-DE" sz="1200" dirty="0"/>
          </a:p>
        </p:txBody>
      </p:sp>
      <p:sp>
        <p:nvSpPr>
          <p:cNvPr id="93" name="Textfeld 92"/>
          <p:cNvSpPr txBox="1"/>
          <p:nvPr/>
        </p:nvSpPr>
        <p:spPr>
          <a:xfrm>
            <a:off x="8189233" y="1546860"/>
            <a:ext cx="2410172" cy="1227476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</a:pPr>
            <a:r>
              <a:rPr lang="de-DE" sz="1200" b="1" dirty="0" smtClean="0"/>
              <a:t>Editiermodus an/aus:</a:t>
            </a:r>
          </a:p>
          <a:p>
            <a:pPr>
              <a:spcAft>
                <a:spcPts val="300"/>
              </a:spcAft>
            </a:pPr>
            <a:r>
              <a:rPr lang="de-DE" sz="1200" dirty="0" smtClean="0"/>
              <a:t>Bearbeitungsmodus aktivieren und Button klicken, um Farbe des aktiven Shapes in Button zu speichern</a:t>
            </a:r>
            <a:endParaRPr lang="de-DE" sz="1200" dirty="0"/>
          </a:p>
        </p:txBody>
      </p:sp>
      <p:sp>
        <p:nvSpPr>
          <p:cNvPr id="94" name="Rechteck 93"/>
          <p:cNvSpPr/>
          <p:nvPr/>
        </p:nvSpPr>
        <p:spPr>
          <a:xfrm>
            <a:off x="5565849" y="2951342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>
                    <a:lumMod val="100000"/>
                  </a:schemeClr>
                </a:solidFill>
              </a:rPr>
              <a:t>Shift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6227342" y="2951343"/>
            <a:ext cx="1748679" cy="866180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pPr>
              <a:spcAft>
                <a:spcPts val="300"/>
              </a:spcAft>
            </a:pPr>
            <a:r>
              <a:rPr lang="de-DE" sz="1200" dirty="0" smtClean="0"/>
              <a:t>Farb-Auswahldialog </a:t>
            </a:r>
            <a:br>
              <a:rPr lang="de-DE" sz="1200" dirty="0" smtClean="0"/>
            </a:br>
            <a:r>
              <a:rPr lang="de-DE" sz="1200" dirty="0" smtClean="0"/>
              <a:t>anzeigen anstatt Hintergrundfarbe des aktiven Shapes zu nutzen</a:t>
            </a:r>
            <a:endParaRPr lang="de-DE" sz="1200" dirty="0"/>
          </a:p>
        </p:txBody>
      </p:sp>
      <p:sp>
        <p:nvSpPr>
          <p:cNvPr id="96" name="Rechteck 95"/>
          <p:cNvSpPr/>
          <p:nvPr/>
        </p:nvSpPr>
        <p:spPr>
          <a:xfrm>
            <a:off x="8189233" y="2951342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>
                    <a:lumMod val="100000"/>
                  </a:schemeClr>
                </a:solidFill>
              </a:rPr>
              <a:t>Shift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50726" y="2951343"/>
            <a:ext cx="1748679" cy="866180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pPr>
              <a:spcAft>
                <a:spcPts val="300"/>
              </a:spcAft>
            </a:pPr>
            <a:r>
              <a:rPr lang="de-DE" sz="1200" dirty="0" smtClean="0"/>
              <a:t>Farb-Auswahldialog </a:t>
            </a:r>
            <a:br>
              <a:rPr lang="de-DE" sz="1200" dirty="0" smtClean="0"/>
            </a:br>
            <a:r>
              <a:rPr lang="de-DE" sz="1200" dirty="0" smtClean="0"/>
              <a:t>anzeigen anstatt Hintergrundfarbe des aktiven Shapes zu nutzen</a:t>
            </a:r>
            <a:endParaRPr lang="de-DE" sz="1200" dirty="0"/>
          </a:p>
        </p:txBody>
      </p:sp>
      <p:sp>
        <p:nvSpPr>
          <p:cNvPr id="98" name="Textfeld 97"/>
          <p:cNvSpPr txBox="1"/>
          <p:nvPr/>
        </p:nvSpPr>
        <p:spPr>
          <a:xfrm>
            <a:off x="3618289" y="2951342"/>
            <a:ext cx="1730952" cy="1015663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pPr>
              <a:spcAft>
                <a:spcPts val="300"/>
              </a:spcAft>
            </a:pPr>
            <a:r>
              <a:rPr lang="de-DE" sz="1200" dirty="0" smtClean="0"/>
              <a:t>Scrollrad während die Maus auf dem Button ist ändert die </a:t>
            </a:r>
            <a:r>
              <a:rPr lang="de-DE" sz="1200" dirty="0" smtClean="0"/>
              <a:t>Hintergrund-Transparenz </a:t>
            </a:r>
            <a:r>
              <a:rPr lang="de-DE" sz="1200" dirty="0" smtClean="0"/>
              <a:t>selektierter Shapes in 10%-Schritten</a:t>
            </a:r>
            <a:endParaRPr lang="de-DE" sz="1200" dirty="0"/>
          </a:p>
        </p:txBody>
      </p:sp>
      <p:cxnSp>
        <p:nvCxnSpPr>
          <p:cNvPr id="3" name="Gewinkelte Verbindung 2"/>
          <p:cNvCxnSpPr>
            <a:stCxn id="47" idx="4"/>
            <a:endCxn id="91" idx="0"/>
          </p:cNvCxnSpPr>
          <p:nvPr/>
        </p:nvCxnSpPr>
        <p:spPr>
          <a:xfrm>
            <a:off x="4144154" y="1019695"/>
            <a:ext cx="0" cy="527165"/>
          </a:xfrm>
          <a:prstGeom prst="straightConnector1">
            <a:avLst/>
          </a:prstGeom>
          <a:ln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winkelte Verbindung 2"/>
          <p:cNvCxnSpPr>
            <a:stCxn id="46" idx="4"/>
            <a:endCxn id="92" idx="0"/>
          </p:cNvCxnSpPr>
          <p:nvPr/>
        </p:nvCxnSpPr>
        <p:spPr>
          <a:xfrm>
            <a:off x="6770935" y="1019695"/>
            <a:ext cx="0" cy="527165"/>
          </a:xfrm>
          <a:prstGeom prst="straightConnector1">
            <a:avLst/>
          </a:prstGeom>
          <a:ln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winkelte Verbindung 2"/>
          <p:cNvCxnSpPr>
            <a:stCxn id="45" idx="4"/>
            <a:endCxn id="93" idx="0"/>
          </p:cNvCxnSpPr>
          <p:nvPr/>
        </p:nvCxnSpPr>
        <p:spPr>
          <a:xfrm>
            <a:off x="9394319" y="1019695"/>
            <a:ext cx="0" cy="527165"/>
          </a:xfrm>
          <a:prstGeom prst="straightConnector1">
            <a:avLst/>
          </a:prstGeom>
          <a:ln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>
            <a:spLocks noChangeAspect="1"/>
          </p:cNvSpPr>
          <p:nvPr/>
        </p:nvSpPr>
        <p:spPr>
          <a:xfrm>
            <a:off x="9286319" y="803695"/>
            <a:ext cx="216000" cy="216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/>
          <p:cNvSpPr>
            <a:spLocks noChangeAspect="1"/>
          </p:cNvSpPr>
          <p:nvPr/>
        </p:nvSpPr>
        <p:spPr>
          <a:xfrm>
            <a:off x="6662935" y="803695"/>
            <a:ext cx="216000" cy="216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/>
          <p:cNvSpPr>
            <a:spLocks noChangeAspect="1"/>
          </p:cNvSpPr>
          <p:nvPr/>
        </p:nvSpPr>
        <p:spPr>
          <a:xfrm>
            <a:off x="4036154" y="803695"/>
            <a:ext cx="216000" cy="216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" name="Grafik 10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4843" y="4389040"/>
            <a:ext cx="2665095" cy="1813869"/>
          </a:xfrm>
          <a:prstGeom prst="rect">
            <a:avLst/>
          </a:prstGeom>
        </p:spPr>
      </p:pic>
      <p:cxnSp>
        <p:nvCxnSpPr>
          <p:cNvPr id="104" name="Gerader Verbinder 103"/>
          <p:cNvCxnSpPr>
            <a:stCxn id="95" idx="2"/>
            <a:endCxn id="102" idx="0"/>
          </p:cNvCxnSpPr>
          <p:nvPr/>
        </p:nvCxnSpPr>
        <p:spPr>
          <a:xfrm>
            <a:off x="7101682" y="3817523"/>
            <a:ext cx="1265709" cy="571517"/>
          </a:xfrm>
          <a:prstGeom prst="line">
            <a:avLst/>
          </a:prstGeom>
          <a:ln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stCxn id="97" idx="2"/>
            <a:endCxn id="102" idx="0"/>
          </p:cNvCxnSpPr>
          <p:nvPr/>
        </p:nvCxnSpPr>
        <p:spPr>
          <a:xfrm flipH="1">
            <a:off x="8367391" y="3817523"/>
            <a:ext cx="1357675" cy="571517"/>
          </a:xfrm>
          <a:prstGeom prst="line">
            <a:avLst/>
          </a:prstGeom>
          <a:ln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3627242" y="5254538"/>
            <a:ext cx="694338" cy="41148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/>
          <p:cNvSpPr/>
          <p:nvPr/>
        </p:nvSpPr>
        <p:spPr>
          <a:xfrm>
            <a:off x="3969796" y="5450018"/>
            <a:ext cx="694338" cy="4114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4312350" y="5645498"/>
            <a:ext cx="694338" cy="41148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/>
          <p:cNvSpPr/>
          <p:nvPr/>
        </p:nvSpPr>
        <p:spPr>
          <a:xfrm>
            <a:off x="4654903" y="5840978"/>
            <a:ext cx="694338" cy="4114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2956307" y="4050130"/>
            <a:ext cx="604258" cy="414686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>
                    <a:lumMod val="100000"/>
                  </a:schemeClr>
                </a:solidFill>
              </a:rPr>
              <a:t>Shift</a:t>
            </a:r>
            <a:endParaRPr lang="de-DE" sz="12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00728" y="3799007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b="1" dirty="0" smtClean="0"/>
              <a:t>+</a:t>
            </a:r>
            <a:endParaRPr lang="de-DE" b="1" dirty="0"/>
          </a:p>
        </p:txBody>
      </p:sp>
      <p:sp>
        <p:nvSpPr>
          <p:cNvPr id="50" name="Textfeld 49"/>
          <p:cNvSpPr txBox="1"/>
          <p:nvPr/>
        </p:nvSpPr>
        <p:spPr>
          <a:xfrm>
            <a:off x="3618289" y="4050130"/>
            <a:ext cx="1730952" cy="674368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pPr>
              <a:spcAft>
                <a:spcPts val="300"/>
              </a:spcAft>
            </a:pPr>
            <a:r>
              <a:rPr lang="de-DE" sz="1200" dirty="0" smtClean="0"/>
              <a:t>Ändert Linien-Transparenz statt Hintergrund-Transparenz</a:t>
            </a:r>
            <a:endParaRPr lang="de-DE" sz="1200" dirty="0"/>
          </a:p>
        </p:txBody>
      </p:sp>
      <p:sp>
        <p:nvSpPr>
          <p:cNvPr id="51" name="Textfeld 50"/>
          <p:cNvSpPr txBox="1"/>
          <p:nvPr/>
        </p:nvSpPr>
        <p:spPr>
          <a:xfrm>
            <a:off x="11965590" y="6662100"/>
            <a:ext cx="18113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000" dirty="0" smtClean="0"/>
              <a:t>2/2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734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56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Bauhaus 93</vt:lpstr>
      <vt:lpstr>Calibri</vt:lpstr>
      <vt:lpstr>Calibri Light</vt:lpstr>
      <vt:lpstr>Office Theme</vt:lpstr>
      <vt:lpstr>think-cell Folie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Stallmann, Florian</dc:creator>
  <cp:lastModifiedBy>Stallmann, Florian</cp:lastModifiedBy>
  <cp:revision>52</cp:revision>
  <dcterms:created xsi:type="dcterms:W3CDTF">2019-04-03T19:28:22Z</dcterms:created>
  <dcterms:modified xsi:type="dcterms:W3CDTF">2019-04-04T08:02:17Z</dcterms:modified>
</cp:coreProperties>
</file>