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69" r:id="rId2"/>
    <p:sldId id="261" r:id="rId3"/>
    <p:sldId id="266" r:id="rId4"/>
    <p:sldId id="274" r:id="rId5"/>
    <p:sldId id="257" r:id="rId6"/>
    <p:sldId id="262" r:id="rId7"/>
    <p:sldId id="273" r:id="rId8"/>
    <p:sldId id="272" r:id="rId9"/>
    <p:sldId id="275" r:id="rId10"/>
    <p:sldId id="277" r:id="rId11"/>
    <p:sldId id="278" r:id="rId12"/>
    <p:sldId id="270" r:id="rId13"/>
    <p:sldId id="271" r:id="rId14"/>
    <p:sldId id="280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ment" id="{C38022E0-80A2-444B-8061-226A0A928CC5}">
          <p14:sldIdLst>
            <p14:sldId id="269"/>
            <p14:sldId id="261"/>
            <p14:sldId id="266"/>
            <p14:sldId id="274"/>
            <p14:sldId id="257"/>
            <p14:sldId id="262"/>
          </p14:sldIdLst>
        </p14:section>
        <p14:section name="Spesifikasi" id="{BB9653A5-2ADC-4F2E-8907-3D4E0D62016E}">
          <p14:sldIdLst>
            <p14:sldId id="273"/>
            <p14:sldId id="272"/>
          </p14:sldIdLst>
        </p14:section>
        <p14:section name="Design" id="{A9E15962-FAE1-4745-AC48-C46D9FA6A2ED}">
          <p14:sldIdLst>
            <p14:sldId id="275"/>
            <p14:sldId id="277"/>
            <p14:sldId id="278"/>
          </p14:sldIdLst>
        </p14:section>
        <p14:section name="JADWAL Section" id="{D13ED3B2-AD21-4142-926C-396FCFB765C7}">
          <p14:sldIdLst>
            <p14:sldId id="270"/>
            <p14:sldId id="271"/>
          </p14:sldIdLst>
        </p14:section>
        <p14:section name="KODING" id="{0C7312EE-5029-5743-98E8-EFFDC8CB01BB}">
          <p14:sldIdLst>
            <p14:sldId id="280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3864"/>
    <a:srgbClr val="80316B"/>
    <a:srgbClr val="8B3978"/>
    <a:srgbClr val="F6CFD6"/>
    <a:srgbClr val="89F1F4"/>
    <a:srgbClr val="AE325E"/>
    <a:srgbClr val="B5355E"/>
    <a:srgbClr val="FBE9EC"/>
    <a:srgbClr val="BFBFBF"/>
    <a:srgbClr val="8A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0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13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043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251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49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812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959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7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2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41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730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86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F36F92-4F74-46D0-B4C4-957F2DC2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C27BDD-31FC-45D0-BD32-2CBE19BA4DFF}"/>
              </a:ext>
            </a:extLst>
          </p:cNvPr>
          <p:cNvSpPr/>
          <p:nvPr/>
        </p:nvSpPr>
        <p:spPr>
          <a:xfrm>
            <a:off x="4724400" y="5347854"/>
            <a:ext cx="5648325" cy="429491"/>
          </a:xfrm>
          <a:prstGeom prst="roundRect">
            <a:avLst/>
          </a:prstGeom>
          <a:solidFill>
            <a:srgbClr val="002060"/>
          </a:solidFill>
          <a:ln>
            <a:solidFill>
              <a:srgbClr val="9E376E"/>
            </a:solidFill>
          </a:ln>
          <a:effectLst>
            <a:softEdge rad="1270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  O  M  P  A  R  A  S  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22" presetClass="exit" presetSubtype="2" fill="hold" grpId="1" nodeType="after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538A0-FDA0-4179-9AD7-E6EF61ED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91A5B07-F413-44E7-A5BA-769C44B4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9" y="409546"/>
            <a:ext cx="5269316" cy="821574"/>
          </a:xfrm>
        </p:spPr>
        <p:txBody>
          <a:bodyPr>
            <a:normAutofit/>
          </a:bodyPr>
          <a:lstStyle/>
          <a:p>
            <a:r>
              <a:rPr lang="en-ID" sz="3600" dirty="0"/>
              <a:t>TAMPILAN XCODE -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B13CC-AE61-0548-A637-675FE5A1F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14" y="1638993"/>
            <a:ext cx="8420371" cy="47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538A0-FDA0-4179-9AD7-E6EF61ED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91A5B07-F413-44E7-A5BA-769C44B4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9" y="409546"/>
            <a:ext cx="5269316" cy="821574"/>
          </a:xfrm>
        </p:spPr>
        <p:txBody>
          <a:bodyPr>
            <a:normAutofit/>
          </a:bodyPr>
          <a:lstStyle/>
          <a:p>
            <a:r>
              <a:rPr lang="en-ID" sz="3600" dirty="0"/>
              <a:t>TAMPILAN XCODE -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3AE31-29E5-E848-97C9-3B86412FF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4" y="1638993"/>
            <a:ext cx="7963172" cy="44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0"/>
    </mc:Choice>
    <mc:Fallback xmlns="">
      <p:transition spd="slow" advClick="0" advTm="1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61F9F6-4DAF-439C-8AE3-8D1923A84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47764"/>
              </p:ext>
            </p:extLst>
          </p:nvPr>
        </p:nvGraphicFramePr>
        <p:xfrm>
          <a:off x="1311366" y="630481"/>
          <a:ext cx="922179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801569395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551400242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1095605147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1045532329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1628795690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893129809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741777993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4053773003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3703342546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1790697693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108225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Bulan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OKTOBER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NOVEMBER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39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40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mulai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85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44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Spesifikasi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uts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21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3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`</a:t>
                      </a:r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03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88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6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97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dan Debug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5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Pemeliharaan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605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EC7D8A-15CA-49F9-8180-950FC2EFC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68257"/>
              </p:ext>
            </p:extLst>
          </p:nvPr>
        </p:nvGraphicFramePr>
        <p:xfrm>
          <a:off x="3057237" y="5610522"/>
          <a:ext cx="7389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8">
                  <a:extLst>
                    <a:ext uri="{9D8B030D-6E8A-4147-A177-3AD203B41FA5}">
                      <a16:colId xmlns:a16="http://schemas.microsoft.com/office/drawing/2014/main" val="391434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8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3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073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37897D-D78A-4982-8463-60BBE3497262}"/>
              </a:ext>
            </a:extLst>
          </p:cNvPr>
          <p:cNvSpPr txBox="1"/>
          <p:nvPr/>
        </p:nvSpPr>
        <p:spPr>
          <a:xfrm>
            <a:off x="3878826" y="5610522"/>
            <a:ext cx="1423219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Sudah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B0D88-8528-44DF-8ADE-D47FA20E4504}"/>
              </a:ext>
            </a:extLst>
          </p:cNvPr>
          <p:cNvSpPr txBox="1"/>
          <p:nvPr/>
        </p:nvSpPr>
        <p:spPr>
          <a:xfrm>
            <a:off x="3878825" y="5986442"/>
            <a:ext cx="1423219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Prioritas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F12DD-1006-460C-80AE-957C56C1D5FF}"/>
              </a:ext>
            </a:extLst>
          </p:cNvPr>
          <p:cNvSpPr txBox="1"/>
          <p:nvPr/>
        </p:nvSpPr>
        <p:spPr>
          <a:xfrm>
            <a:off x="3878826" y="6357282"/>
            <a:ext cx="1423219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Dialokasikan</a:t>
            </a:r>
            <a:endParaRPr lang="en-US" dirty="0"/>
          </a:p>
          <a:p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D0C3C51-F7F6-4F4A-89D1-3BCD79F301C6}"/>
              </a:ext>
            </a:extLst>
          </p:cNvPr>
          <p:cNvSpPr txBox="1">
            <a:spLocks/>
          </p:cNvSpPr>
          <p:nvPr/>
        </p:nvSpPr>
        <p:spPr>
          <a:xfrm>
            <a:off x="1174700" y="-20581"/>
            <a:ext cx="5577840" cy="6400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600" dirty="0" err="1"/>
              <a:t>Penjadwalan</a:t>
            </a:r>
            <a:r>
              <a:rPr lang="en-ID" sz="3600" dirty="0"/>
              <a:t> 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92D143F0-5BA6-484F-A10B-8A3178B631A3}"/>
              </a:ext>
            </a:extLst>
          </p:cNvPr>
          <p:cNvSpPr/>
          <p:nvPr/>
        </p:nvSpPr>
        <p:spPr>
          <a:xfrm>
            <a:off x="4890655" y="1690251"/>
            <a:ext cx="96981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CCE6511-9890-4EAC-9AB6-C28EC760A841}"/>
              </a:ext>
            </a:extLst>
          </p:cNvPr>
          <p:cNvSpPr/>
          <p:nvPr/>
        </p:nvSpPr>
        <p:spPr>
          <a:xfrm>
            <a:off x="6359237" y="2437569"/>
            <a:ext cx="96981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179C8CA-C626-4A69-BBA6-04141515468B}"/>
              </a:ext>
            </a:extLst>
          </p:cNvPr>
          <p:cNvSpPr/>
          <p:nvPr/>
        </p:nvSpPr>
        <p:spPr>
          <a:xfrm>
            <a:off x="7135090" y="3185722"/>
            <a:ext cx="96981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CA47B2D-D7CE-41D4-AB45-24376400B200}"/>
              </a:ext>
            </a:extLst>
          </p:cNvPr>
          <p:cNvSpPr/>
          <p:nvPr/>
        </p:nvSpPr>
        <p:spPr>
          <a:xfrm>
            <a:off x="9365679" y="3933875"/>
            <a:ext cx="96981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0211DCF-944F-4942-BDC5-CD8001C3A0D9}"/>
              </a:ext>
            </a:extLst>
          </p:cNvPr>
          <p:cNvSpPr/>
          <p:nvPr/>
        </p:nvSpPr>
        <p:spPr>
          <a:xfrm>
            <a:off x="10113827" y="4654313"/>
            <a:ext cx="96981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0">
        <p14:ferris dir="l"/>
      </p:transition>
    </mc:Choice>
    <mc:Fallback xmlns="">
      <p:transition spd="slow" advClick="0" advTm="1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61F9F6-4DAF-439C-8AE3-8D1923A84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32422"/>
              </p:ext>
            </p:extLst>
          </p:nvPr>
        </p:nvGraphicFramePr>
        <p:xfrm>
          <a:off x="1311366" y="480881"/>
          <a:ext cx="940467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801569395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551400242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1095605147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1045532329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1628795690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893129809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741777993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4053773003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3703342546"/>
                    </a:ext>
                  </a:extLst>
                </a:gridCol>
                <a:gridCol w="748292">
                  <a:extLst>
                    <a:ext uri="{9D8B030D-6E8A-4147-A177-3AD203B41FA5}">
                      <a16:colId xmlns:a16="http://schemas.microsoft.com/office/drawing/2014/main" val="1790697693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1082253663"/>
                    </a:ext>
                  </a:extLst>
                </a:gridCol>
              </a:tblGrid>
              <a:tr h="348663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Bulan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OKTOBER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NOVEMBER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399648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406182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800" b="1" i="0" dirty="0" err="1">
                          <a:solidFill>
                            <a:srgbClr val="FF0000"/>
                          </a:solidFill>
                        </a:rPr>
                        <a:t>Desain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031770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 err="1"/>
                        <a:t>Komponen</a:t>
                      </a:r>
                      <a:r>
                        <a:rPr lang="en-US" sz="1200" dirty="0"/>
                        <a:t> 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819379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/>
                        <a:t>Form Admin / </a:t>
                      </a:r>
                      <a:r>
                        <a:rPr lang="en-US" sz="1200" dirty="0" err="1"/>
                        <a:t>Penambahan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375395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/>
                        <a:t>List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068068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/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422201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/>
                        <a:t>Form User / </a:t>
                      </a:r>
                      <a:r>
                        <a:rPr lang="en-US" sz="1200" dirty="0" err="1"/>
                        <a:t>Pencarian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287428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 err="1"/>
                        <a:t>Pindah</a:t>
                      </a:r>
                      <a:r>
                        <a:rPr lang="en-US" sz="1200" dirty="0"/>
                        <a:t> Layout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614237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/>
                        <a:t>Background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032430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800" b="1" i="0" dirty="0" err="1">
                          <a:solidFill>
                            <a:srgbClr val="FF0000"/>
                          </a:solidFill>
                        </a:rPr>
                        <a:t>Koding</a:t>
                      </a:r>
                      <a:endParaRPr lang="en-US" sz="1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0155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100" dirty="0"/>
                        <a:t>SQLite 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783219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483831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/>
                        <a:t>Delete and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509207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/>
                        <a:t>Find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228266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/>
                        <a:t>Find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6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35497"/>
                  </a:ext>
                </a:extLst>
              </a:tr>
              <a:tr h="348663">
                <a:tc>
                  <a:txBody>
                    <a:bodyPr/>
                    <a:lstStyle/>
                    <a:p>
                      <a:r>
                        <a:rPr lang="en-US" sz="1200" dirty="0"/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B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054275"/>
                  </a:ext>
                </a:extLst>
              </a:tr>
            </a:tbl>
          </a:graphicData>
        </a:graphic>
      </p:graphicFrame>
      <p:sp>
        <p:nvSpPr>
          <p:cNvPr id="3" name="Title 4">
            <a:extLst>
              <a:ext uri="{FF2B5EF4-FFF2-40B4-BE49-F238E27FC236}">
                <a16:creationId xmlns:a16="http://schemas.microsoft.com/office/drawing/2014/main" id="{43C7A9BF-2942-4C57-8971-EC337F12DC67}"/>
              </a:ext>
            </a:extLst>
          </p:cNvPr>
          <p:cNvSpPr txBox="1">
            <a:spLocks/>
          </p:cNvSpPr>
          <p:nvPr/>
        </p:nvSpPr>
        <p:spPr>
          <a:xfrm>
            <a:off x="1215643" y="-153544"/>
            <a:ext cx="6754649" cy="6400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Penjadwalan</a:t>
            </a:r>
            <a:r>
              <a:rPr lang="en-ID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ID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Desain</a:t>
            </a:r>
            <a:r>
              <a:rPr lang="en-ID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dan </a:t>
            </a:r>
            <a:r>
              <a:rPr lang="en-ID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Koding</a:t>
            </a:r>
            <a:endParaRPr lang="en-ID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72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C6D4-FE1E-7E42-9DA3-F293B95C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00200"/>
            <a:ext cx="3128554" cy="1371600"/>
          </a:xfrm>
        </p:spPr>
        <p:txBody>
          <a:bodyPr/>
          <a:lstStyle/>
          <a:p>
            <a:r>
              <a:rPr lang="en-US" dirty="0"/>
              <a:t>SEGUE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F438B-B7FD-1540-8ED1-D6EC9F687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3899263" cy="1828800"/>
          </a:xfrm>
        </p:spPr>
        <p:txBody>
          <a:bodyPr/>
          <a:lstStyle/>
          <a:p>
            <a:r>
              <a:rPr lang="en-US" dirty="0" err="1"/>
              <a:t>keLogin</a:t>
            </a:r>
            <a:r>
              <a:rPr lang="en-US" dirty="0"/>
              <a:t>, </a:t>
            </a:r>
          </a:p>
          <a:p>
            <a:r>
              <a:rPr lang="en-US" dirty="0" err="1"/>
              <a:t>keAdmin</a:t>
            </a:r>
            <a:r>
              <a:rPr lang="en-US" dirty="0"/>
              <a:t>, </a:t>
            </a:r>
          </a:p>
          <a:p>
            <a:r>
              <a:rPr lang="en-US" dirty="0" err="1"/>
              <a:t>balikKeLogin</a:t>
            </a:r>
            <a:r>
              <a:rPr lang="en-US" dirty="0"/>
              <a:t>,</a:t>
            </a:r>
          </a:p>
          <a:p>
            <a:r>
              <a:rPr lang="en-US" dirty="0" err="1"/>
              <a:t>balikKeHome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08F7C-8D6D-E74E-AD28-C35EA5B3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25" y="520700"/>
            <a:ext cx="6731000" cy="1347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24B0D-5121-2744-944D-BF3F28C4A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25" y="1947454"/>
            <a:ext cx="6731000" cy="2451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5E320-D1A4-674C-9860-5DD3AAE3C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025" y="5380089"/>
            <a:ext cx="67310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660DEB-F75F-E94E-B202-3E257CC83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025" y="4478746"/>
            <a:ext cx="6731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C6D4-FE1E-7E42-9DA3-F293B95C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00200"/>
            <a:ext cx="3128554" cy="1371600"/>
          </a:xfrm>
        </p:spPr>
        <p:txBody>
          <a:bodyPr/>
          <a:lstStyle/>
          <a:p>
            <a:r>
              <a:rPr lang="en-US" dirty="0"/>
              <a:t>TBL_INFO.SWIFT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F438B-B7FD-1540-8ED1-D6EC9F687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3899263" cy="1828800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Konstruktor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287D4-0EE3-7C46-8195-BF657D21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55" y="1355271"/>
            <a:ext cx="5760719" cy="37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C6D4-FE1E-7E42-9DA3-F293B95C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00200"/>
            <a:ext cx="2604224" cy="1371600"/>
          </a:xfrm>
        </p:spPr>
        <p:txBody>
          <a:bodyPr/>
          <a:lstStyle/>
          <a:p>
            <a:r>
              <a:rPr lang="en-US" dirty="0"/>
              <a:t>VIEW (HOME)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F438B-B7FD-1540-8ED1-D6EC9F687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2604225" cy="1828800"/>
          </a:xfrm>
        </p:spPr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viewWillAppear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758B3-2CA3-A440-AC6B-CA8340DF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25" y="2573882"/>
            <a:ext cx="7816898" cy="1273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DC5088-A995-CA4D-A29E-960D66093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78"/>
          <a:stretch/>
        </p:blipFill>
        <p:spPr>
          <a:xfrm>
            <a:off x="4887370" y="711200"/>
            <a:ext cx="6219553" cy="177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53D29-DFD7-4B48-9D79-085FAE31B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23" y="3945482"/>
            <a:ext cx="9677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0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FA336A-1DDF-4F29-8B00-A15714FF0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9ACBC-8F1D-4D42-BDE0-DD6BCF29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1673" y="1972086"/>
            <a:ext cx="7475517" cy="991649"/>
          </a:xfrm>
        </p:spPr>
        <p:txBody>
          <a:bodyPr>
            <a:normAutofit fontScale="90000"/>
          </a:bodyPr>
          <a:lstStyle/>
          <a:p>
            <a:r>
              <a:rPr lang="en-ID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APLIKASI KOMPARASI HP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A5488-B974-4C3E-8DCB-D20B8A70D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9926" y="3129990"/>
            <a:ext cx="8359059" cy="2881978"/>
          </a:xfrm>
        </p:spPr>
        <p:txBody>
          <a:bodyPr>
            <a:normAutofit/>
          </a:bodyPr>
          <a:lstStyle/>
          <a:p>
            <a:pPr algn="l"/>
            <a:r>
              <a:rPr lang="en-ID" sz="1700" dirty="0"/>
              <a:t>	MOCHAMMAD LUKMANUL HAKIM				183140714111075</a:t>
            </a:r>
          </a:p>
          <a:p>
            <a:pPr algn="l"/>
            <a:r>
              <a:rPr lang="en-ID" sz="1700" dirty="0"/>
              <a:t>	AYU PANCASONA								183140714111076</a:t>
            </a:r>
          </a:p>
          <a:p>
            <a:pPr algn="l"/>
            <a:r>
              <a:rPr lang="en-ID" sz="1700" dirty="0"/>
              <a:t>	MUHAMMAD IRFAN							183140714111080</a:t>
            </a:r>
          </a:p>
          <a:p>
            <a:pPr algn="l"/>
            <a:r>
              <a:rPr lang="en-ID" sz="1700" dirty="0"/>
              <a:t>	MOCHAMMAD MIFTACH FARID ARROCHMAN		183140714111081</a:t>
            </a:r>
          </a:p>
          <a:p>
            <a:pPr algn="l"/>
            <a:r>
              <a:rPr lang="en-ID" sz="1700" dirty="0"/>
              <a:t>	BOBY ARIESTA								183140719111002</a:t>
            </a:r>
          </a:p>
        </p:txBody>
      </p:sp>
    </p:spTree>
    <p:extLst>
      <p:ext uri="{BB962C8B-B14F-4D97-AF65-F5344CB8AC3E}">
        <p14:creationId xmlns:p14="http://schemas.microsoft.com/office/powerpoint/2010/main" val="7468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7416AB-C97C-4983-97BA-1681A6E61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F0A802-A6D0-47B6-A44D-8939405E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DD0B-D05D-4CAF-876E-0E56115C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7" y="2202224"/>
            <a:ext cx="11682662" cy="3649133"/>
          </a:xfrm>
        </p:spPr>
        <p:txBody>
          <a:bodyPr>
            <a:normAutofit/>
          </a:bodyPr>
          <a:lstStyle/>
          <a:p>
            <a:r>
              <a:rPr lang="en-US" dirty="0"/>
              <a:t>TEMA					:  APLIKASI KOMPARASI HP(IPHONE)</a:t>
            </a:r>
          </a:p>
          <a:p>
            <a:r>
              <a:rPr lang="en-US" dirty="0"/>
              <a:t>JUDUL				: HARTONO CELL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DEVELOPER	: </a:t>
            </a:r>
            <a:r>
              <a:rPr lang="en-ID" dirty="0"/>
              <a:t>MOCHAMMAD LUKMANUL HAKIM				AS PROJECT MANAGER</a:t>
            </a:r>
          </a:p>
          <a:p>
            <a:pPr marL="457200" lvl="1" indent="0">
              <a:buNone/>
            </a:pPr>
            <a:r>
              <a:rPr lang="en-ID" dirty="0"/>
              <a:t>					  AYU PANCASONA								AS PROGAMMER	</a:t>
            </a:r>
          </a:p>
          <a:p>
            <a:pPr marL="457200" lvl="1" indent="0">
              <a:buNone/>
            </a:pPr>
            <a:r>
              <a:rPr lang="en-ID" dirty="0"/>
              <a:t>					  MUHAMMAD IRFAN							AS DESIGNER</a:t>
            </a:r>
          </a:p>
          <a:p>
            <a:pPr marL="457200" lvl="1" indent="0">
              <a:buNone/>
            </a:pPr>
            <a:r>
              <a:rPr lang="en-ID" sz="1600" dirty="0"/>
              <a:t>				          MOCHAMMAD MIFTACH FARID ARROCHMAN		AS DESIGNER</a:t>
            </a:r>
          </a:p>
          <a:p>
            <a:pPr marL="457200" lvl="1" indent="0">
              <a:buNone/>
            </a:pPr>
            <a:r>
              <a:rPr lang="en-ID" dirty="0"/>
              <a:t>					  </a:t>
            </a:r>
            <a:r>
              <a:rPr lang="en-ID" sz="1600" dirty="0"/>
              <a:t>BOBY ARIESTA								AS PROGAMMER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80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FEE4CF38-EEFD-4F0B-BE56-830DC5C5DE73}"/>
              </a:ext>
            </a:extLst>
          </p:cNvPr>
          <p:cNvSpPr txBox="1">
            <a:spLocks/>
          </p:cNvSpPr>
          <p:nvPr/>
        </p:nvSpPr>
        <p:spPr>
          <a:xfrm>
            <a:off x="1283882" y="588818"/>
            <a:ext cx="7498080" cy="6400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600" dirty="0"/>
              <a:t>Team Coordination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0694E3-82D1-428B-BB9A-5C212C7F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82" y="1461346"/>
            <a:ext cx="8067936" cy="4535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EFD893-E93D-4C76-AB67-3610320B4E87}"/>
              </a:ext>
            </a:extLst>
          </p:cNvPr>
          <p:cNvSpPr/>
          <p:nvPr/>
        </p:nvSpPr>
        <p:spPr>
          <a:xfrm>
            <a:off x="5306291" y="3200400"/>
            <a:ext cx="2604654" cy="26185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9DB12A-5F77-4E6B-8719-01686DA5C76C}"/>
              </a:ext>
            </a:extLst>
          </p:cNvPr>
          <p:cNvSpPr/>
          <p:nvPr/>
        </p:nvSpPr>
        <p:spPr>
          <a:xfrm>
            <a:off x="4819506" y="2505670"/>
            <a:ext cx="3578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Kami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Pilih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D5FAA-6CED-4FEF-98AD-1CC93283EFA7}"/>
              </a:ext>
            </a:extLst>
          </p:cNvPr>
          <p:cNvSpPr/>
          <p:nvPr/>
        </p:nvSpPr>
        <p:spPr>
          <a:xfrm>
            <a:off x="6180621" y="3424139"/>
            <a:ext cx="6207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PM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343D8-1BCB-4413-8613-04544D14195B}"/>
              </a:ext>
            </a:extLst>
          </p:cNvPr>
          <p:cNvSpPr/>
          <p:nvPr/>
        </p:nvSpPr>
        <p:spPr>
          <a:xfrm>
            <a:off x="5521936" y="4312219"/>
            <a:ext cx="1086682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DESIGNER 1</a:t>
            </a:r>
            <a:endParaRPr lang="en-US" sz="105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258BA-C413-44A7-B638-8F78A5DE6A37}"/>
              </a:ext>
            </a:extLst>
          </p:cNvPr>
          <p:cNvSpPr/>
          <p:nvPr/>
        </p:nvSpPr>
        <p:spPr>
          <a:xfrm>
            <a:off x="6608618" y="4288936"/>
            <a:ext cx="108668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PROGAMMER 1</a:t>
            </a:r>
            <a:endParaRPr lang="en-US" sz="9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921144-8B15-4E5C-99F1-10AA2C999019}"/>
              </a:ext>
            </a:extLst>
          </p:cNvPr>
          <p:cNvSpPr/>
          <p:nvPr/>
        </p:nvSpPr>
        <p:spPr>
          <a:xfrm>
            <a:off x="6691350" y="5281238"/>
            <a:ext cx="1086682" cy="365760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9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PROGAMMER </a:t>
            </a:r>
          </a:p>
          <a:p>
            <a:pPr algn="ctr"/>
            <a:r>
              <a:rPr lang="en-US" sz="9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 &amp; 2</a:t>
            </a:r>
            <a:endParaRPr lang="en-US" sz="9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FF9A7-B084-45C5-B520-4BDB80228D55}"/>
              </a:ext>
            </a:extLst>
          </p:cNvPr>
          <p:cNvSpPr/>
          <p:nvPr/>
        </p:nvSpPr>
        <p:spPr>
          <a:xfrm>
            <a:off x="5361276" y="5189798"/>
            <a:ext cx="1086682" cy="457200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1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DESIGNER </a:t>
            </a:r>
          </a:p>
          <a:p>
            <a:pPr algn="ctr"/>
            <a:r>
              <a:rPr lang="en-US" sz="1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 &amp; 2</a:t>
            </a:r>
            <a:endParaRPr lang="en-US" sz="105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86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6" grpId="0"/>
      <p:bldP spid="2" grpId="0"/>
      <p:bldP spid="2" grpId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C471-1AB0-4AF5-80FC-D589DD2F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171" y="1736271"/>
            <a:ext cx="10131427" cy="1447800"/>
          </a:xfrm>
        </p:spPr>
        <p:txBody>
          <a:bodyPr>
            <a:normAutofit/>
          </a:bodyPr>
          <a:lstStyle/>
          <a:p>
            <a:r>
              <a:rPr lang="en-ID" sz="5400" dirty="0"/>
              <a:t>TUJUAN APLIKASI KAMI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FFDDF9-C505-4ABF-B217-0E72602F6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3673930"/>
            <a:ext cx="10131428" cy="29398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2400" dirty="0"/>
              <a:t>	</a:t>
            </a:r>
            <a:r>
              <a:rPr lang="en-ID" sz="2400" dirty="0" err="1"/>
              <a:t>Memudahkan</a:t>
            </a:r>
            <a:r>
              <a:rPr lang="en-ID" sz="2400" dirty="0"/>
              <a:t> Customer </a:t>
            </a:r>
            <a:r>
              <a:rPr lang="en-ID" sz="2400" dirty="0" err="1"/>
              <a:t>toko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memilih</a:t>
            </a:r>
            <a:r>
              <a:rPr lang="en-ID" sz="2400" dirty="0"/>
              <a:t> hp yang </a:t>
            </a:r>
            <a:r>
              <a:rPr lang="en-ID" sz="2400" dirty="0" err="1"/>
              <a:t>diinginkan</a:t>
            </a:r>
            <a:r>
              <a:rPr lang="en-ID" sz="2400" dirty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harga</a:t>
            </a:r>
            <a:r>
              <a:rPr lang="en-ID" sz="2400" dirty="0"/>
              <a:t> 	</a:t>
            </a:r>
            <a:r>
              <a:rPr lang="en-ID" sz="2400" dirty="0" err="1"/>
              <a:t>maupun</a:t>
            </a:r>
            <a:r>
              <a:rPr lang="en-ID" sz="2400" dirty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spesifikasi</a:t>
            </a:r>
            <a:r>
              <a:rPr lang="en-ID" sz="2400" dirty="0"/>
              <a:t> hp yang </a:t>
            </a:r>
            <a:r>
              <a:rPr lang="en-ID" sz="2400" dirty="0" err="1"/>
              <a:t>diinginkan</a:t>
            </a:r>
            <a:r>
              <a:rPr lang="en-ID" sz="2400" dirty="0"/>
              <a:t> (ram, internal). </a:t>
            </a:r>
          </a:p>
          <a:p>
            <a:pPr lvl="1">
              <a:lnSpc>
                <a:spcPct val="150000"/>
              </a:lnSpc>
            </a:pPr>
            <a:r>
              <a:rPr lang="en-ID" sz="2200" dirty="0" err="1"/>
              <a:t>Membantu</a:t>
            </a:r>
            <a:r>
              <a:rPr lang="en-ID" sz="2200" dirty="0"/>
              <a:t> </a:t>
            </a:r>
            <a:r>
              <a:rPr lang="en-ID" sz="2200" dirty="0" err="1"/>
              <a:t>menampilkan</a:t>
            </a:r>
            <a:r>
              <a:rPr lang="en-ID" sz="2200" dirty="0"/>
              <a:t> hp </a:t>
            </a:r>
            <a:r>
              <a:rPr lang="en-ID" sz="2200" dirty="0" err="1"/>
              <a:t>satu</a:t>
            </a:r>
            <a:r>
              <a:rPr lang="en-ID" sz="2200" dirty="0"/>
              <a:t> </a:t>
            </a:r>
            <a:r>
              <a:rPr lang="en-ID" sz="2200" dirty="0" err="1"/>
              <a:t>tingkat</a:t>
            </a:r>
            <a:r>
              <a:rPr lang="en-ID" sz="2200" dirty="0"/>
              <a:t> </a:t>
            </a:r>
            <a:r>
              <a:rPr lang="en-ID" sz="2200" dirty="0" err="1"/>
              <a:t>lebih</a:t>
            </a:r>
            <a:r>
              <a:rPr lang="en-ID" sz="2200" dirty="0"/>
              <a:t> </a:t>
            </a:r>
            <a:r>
              <a:rPr lang="en-ID" sz="2200" dirty="0" err="1"/>
              <a:t>murah</a:t>
            </a:r>
            <a:r>
              <a:rPr lang="en-ID" sz="2200" dirty="0"/>
              <a:t> dan </a:t>
            </a:r>
            <a:r>
              <a:rPr lang="en-ID" sz="2200" dirty="0" err="1"/>
              <a:t>satu</a:t>
            </a:r>
            <a:r>
              <a:rPr lang="en-ID" sz="2200" dirty="0"/>
              <a:t> </a:t>
            </a:r>
            <a:r>
              <a:rPr lang="en-ID" sz="2200" dirty="0" err="1"/>
              <a:t>tingkat</a:t>
            </a:r>
            <a:r>
              <a:rPr lang="en-ID" sz="2200" dirty="0"/>
              <a:t> </a:t>
            </a:r>
            <a:r>
              <a:rPr lang="en-ID" sz="2200" dirty="0" err="1"/>
              <a:t>lebih</a:t>
            </a:r>
            <a:r>
              <a:rPr lang="en-ID" sz="2200" dirty="0"/>
              <a:t> mahal.    ( </a:t>
            </a:r>
            <a:r>
              <a:rPr lang="en-ID" sz="2200" dirty="0" err="1"/>
              <a:t>tentunya</a:t>
            </a:r>
            <a:r>
              <a:rPr lang="en-ID" sz="2200" dirty="0"/>
              <a:t> yang </a:t>
            </a:r>
            <a:r>
              <a:rPr lang="en-ID" sz="2200" dirty="0" err="1"/>
              <a:t>tersedia</a:t>
            </a:r>
            <a:r>
              <a:rPr lang="en-ID" sz="2200" dirty="0"/>
              <a:t> di </a:t>
            </a:r>
            <a:r>
              <a:rPr lang="en-ID" sz="2200" dirty="0" err="1"/>
              <a:t>etalase</a:t>
            </a:r>
            <a:r>
              <a:rPr lang="en-ID" sz="2200" dirty="0"/>
              <a:t> </a:t>
            </a:r>
            <a:r>
              <a:rPr lang="en-ID" sz="2200" dirty="0" err="1"/>
              <a:t>toko</a:t>
            </a:r>
            <a:r>
              <a:rPr lang="en-ID" sz="2200" dirty="0"/>
              <a:t> offline kami).</a:t>
            </a:r>
          </a:p>
          <a:p>
            <a:pPr>
              <a:lnSpc>
                <a:spcPct val="150000"/>
              </a:lnSpc>
            </a:pPr>
            <a:endParaRPr lang="en-ID" sz="2400" dirty="0"/>
          </a:p>
          <a:p>
            <a:pPr>
              <a:lnSpc>
                <a:spcPct val="150000"/>
              </a:lnSpc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1451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FEE4CF38-EEFD-4F0B-BE56-830DC5C5DE73}"/>
              </a:ext>
            </a:extLst>
          </p:cNvPr>
          <p:cNvSpPr txBox="1">
            <a:spLocks/>
          </p:cNvSpPr>
          <p:nvPr/>
        </p:nvSpPr>
        <p:spPr>
          <a:xfrm>
            <a:off x="1283881" y="588818"/>
            <a:ext cx="9129359" cy="6400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600" dirty="0" err="1"/>
              <a:t>Siklus</a:t>
            </a:r>
            <a:r>
              <a:rPr lang="en-ID" sz="3600" dirty="0"/>
              <a:t> </a:t>
            </a:r>
            <a:r>
              <a:rPr lang="en-ID" sz="3600" dirty="0" err="1"/>
              <a:t>Pengembangan</a:t>
            </a:r>
            <a:r>
              <a:rPr lang="en-ID" sz="3600" dirty="0"/>
              <a:t> APLIKASI - waterfall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5FE67-B455-4933-8CD9-5B696E0443B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752600"/>
            <a:ext cx="6553200" cy="3352800"/>
            <a:chOff x="816" y="1536"/>
            <a:chExt cx="4128" cy="21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D92F25-6300-43E9-9A0E-2D09FC13B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3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 b="1" i="1">
                  <a:latin typeface="Arial Narrow" panose="020B0606020202030204" pitchFamily="34" charset="0"/>
                </a:rPr>
                <a:t>Requirements</a:t>
              </a:r>
            </a:p>
            <a:p>
              <a:pPr algn="ctr"/>
              <a:r>
                <a:rPr lang="en-US" altLang="en-US" sz="1400" b="1" i="1">
                  <a:latin typeface="Arial Narrow" panose="020B0606020202030204" pitchFamily="34" charset="0"/>
                </a:rPr>
                <a:t>definition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E44440-DD4D-48E4-8FC9-8583558C3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12"/>
              <a:ext cx="91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 b="1" i="1">
                  <a:latin typeface="Arial Narrow" panose="020B0606020202030204" pitchFamily="34" charset="0"/>
                </a:rPr>
                <a:t>System &amp; software</a:t>
              </a:r>
            </a:p>
            <a:p>
              <a:pPr algn="ctr"/>
              <a:r>
                <a:rPr lang="en-US" altLang="en-US" sz="1400" b="1" i="1">
                  <a:latin typeface="Arial Narrow" panose="020B0606020202030204" pitchFamily="34" charset="0"/>
                </a:rPr>
                <a:t>design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58D713-A492-4F0F-BDE6-B317438B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92"/>
              <a:ext cx="81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 b="1" i="1">
                  <a:latin typeface="Arial Narrow" panose="020B0606020202030204" pitchFamily="34" charset="0"/>
                </a:rPr>
                <a:t>Implementation</a:t>
              </a:r>
            </a:p>
            <a:p>
              <a:pPr algn="ctr"/>
              <a:r>
                <a:rPr lang="en-US" altLang="en-US" sz="1400" b="1" i="1">
                  <a:latin typeface="Arial Narrow" panose="020B0606020202030204" pitchFamily="34" charset="0"/>
                </a:rPr>
                <a:t>and unit testing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7D29A4-D132-4750-BCF8-9907737A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928"/>
              <a:ext cx="81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 b="1" i="1">
                  <a:latin typeface="Arial Narrow" panose="020B0606020202030204" pitchFamily="34" charset="0"/>
                </a:rPr>
                <a:t>Integration and</a:t>
              </a:r>
            </a:p>
            <a:p>
              <a:pPr algn="ctr"/>
              <a:r>
                <a:rPr lang="en-US" altLang="en-US" sz="1400" b="1" i="1">
                  <a:latin typeface="Arial Narrow" panose="020B0606020202030204" pitchFamily="34" charset="0"/>
                </a:rPr>
                <a:t>system testing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AA10CD-77FF-4507-8B08-A53B88714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12"/>
              <a:ext cx="76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 b="1" i="1">
                  <a:latin typeface="Arial Narrow" panose="020B0606020202030204" pitchFamily="34" charset="0"/>
                </a:rPr>
                <a:t>Operation and</a:t>
              </a:r>
            </a:p>
            <a:p>
              <a:pPr algn="ctr"/>
              <a:r>
                <a:rPr lang="en-US" altLang="en-US" sz="1400" b="1" i="1"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10" name="Line 1071">
              <a:extLst>
                <a:ext uri="{FF2B5EF4-FFF2-40B4-BE49-F238E27FC236}">
                  <a16:creationId xmlns:a16="http://schemas.microsoft.com/office/drawing/2014/main" id="{3E95E252-BAB1-4BC0-85DC-0F637A0DA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504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72">
              <a:extLst>
                <a:ext uri="{FF2B5EF4-FFF2-40B4-BE49-F238E27FC236}">
                  <a16:creationId xmlns:a16="http://schemas.microsoft.com/office/drawing/2014/main" id="{73C32449-3AE6-46CB-8F43-25144EF5A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4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073">
              <a:extLst>
                <a:ext uri="{FF2B5EF4-FFF2-40B4-BE49-F238E27FC236}">
                  <a16:creationId xmlns:a16="http://schemas.microsoft.com/office/drawing/2014/main" id="{C3C2D338-767E-4E99-822F-2437DB8FA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9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074">
              <a:extLst>
                <a:ext uri="{FF2B5EF4-FFF2-40B4-BE49-F238E27FC236}">
                  <a16:creationId xmlns:a16="http://schemas.microsoft.com/office/drawing/2014/main" id="{0DF69146-199F-4888-B5FF-FFF0D5176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075">
              <a:extLst>
                <a:ext uri="{FF2B5EF4-FFF2-40B4-BE49-F238E27FC236}">
                  <a16:creationId xmlns:a16="http://schemas.microsoft.com/office/drawing/2014/main" id="{6EACDA36-A148-4ADD-85B6-EA723FD36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72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076">
              <a:extLst>
                <a:ext uri="{FF2B5EF4-FFF2-40B4-BE49-F238E27FC236}">
                  <a16:creationId xmlns:a16="http://schemas.microsoft.com/office/drawing/2014/main" id="{32F29403-DB64-40F6-9287-70E9C89A9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077">
              <a:extLst>
                <a:ext uri="{FF2B5EF4-FFF2-40B4-BE49-F238E27FC236}">
                  <a16:creationId xmlns:a16="http://schemas.microsoft.com/office/drawing/2014/main" id="{84C80E42-BC4A-4002-9637-F421040C4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72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078">
              <a:extLst>
                <a:ext uri="{FF2B5EF4-FFF2-40B4-BE49-F238E27FC236}">
                  <a16:creationId xmlns:a16="http://schemas.microsoft.com/office/drawing/2014/main" id="{B37C6CAE-F23C-416F-BAB1-BDCF1492C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079">
              <a:extLst>
                <a:ext uri="{FF2B5EF4-FFF2-40B4-BE49-F238E27FC236}">
                  <a16:creationId xmlns:a16="http://schemas.microsoft.com/office/drawing/2014/main" id="{053ED7A7-9D02-419F-98F5-FDA511BBD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080">
              <a:extLst>
                <a:ext uri="{FF2B5EF4-FFF2-40B4-BE49-F238E27FC236}">
                  <a16:creationId xmlns:a16="http://schemas.microsoft.com/office/drawing/2014/main" id="{A8411F65-CE57-49D4-BE22-DD37E7194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081">
              <a:extLst>
                <a:ext uri="{FF2B5EF4-FFF2-40B4-BE49-F238E27FC236}">
                  <a16:creationId xmlns:a16="http://schemas.microsoft.com/office/drawing/2014/main" id="{57849BE6-729A-45B5-90CA-F553AF985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1082">
              <a:extLst>
                <a:ext uri="{FF2B5EF4-FFF2-40B4-BE49-F238E27FC236}">
                  <a16:creationId xmlns:a16="http://schemas.microsoft.com/office/drawing/2014/main" id="{58EBEC66-1C1C-4050-86C2-A0545B53C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1083">
              <a:extLst>
                <a:ext uri="{FF2B5EF4-FFF2-40B4-BE49-F238E27FC236}">
                  <a16:creationId xmlns:a16="http://schemas.microsoft.com/office/drawing/2014/main" id="{E913B9C7-D2CA-409A-9924-4178546A8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1084">
              <a:extLst>
                <a:ext uri="{FF2B5EF4-FFF2-40B4-BE49-F238E27FC236}">
                  <a16:creationId xmlns:a16="http://schemas.microsoft.com/office/drawing/2014/main" id="{44781C66-0B7C-41E6-B959-448852484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2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FEE4CF38-EEFD-4F0B-BE56-830DC5C5DE73}"/>
              </a:ext>
            </a:extLst>
          </p:cNvPr>
          <p:cNvSpPr txBox="1">
            <a:spLocks/>
          </p:cNvSpPr>
          <p:nvPr/>
        </p:nvSpPr>
        <p:spPr>
          <a:xfrm>
            <a:off x="483690" y="308631"/>
            <a:ext cx="2560320" cy="6400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600" dirty="0"/>
              <a:t>FLOWCHART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6A3073D5-D63A-403D-81F0-F77D37FBBE2A}"/>
              </a:ext>
            </a:extLst>
          </p:cNvPr>
          <p:cNvSpPr/>
          <p:nvPr/>
        </p:nvSpPr>
        <p:spPr>
          <a:xfrm>
            <a:off x="5421544" y="276867"/>
            <a:ext cx="1203158" cy="417095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84E1C9DD-FC07-46D6-818C-C5437E439F7A}"/>
              </a:ext>
            </a:extLst>
          </p:cNvPr>
          <p:cNvSpPr/>
          <p:nvPr/>
        </p:nvSpPr>
        <p:spPr>
          <a:xfrm>
            <a:off x="5303764" y="1192480"/>
            <a:ext cx="1438719" cy="1201629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cari</a:t>
            </a:r>
            <a:r>
              <a:rPr lang="en-US" sz="1400" dirty="0"/>
              <a:t> / </a:t>
            </a:r>
          </a:p>
          <a:p>
            <a:pPr algn="ctr"/>
            <a:r>
              <a:rPr lang="en-US" sz="1400" dirty="0"/>
              <a:t>CRUD</a:t>
            </a:r>
          </a:p>
          <a:p>
            <a:pPr algn="ctr"/>
            <a:r>
              <a:rPr lang="en-US" sz="1400" dirty="0"/>
              <a:t>HP </a:t>
            </a:r>
            <a:r>
              <a:rPr lang="en-US" sz="2400" dirty="0"/>
              <a:t>?</a:t>
            </a:r>
            <a:endParaRPr lang="en-US" sz="1400" dirty="0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C3082DE4-2901-4D4D-B5FA-9604B1151449}"/>
              </a:ext>
            </a:extLst>
          </p:cNvPr>
          <p:cNvSpPr/>
          <p:nvPr/>
        </p:nvSpPr>
        <p:spPr>
          <a:xfrm>
            <a:off x="1605291" y="1192480"/>
            <a:ext cx="1438719" cy="1079388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Type</a:t>
            </a:r>
          </a:p>
          <a:p>
            <a:pPr algn="ctr"/>
            <a:r>
              <a:rPr lang="en-US" sz="1400" dirty="0"/>
              <a:t>Hp yang </a:t>
            </a:r>
            <a:r>
              <a:rPr lang="en-US" sz="1400" dirty="0" err="1"/>
              <a:t>dicari</a:t>
            </a:r>
            <a:endParaRPr lang="en-US" sz="1400" dirty="0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24434BFB-4933-4F10-917A-D18F53BFDEB7}"/>
              </a:ext>
            </a:extLst>
          </p:cNvPr>
          <p:cNvSpPr/>
          <p:nvPr/>
        </p:nvSpPr>
        <p:spPr>
          <a:xfrm>
            <a:off x="9002238" y="1175810"/>
            <a:ext cx="1438719" cy="1079387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  <a:p>
            <a:pPr algn="ctr"/>
            <a:r>
              <a:rPr lang="en-US" sz="1600" dirty="0"/>
              <a:t>user.</a:t>
            </a:r>
          </a:p>
          <a:p>
            <a:pPr algn="ctr"/>
            <a:r>
              <a:rPr lang="en-US" sz="1600" dirty="0"/>
              <a:t>pass.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65DDCFDA-1757-4E26-B018-66525FA98DD2}"/>
              </a:ext>
            </a:extLst>
          </p:cNvPr>
          <p:cNvSpPr/>
          <p:nvPr/>
        </p:nvSpPr>
        <p:spPr>
          <a:xfrm>
            <a:off x="8877414" y="2697480"/>
            <a:ext cx="1563543" cy="1359656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Tambah</a:t>
            </a:r>
            <a:r>
              <a:rPr lang="en-US" sz="1200" dirty="0"/>
              <a:t>/</a:t>
            </a:r>
          </a:p>
          <a:p>
            <a:pPr algn="ctr"/>
            <a:r>
              <a:rPr lang="en-US" sz="1200" dirty="0"/>
              <a:t>Edit/</a:t>
            </a:r>
          </a:p>
          <a:p>
            <a:pPr algn="ctr"/>
            <a:r>
              <a:rPr lang="en-US" sz="1200" dirty="0" err="1"/>
              <a:t>Hapus</a:t>
            </a:r>
            <a:r>
              <a:rPr lang="en-US" sz="1200" dirty="0"/>
              <a:t> HP </a:t>
            </a:r>
            <a:r>
              <a:rPr lang="en-US" sz="2400" b="1" dirty="0"/>
              <a:t>?</a:t>
            </a:r>
            <a:endParaRPr lang="en-US" sz="1200" b="1" dirty="0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FB5B8E28-43D9-4489-B916-716EA2BEB626}"/>
              </a:ext>
            </a:extLst>
          </p:cNvPr>
          <p:cNvSpPr/>
          <p:nvPr/>
        </p:nvSpPr>
        <p:spPr>
          <a:xfrm>
            <a:off x="7517314" y="4525012"/>
            <a:ext cx="1241946" cy="1201628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Isi Form </a:t>
            </a:r>
            <a:r>
              <a:rPr lang="en-US" sz="1400" dirty="0" err="1"/>
              <a:t>Tambah</a:t>
            </a:r>
            <a:r>
              <a:rPr lang="en-US" sz="1400" dirty="0"/>
              <a:t> HP</a:t>
            </a:r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84B0D153-097F-4049-B067-F311B14C3112}"/>
              </a:ext>
            </a:extLst>
          </p:cNvPr>
          <p:cNvSpPr/>
          <p:nvPr/>
        </p:nvSpPr>
        <p:spPr>
          <a:xfrm>
            <a:off x="8877414" y="4525012"/>
            <a:ext cx="1241946" cy="1201628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  <a:p>
            <a:pPr algn="ctr"/>
            <a:r>
              <a:rPr lang="en-US" sz="1200" dirty="0"/>
              <a:t>Type HP yang </a:t>
            </a:r>
            <a:r>
              <a:rPr lang="en-US" sz="1200" dirty="0" err="1"/>
              <a:t>diedit</a:t>
            </a:r>
            <a:endParaRPr lang="en-US" sz="1200" dirty="0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A676496D-2443-4035-9C5D-954DE8135DC6}"/>
              </a:ext>
            </a:extLst>
          </p:cNvPr>
          <p:cNvSpPr/>
          <p:nvPr/>
        </p:nvSpPr>
        <p:spPr>
          <a:xfrm>
            <a:off x="10237514" y="4518967"/>
            <a:ext cx="1241946" cy="1201628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  <a:p>
            <a:pPr algn="ctr"/>
            <a:r>
              <a:rPr lang="en-US" sz="1200" dirty="0"/>
              <a:t>Type HP yang </a:t>
            </a:r>
            <a:r>
              <a:rPr lang="en-US" sz="1200" dirty="0" err="1"/>
              <a:t>dihapus</a:t>
            </a:r>
            <a:endParaRPr lang="en-US" sz="1200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9AD75BF8-A7E7-4F13-AD46-154DAF867F2F}"/>
              </a:ext>
            </a:extLst>
          </p:cNvPr>
          <p:cNvSpPr/>
          <p:nvPr/>
        </p:nvSpPr>
        <p:spPr>
          <a:xfrm>
            <a:off x="5421544" y="6164038"/>
            <a:ext cx="1203158" cy="417095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256141-D8BE-42BE-AA14-2FB717A4D2D5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023123" y="693962"/>
            <a:ext cx="1" cy="49851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082530-1A3E-4C48-9FC8-48BD24F2979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742483" y="1793295"/>
            <a:ext cx="2380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2D616-BF53-4A29-89AD-C14E48BB1FA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882537" y="1793295"/>
            <a:ext cx="24212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5152BB-E204-47D1-8EDF-AE0CCE50F4CB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9622582" y="4057136"/>
            <a:ext cx="36604" cy="467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314696-47BA-4C9B-B2D4-9178165F6A0B}"/>
              </a:ext>
            </a:extLst>
          </p:cNvPr>
          <p:cNvCxnSpPr>
            <a:stCxn id="19" idx="3"/>
            <a:endCxn id="22" idx="0"/>
          </p:cNvCxnSpPr>
          <p:nvPr/>
        </p:nvCxnSpPr>
        <p:spPr>
          <a:xfrm>
            <a:off x="10440957" y="3377308"/>
            <a:ext cx="541725" cy="1141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E0B0CA-FD4B-4776-80F2-D0C5126F288D}"/>
              </a:ext>
            </a:extLst>
          </p:cNvPr>
          <p:cNvCxnSpPr>
            <a:stCxn id="19" idx="1"/>
            <a:endCxn id="20" idx="0"/>
          </p:cNvCxnSpPr>
          <p:nvPr/>
        </p:nvCxnSpPr>
        <p:spPr>
          <a:xfrm flipH="1">
            <a:off x="8262482" y="3377308"/>
            <a:ext cx="614932" cy="1147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FE6A61-CE68-4F28-886C-5DBE35F260C8}"/>
              </a:ext>
            </a:extLst>
          </p:cNvPr>
          <p:cNvCxnSpPr>
            <a:stCxn id="22" idx="4"/>
          </p:cNvCxnSpPr>
          <p:nvPr/>
        </p:nvCxnSpPr>
        <p:spPr>
          <a:xfrm>
            <a:off x="10858487" y="5720595"/>
            <a:ext cx="0" cy="6519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6C745E-3A04-48AD-931D-B0428E08570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6624702" y="6372585"/>
            <a:ext cx="4233786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81D70F-C600-45C1-A2D7-D2D14EBEB69D}"/>
              </a:ext>
            </a:extLst>
          </p:cNvPr>
          <p:cNvCxnSpPr>
            <a:cxnSpLocks/>
            <a:stCxn id="23" idx="0"/>
            <a:endCxn id="21" idx="3"/>
          </p:cNvCxnSpPr>
          <p:nvPr/>
        </p:nvCxnSpPr>
        <p:spPr>
          <a:xfrm flipV="1">
            <a:off x="6023123" y="5726640"/>
            <a:ext cx="3351069" cy="43739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4F7771-8E8A-451B-95CE-D5EFF9000800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5421544" y="5119781"/>
            <a:ext cx="2219965" cy="604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68BD50-895A-46AF-B871-975D9195FEE1}"/>
              </a:ext>
            </a:extLst>
          </p:cNvPr>
          <p:cNvCxnSpPr>
            <a:stCxn id="23" idx="1"/>
          </p:cNvCxnSpPr>
          <p:nvPr/>
        </p:nvCxnSpPr>
        <p:spPr>
          <a:xfrm flipV="1">
            <a:off x="5421544" y="5119781"/>
            <a:ext cx="0" cy="125280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A8739-DACA-4DB8-AF11-8CDD010C1D57}"/>
              </a:ext>
            </a:extLst>
          </p:cNvPr>
          <p:cNvSpPr/>
          <p:nvPr/>
        </p:nvSpPr>
        <p:spPr>
          <a:xfrm>
            <a:off x="6788255" y="1454001"/>
            <a:ext cx="14501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89E525-7B1F-4880-AADC-3F7DF651B18A}"/>
              </a:ext>
            </a:extLst>
          </p:cNvPr>
          <p:cNvSpPr/>
          <p:nvPr/>
        </p:nvSpPr>
        <p:spPr>
          <a:xfrm>
            <a:off x="3480514" y="1470128"/>
            <a:ext cx="12252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CARI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9CC3E1-AEAB-4596-9D48-A4CAAC6861CB}"/>
              </a:ext>
            </a:extLst>
          </p:cNvPr>
          <p:cNvCxnSpPr>
            <a:stCxn id="17" idx="4"/>
            <a:endCxn id="17" idx="4"/>
          </p:cNvCxnSpPr>
          <p:nvPr/>
        </p:nvCxnSpPr>
        <p:spPr>
          <a:xfrm>
            <a:off x="2324651" y="22718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EA62E6-ED91-4144-92C5-7C4E8B7B4BD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24585" y="6372586"/>
            <a:ext cx="31969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67331C-1A92-4741-B7CA-2B6DF71284B0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2132998" y="4465311"/>
            <a:ext cx="91588" cy="190727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9F39D01-527A-426E-A683-D0EF945A1C59}"/>
              </a:ext>
            </a:extLst>
          </p:cNvPr>
          <p:cNvSpPr/>
          <p:nvPr/>
        </p:nvSpPr>
        <p:spPr>
          <a:xfrm>
            <a:off x="7817774" y="4087614"/>
            <a:ext cx="9412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2ED849-F7A6-427E-BB0F-F75FD14EEF3E}"/>
              </a:ext>
            </a:extLst>
          </p:cNvPr>
          <p:cNvSpPr/>
          <p:nvPr/>
        </p:nvSpPr>
        <p:spPr>
          <a:xfrm>
            <a:off x="9306346" y="4087614"/>
            <a:ext cx="5806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1F1B23-020E-4C04-9C59-2C9F2EDAF36E}"/>
              </a:ext>
            </a:extLst>
          </p:cNvPr>
          <p:cNvSpPr/>
          <p:nvPr/>
        </p:nvSpPr>
        <p:spPr>
          <a:xfrm>
            <a:off x="10605713" y="4065628"/>
            <a:ext cx="7752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hapus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D4EA16-2815-4B0F-BD9E-01DFE42EE266}"/>
              </a:ext>
            </a:extLst>
          </p:cNvPr>
          <p:cNvSpPr/>
          <p:nvPr/>
        </p:nvSpPr>
        <p:spPr>
          <a:xfrm>
            <a:off x="811010" y="3411348"/>
            <a:ext cx="2643975" cy="1053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komparasi</a:t>
            </a:r>
            <a:r>
              <a:rPr lang="en-US" dirty="0"/>
              <a:t> HP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BE1330-A912-4AF1-8A3A-0FB8BD84E4FA}"/>
              </a:ext>
            </a:extLst>
          </p:cNvPr>
          <p:cNvCxnSpPr>
            <a:stCxn id="17" idx="4"/>
            <a:endCxn id="2" idx="0"/>
          </p:cNvCxnSpPr>
          <p:nvPr/>
        </p:nvCxnSpPr>
        <p:spPr>
          <a:xfrm flipH="1">
            <a:off x="2132998" y="2271868"/>
            <a:ext cx="191653" cy="113948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1DD410F5-0C4A-445C-9C54-9353CEC9B8C3}"/>
              </a:ext>
            </a:extLst>
          </p:cNvPr>
          <p:cNvSpPr/>
          <p:nvPr/>
        </p:nvSpPr>
        <p:spPr>
          <a:xfrm>
            <a:off x="10821963" y="984364"/>
            <a:ext cx="928754" cy="1450888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B/S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3CC47-54CA-4DC9-9705-24C04A03EDFE}"/>
              </a:ext>
            </a:extLst>
          </p:cNvPr>
          <p:cNvCxnSpPr>
            <a:stCxn id="18" idx="5"/>
            <a:endCxn id="8" idx="1"/>
          </p:cNvCxnSpPr>
          <p:nvPr/>
        </p:nvCxnSpPr>
        <p:spPr>
          <a:xfrm flipV="1">
            <a:off x="10297085" y="1709808"/>
            <a:ext cx="524878" cy="569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49AB85-6BF0-4124-B814-E17423D7CC5A}"/>
              </a:ext>
            </a:extLst>
          </p:cNvPr>
          <p:cNvCxnSpPr>
            <a:stCxn id="8" idx="2"/>
          </p:cNvCxnSpPr>
          <p:nvPr/>
        </p:nvCxnSpPr>
        <p:spPr>
          <a:xfrm>
            <a:off x="11286340" y="2435252"/>
            <a:ext cx="0" cy="2598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8FA52C-5097-4613-ABD0-AF793237EBDD}"/>
              </a:ext>
            </a:extLst>
          </p:cNvPr>
          <p:cNvCxnSpPr>
            <a:endCxn id="19" idx="0"/>
          </p:cNvCxnSpPr>
          <p:nvPr/>
        </p:nvCxnSpPr>
        <p:spPr>
          <a:xfrm flipH="1">
            <a:off x="9659186" y="2695101"/>
            <a:ext cx="1627154" cy="237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6D3C31-54F4-404B-8D86-066B9A74B3DD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0050072" y="983175"/>
            <a:ext cx="1236268" cy="118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FB3793-9ADB-4582-A1B9-895E173E0BD6}"/>
              </a:ext>
            </a:extLst>
          </p:cNvPr>
          <p:cNvCxnSpPr>
            <a:endCxn id="18" idx="0"/>
          </p:cNvCxnSpPr>
          <p:nvPr/>
        </p:nvCxnSpPr>
        <p:spPr>
          <a:xfrm flipH="1">
            <a:off x="9865469" y="983770"/>
            <a:ext cx="147857" cy="1920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9FCB563-370E-458D-B2F5-57043FDD126C}"/>
              </a:ext>
            </a:extLst>
          </p:cNvPr>
          <p:cNvSpPr/>
          <p:nvPr/>
        </p:nvSpPr>
        <p:spPr>
          <a:xfrm>
            <a:off x="10119360" y="2463046"/>
            <a:ext cx="7745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benar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31D01B-6103-42EE-A8A0-A5A3D577956D}"/>
              </a:ext>
            </a:extLst>
          </p:cNvPr>
          <p:cNvSpPr/>
          <p:nvPr/>
        </p:nvSpPr>
        <p:spPr>
          <a:xfrm>
            <a:off x="10288257" y="745454"/>
            <a:ext cx="6864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salah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11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0"/>
    </mc:Choice>
    <mc:Fallback xmlns="">
      <p:transition spd="slow" advClick="0" advTm="8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0"/>
                            </p:stCondLst>
                            <p:childTnLst>
                              <p:par>
                                <p:cTn id="55" presetID="45" presetClass="entr" presetSubtype="0" repeatCount="4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8000"/>
                            </p:stCondLst>
                            <p:childTnLst>
                              <p:par>
                                <p:cTn id="61" presetID="14" presetClass="entr" presetSubtype="1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3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4750"/>
                            </p:stCondLst>
                            <p:childTnLst>
                              <p:par>
                                <p:cTn id="76" presetID="27" presetClass="emph" presetSubtype="0" fill="remove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8000"/>
                            </p:stCondLst>
                            <p:childTnLst>
                              <p:par>
                                <p:cTn id="86" presetID="21" presetClass="entr" presetSubtype="1" repeatCount="3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45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45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7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8750"/>
                            </p:stCondLst>
                            <p:childTnLst>
                              <p:par>
                                <p:cTn id="108" presetID="26" presetClass="emph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9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500"/>
                            </p:stCondLst>
                            <p:childTnLst>
                              <p:par>
                                <p:cTn id="116" presetID="27" presetClass="emph" presetSubtype="0" fill="remove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125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375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9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3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7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10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175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4750"/>
                            </p:stCondLst>
                            <p:childTnLst>
                              <p:par>
                                <p:cTn id="164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825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125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94250"/>
                            </p:stCondLst>
                            <p:childTnLst>
                              <p:par>
                                <p:cTn id="1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94750"/>
                            </p:stCondLst>
                            <p:childTnLst>
                              <p:par>
                                <p:cTn id="178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 animBg="1"/>
      <p:bldP spid="13" grpId="0" animBg="1"/>
      <p:bldP spid="17" grpId="0" animBg="1"/>
      <p:bldP spid="18" grpId="0" animBg="1"/>
      <p:bldP spid="18" grpId="1" animBg="1"/>
      <p:bldP spid="18" grpId="2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59" grpId="0"/>
      <p:bldP spid="60" grpId="0"/>
      <p:bldP spid="68" grpId="0"/>
      <p:bldP spid="69" grpId="0"/>
      <p:bldP spid="70" grpId="0"/>
      <p:bldP spid="2" grpId="0" animBg="1"/>
      <p:bldP spid="8" grpId="0" animBg="1"/>
      <p:bldP spid="8" grpId="1" animBg="1"/>
      <p:bldP spid="8" grpId="2" animBg="1"/>
      <p:bldP spid="30" grpId="0"/>
      <p:bldP spid="52" grpId="0"/>
      <p:bldP spid="52" grpId="1"/>
      <p:bldP spid="5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05CF09-759E-4A1B-8A8C-80DDDDD98043}"/>
              </a:ext>
            </a:extLst>
          </p:cNvPr>
          <p:cNvSpPr txBox="1">
            <a:spLocks/>
          </p:cNvSpPr>
          <p:nvPr/>
        </p:nvSpPr>
        <p:spPr>
          <a:xfrm>
            <a:off x="483690" y="308631"/>
            <a:ext cx="4023360" cy="6400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600" dirty="0"/>
              <a:t>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B97B5-EE98-450E-B622-F292346975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" b="1410"/>
          <a:stretch/>
        </p:blipFill>
        <p:spPr>
          <a:xfrm>
            <a:off x="1135831" y="1723915"/>
            <a:ext cx="7134712" cy="28617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334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538A0-FDA0-4179-9AD7-E6EF61ED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91A5B07-F413-44E7-A5BA-769C44B4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9" y="409546"/>
            <a:ext cx="5269316" cy="821574"/>
          </a:xfrm>
        </p:spPr>
        <p:txBody>
          <a:bodyPr>
            <a:normAutofit/>
          </a:bodyPr>
          <a:lstStyle/>
          <a:p>
            <a:r>
              <a:rPr lang="en-ID" sz="3600" dirty="0"/>
              <a:t>TAMPILAN XCODE - HOME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2848A-BD65-9648-A58F-8FB859BE9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78" y="1515290"/>
            <a:ext cx="8022554" cy="45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0"/>
    </mc:Choice>
    <mc:Fallback xmlns="">
      <p:transition spd="slow" advClick="0" advTm="9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ustom 3">
      <a:majorFont>
        <a:latin typeface="Bahnschrift SemiBold Condensed"/>
        <a:ea typeface=""/>
        <a:cs typeface=""/>
      </a:majorFont>
      <a:minorFont>
        <a:latin typeface="Gill Sans MT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3204</TotalTime>
  <Words>224</Words>
  <Application>Microsoft Macintosh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Bahnschrift SemiBold Condensed</vt:lpstr>
      <vt:lpstr>Gill Sans MT</vt:lpstr>
      <vt:lpstr>Celestial</vt:lpstr>
      <vt:lpstr>PowerPoint Presentation</vt:lpstr>
      <vt:lpstr>APLIKASI KOMPARASI HP</vt:lpstr>
      <vt:lpstr>PROJECT MANAGEMENT</vt:lpstr>
      <vt:lpstr>PowerPoint Presentation</vt:lpstr>
      <vt:lpstr>TUJUAN APLIKASI KAMI</vt:lpstr>
      <vt:lpstr>PowerPoint Presentation</vt:lpstr>
      <vt:lpstr>PowerPoint Presentation</vt:lpstr>
      <vt:lpstr>PowerPoint Presentation</vt:lpstr>
      <vt:lpstr>TAMPILAN XCODE - HOME</vt:lpstr>
      <vt:lpstr>TAMPILAN XCODE - LOGIN</vt:lpstr>
      <vt:lpstr>TAMPILAN XCODE - ADMIN</vt:lpstr>
      <vt:lpstr>PowerPoint Presentation</vt:lpstr>
      <vt:lpstr>PowerPoint Presentation</vt:lpstr>
      <vt:lpstr>SEGUE</vt:lpstr>
      <vt:lpstr>TBL_INFO.SWIFT</vt:lpstr>
      <vt:lpstr>VIEW (HOME)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KOMPARASI HP</dc:title>
  <dc:creator>Muhammad Irfan</dc:creator>
  <cp:lastModifiedBy>Microsoft Office User</cp:lastModifiedBy>
  <cp:revision>334</cp:revision>
  <dcterms:created xsi:type="dcterms:W3CDTF">2019-10-17T22:34:29Z</dcterms:created>
  <dcterms:modified xsi:type="dcterms:W3CDTF">2019-12-13T01:49:54Z</dcterms:modified>
</cp:coreProperties>
</file>