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0" r:id="rId3"/>
    <p:sldId id="258" r:id="rId4"/>
    <p:sldId id="267" r:id="rId5"/>
    <p:sldId id="262" r:id="rId6"/>
    <p:sldId id="266" r:id="rId7"/>
    <p:sldId id="260" r:id="rId8"/>
    <p:sldId id="261" r:id="rId9"/>
    <p:sldId id="265" r:id="rId10"/>
    <p:sldId id="263" r:id="rId11"/>
    <p:sldId id="264" r:id="rId12"/>
    <p:sldId id="268" r:id="rId13"/>
    <p:sldId id="257" r:id="rId14"/>
    <p:sldId id="269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62" d="100"/>
          <a:sy n="62" d="100"/>
        </p:scale>
        <p:origin x="-64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CA23-4AE5-4DF3-BDCE-837D0B1A8387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219B-1C1E-40E7-8B90-2A92BFC0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7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7219B-1C1E-40E7-8B90-2A92BFC03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52601"/>
            <a:ext cx="8143932" cy="182976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Тема 1. 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 программного обеспечения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(С) Мария Савчик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6AAF-FE7C-4924-A7E7-0A92FB86093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Основные определения тестирования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90872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b="1" dirty="0"/>
              <a:t>Тестирование программного обеспечения (</a:t>
            </a:r>
            <a:r>
              <a:rPr lang="ru-RU" b="1" dirty="0" err="1"/>
              <a:t>software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 </a:t>
            </a:r>
            <a:r>
              <a:rPr lang="ru-RU" dirty="0"/>
              <a:t>–процесс  анализа  программного средства  и  сопутствующей документации  с  целью выявления  дефектов  и повышения качества продукта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dirty="0"/>
              <a:t>Тестирование  ПО  является процессом в  силу  того  факта, что  оно  выполняется  большим количеством  людей  на протяжении длительного периода </a:t>
            </a:r>
            <a:r>
              <a:rPr lang="ru-RU" dirty="0" smtClean="0"/>
              <a:t>времени.</a:t>
            </a:r>
          </a:p>
          <a:p>
            <a:pPr indent="363538" algn="just"/>
            <a:r>
              <a:rPr lang="ru-RU" b="1" dirty="0" smtClean="0"/>
              <a:t>Дефект</a:t>
            </a:r>
            <a:r>
              <a:rPr lang="ru-RU" dirty="0" smtClean="0"/>
              <a:t> </a:t>
            </a:r>
            <a:r>
              <a:rPr lang="ru-RU" dirty="0"/>
              <a:t>(баг, глюк; </a:t>
            </a:r>
            <a:r>
              <a:rPr lang="ru-RU" dirty="0" err="1"/>
              <a:t>defect</a:t>
            </a:r>
            <a:r>
              <a:rPr lang="ru-RU" dirty="0"/>
              <a:t>, </a:t>
            </a:r>
            <a:r>
              <a:rPr lang="ru-RU" dirty="0" err="1"/>
              <a:t>bug</a:t>
            </a:r>
            <a:r>
              <a:rPr lang="ru-RU" dirty="0"/>
              <a:t>) –любое  несоответствие фактического  и  ожидаемого результата (согласно требованиям  или  здравому смыслу</a:t>
            </a:r>
            <a:r>
              <a:rPr lang="ru-RU" dirty="0" smtClean="0"/>
              <a:t>).</a:t>
            </a:r>
          </a:p>
          <a:p>
            <a:pPr indent="363538" algn="just"/>
            <a:r>
              <a:rPr lang="ru-RU" b="1" dirty="0" smtClean="0"/>
              <a:t>Ожидаемый  </a:t>
            </a:r>
            <a:r>
              <a:rPr lang="ru-RU" b="1" dirty="0"/>
              <a:t>результа</a:t>
            </a:r>
            <a:r>
              <a:rPr lang="ru-RU" dirty="0"/>
              <a:t>т (</a:t>
            </a:r>
            <a:r>
              <a:rPr lang="ru-RU" dirty="0" err="1"/>
              <a:t>expected</a:t>
            </a:r>
            <a:r>
              <a:rPr lang="ru-RU" dirty="0"/>
              <a:t> </a:t>
            </a:r>
            <a:r>
              <a:rPr lang="ru-RU" dirty="0" err="1"/>
              <a:t>result</a:t>
            </a:r>
            <a:r>
              <a:rPr lang="ru-RU" dirty="0"/>
              <a:t>) – такое поведение  программного средства, которое мы ожидаем в ответ на наши действия</a:t>
            </a:r>
            <a:r>
              <a:rPr lang="ru-RU" dirty="0" smtClean="0"/>
              <a:t>. </a:t>
            </a:r>
          </a:p>
          <a:p>
            <a:pPr indent="363538" algn="just"/>
            <a:r>
              <a:rPr lang="ru-RU" b="1" dirty="0" err="1" smtClean="0"/>
              <a:t>Билд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ru-RU" b="1" dirty="0" err="1"/>
              <a:t>build</a:t>
            </a:r>
            <a:r>
              <a:rPr lang="ru-RU" b="1" dirty="0"/>
              <a:t>) </a:t>
            </a:r>
            <a:r>
              <a:rPr lang="ru-RU" dirty="0"/>
              <a:t>– промежуточная  версия </a:t>
            </a:r>
            <a:r>
              <a:rPr lang="ru-RU" dirty="0" smtClean="0"/>
              <a:t>программного  </a:t>
            </a:r>
            <a:r>
              <a:rPr lang="ru-RU" dirty="0"/>
              <a:t>средства (финальный </a:t>
            </a:r>
            <a:r>
              <a:rPr lang="ru-RU" dirty="0" err="1" smtClean="0"/>
              <a:t>билд</a:t>
            </a:r>
            <a:r>
              <a:rPr lang="ru-RU" dirty="0" smtClean="0"/>
              <a:t>  </a:t>
            </a:r>
            <a:r>
              <a:rPr lang="ru-RU" dirty="0"/>
              <a:t>часто  называют  релизом </a:t>
            </a:r>
            <a:r>
              <a:rPr lang="ru-RU" dirty="0" smtClean="0"/>
              <a:t>(</a:t>
            </a:r>
            <a:r>
              <a:rPr lang="ru-RU" dirty="0" err="1"/>
              <a:t>release</a:t>
            </a:r>
            <a:r>
              <a:rPr lang="ru-RU" dirty="0"/>
              <a:t>)).</a:t>
            </a:r>
          </a:p>
          <a:p>
            <a:pPr indent="363538" algn="just"/>
            <a:endParaRPr lang="ru-RU" dirty="0"/>
          </a:p>
          <a:p>
            <a:pPr indent="363538" algn="just"/>
            <a:endParaRPr lang="ru-RU" dirty="0" smtClean="0"/>
          </a:p>
          <a:p>
            <a:pPr indent="363538"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9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500" dirty="0" smtClean="0">
                <a:solidFill>
                  <a:schemeClr val="accent1">
                    <a:lumMod val="75000"/>
                  </a:schemeClr>
                </a:solidFill>
              </a:rPr>
              <a:t>Продукты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, подвергаемые </a:t>
            </a:r>
            <a:r>
              <a:rPr lang="ru-RU" sz="2500" dirty="0" smtClean="0">
                <a:solidFill>
                  <a:schemeClr val="accent1">
                    <a:lumMod val="75000"/>
                  </a:schemeClr>
                </a:solidFill>
              </a:rPr>
              <a:t>тестированию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90872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Программы </a:t>
            </a:r>
            <a:r>
              <a:rPr lang="ru-RU" dirty="0"/>
              <a:t>при  их  непосредственном  запуске  и  исполнении   (</a:t>
            </a:r>
            <a:r>
              <a:rPr lang="ru-RU" dirty="0" err="1"/>
              <a:t>software</a:t>
            </a:r>
            <a:r>
              <a:rPr lang="ru-RU" dirty="0" smtClean="0"/>
              <a:t>).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Код</a:t>
            </a:r>
            <a:r>
              <a:rPr lang="ru-RU" dirty="0" smtClean="0"/>
              <a:t> </a:t>
            </a:r>
            <a:r>
              <a:rPr lang="ru-RU" dirty="0"/>
              <a:t>программ без запуска и исполнения (</a:t>
            </a:r>
            <a:r>
              <a:rPr lang="ru-RU" dirty="0" err="1"/>
              <a:t>code</a:t>
            </a:r>
            <a:r>
              <a:rPr lang="ru-RU" dirty="0" smtClean="0"/>
              <a:t>).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Прототип</a:t>
            </a:r>
            <a:r>
              <a:rPr lang="ru-RU" dirty="0" smtClean="0"/>
              <a:t> </a:t>
            </a:r>
            <a:r>
              <a:rPr lang="ru-RU" dirty="0"/>
              <a:t>программного продукта (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prototype</a:t>
            </a:r>
            <a:r>
              <a:rPr lang="ru-RU" dirty="0" smtClean="0"/>
              <a:t>).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Проектную </a:t>
            </a:r>
            <a:r>
              <a:rPr lang="ru-RU" b="1" dirty="0"/>
              <a:t>документацию </a:t>
            </a:r>
            <a:r>
              <a:rPr lang="ru-RU" dirty="0"/>
              <a:t>(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documentation</a:t>
            </a:r>
            <a:r>
              <a:rPr lang="ru-RU" dirty="0" smtClean="0"/>
              <a:t>):</a:t>
            </a:r>
          </a:p>
          <a:p>
            <a:pPr marL="627063" indent="-287338" algn="just" defTabSz="889000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Требования</a:t>
            </a:r>
            <a:r>
              <a:rPr lang="ru-RU" dirty="0" smtClean="0"/>
              <a:t> </a:t>
            </a:r>
            <a:r>
              <a:rPr lang="ru-RU" dirty="0"/>
              <a:t>к  программному  продукту (</a:t>
            </a:r>
            <a:r>
              <a:rPr lang="ru-RU" dirty="0" err="1"/>
              <a:t>product</a:t>
            </a:r>
            <a:r>
              <a:rPr lang="ru-RU" dirty="0"/>
              <a:t>  </a:t>
            </a:r>
            <a:r>
              <a:rPr lang="ru-RU" dirty="0" err="1"/>
              <a:t>requirements</a:t>
            </a:r>
            <a:r>
              <a:rPr lang="ru-RU" dirty="0" smtClean="0"/>
              <a:t>).</a:t>
            </a:r>
          </a:p>
          <a:p>
            <a:pPr marL="627063" indent="-287338" algn="just" defTabSz="889000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Функциональные </a:t>
            </a:r>
            <a:r>
              <a:rPr lang="ru-RU" b="1" dirty="0"/>
              <a:t>спецификации</a:t>
            </a:r>
            <a:r>
              <a:rPr lang="ru-RU" dirty="0"/>
              <a:t> к программному продукту   (</a:t>
            </a:r>
            <a:r>
              <a:rPr lang="en-US" dirty="0"/>
              <a:t>functional specifications</a:t>
            </a:r>
            <a:r>
              <a:rPr lang="ru-RU" dirty="0" smtClean="0"/>
              <a:t>).</a:t>
            </a:r>
          </a:p>
          <a:p>
            <a:pPr marL="627063" indent="-287338" algn="just" defTabSz="889000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Архитектуру</a:t>
            </a:r>
            <a:r>
              <a:rPr lang="en-US" b="1" dirty="0" smtClean="0"/>
              <a:t> </a:t>
            </a:r>
            <a:r>
              <a:rPr lang="en-US" dirty="0"/>
              <a:t>(architecture) </a:t>
            </a:r>
            <a:r>
              <a:rPr lang="ru-RU" dirty="0"/>
              <a:t>и дизайн</a:t>
            </a:r>
            <a:r>
              <a:rPr lang="en-US" dirty="0"/>
              <a:t> (design</a:t>
            </a:r>
            <a:r>
              <a:rPr lang="en-US" dirty="0" smtClean="0"/>
              <a:t>).</a:t>
            </a:r>
            <a:endParaRPr lang="ru-RU" dirty="0" smtClean="0"/>
          </a:p>
          <a:p>
            <a:pPr marL="627063" indent="-287338" algn="just" defTabSz="889000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План </a:t>
            </a:r>
            <a:r>
              <a:rPr lang="ru-RU" b="1" dirty="0"/>
              <a:t>прое</a:t>
            </a:r>
            <a:r>
              <a:rPr lang="ru-RU" dirty="0"/>
              <a:t>кта (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/>
              <a:t>) и тестовый план (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plan</a:t>
            </a:r>
            <a:r>
              <a:rPr lang="ru-RU" dirty="0" smtClean="0"/>
              <a:t>).</a:t>
            </a:r>
          </a:p>
          <a:p>
            <a:pPr marL="627063" indent="-287338" algn="just" defTabSz="889000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Тестовые </a:t>
            </a:r>
            <a:r>
              <a:rPr lang="ru-RU" b="1" dirty="0"/>
              <a:t>случаи </a:t>
            </a:r>
            <a:r>
              <a:rPr lang="ru-RU" dirty="0"/>
              <a:t>сценарии (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cases</a:t>
            </a:r>
            <a:r>
              <a:rPr lang="ru-RU" dirty="0"/>
              <a:t>, ).   </a:t>
            </a:r>
            <a:endParaRPr lang="ru-RU" dirty="0" smtClean="0"/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 smtClean="0"/>
              <a:t>Сопроводительную  </a:t>
            </a:r>
            <a:r>
              <a:rPr lang="ru-RU" b="1" dirty="0"/>
              <a:t>документацию </a:t>
            </a:r>
            <a:r>
              <a:rPr lang="ru-RU" dirty="0"/>
              <a:t>(и  документацию  для   пользователей</a:t>
            </a:r>
            <a:r>
              <a:rPr lang="ru-RU" dirty="0" smtClean="0"/>
              <a:t>): </a:t>
            </a:r>
          </a:p>
          <a:p>
            <a:pPr marL="625475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Интерактивную помощь </a:t>
            </a:r>
            <a:r>
              <a:rPr lang="ru-RU" dirty="0"/>
              <a:t>(</a:t>
            </a:r>
            <a:r>
              <a:rPr lang="ru-RU" dirty="0" err="1"/>
              <a:t>on-line</a:t>
            </a:r>
            <a:r>
              <a:rPr lang="ru-RU" dirty="0"/>
              <a:t> </a:t>
            </a:r>
            <a:r>
              <a:rPr lang="ru-RU" dirty="0" err="1"/>
              <a:t>help</a:t>
            </a:r>
            <a:r>
              <a:rPr lang="ru-RU" dirty="0"/>
              <a:t>).</a:t>
            </a:r>
          </a:p>
          <a:p>
            <a:pPr marL="627063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Руководства по  установке</a:t>
            </a:r>
            <a:r>
              <a:rPr lang="ru-RU" dirty="0"/>
              <a:t> (</a:t>
            </a:r>
            <a:r>
              <a:rPr lang="ru-RU" dirty="0" err="1"/>
              <a:t>Installation</a:t>
            </a:r>
            <a:r>
              <a:rPr lang="ru-RU" dirty="0"/>
              <a:t> </a:t>
            </a:r>
            <a:r>
              <a:rPr lang="ru-RU" dirty="0" err="1"/>
              <a:t>guide</a:t>
            </a:r>
            <a:r>
              <a:rPr lang="ru-RU" dirty="0"/>
              <a:t>) и   использованию  программного продукта (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manual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7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500" dirty="0" smtClean="0">
                <a:solidFill>
                  <a:schemeClr val="accent1">
                    <a:lumMod val="75000"/>
                  </a:schemeClr>
                </a:solidFill>
              </a:rPr>
              <a:t>Практическое задание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08720"/>
            <a:ext cx="828092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80000"/>
              </a:lnSpc>
            </a:pPr>
            <a:r>
              <a:rPr lang="ru-RU" sz="2000" dirty="0"/>
              <a:t>Давайте представим себе ситуацию и обсудим её. Заказчик просит разработать графический редактор </a:t>
            </a:r>
            <a:r>
              <a:rPr lang="ru-RU" sz="2000" dirty="0">
                <a:sym typeface="Symbol" pitchFamily="18" charset="2"/>
              </a:rPr>
              <a:t></a:t>
            </a:r>
            <a:r>
              <a:rPr lang="ru-RU" sz="2000" dirty="0"/>
              <a:t> аналог </a:t>
            </a:r>
            <a:r>
              <a:rPr lang="en-US" sz="2000" dirty="0"/>
              <a:t>Adobe Photoshop</a:t>
            </a:r>
            <a:r>
              <a:rPr lang="ru-RU" sz="2000" dirty="0"/>
              <a:t>.</a:t>
            </a:r>
            <a:endParaRPr lang="en-US" sz="2000" dirty="0"/>
          </a:p>
          <a:p>
            <a:pPr indent="363538" algn="just">
              <a:lnSpc>
                <a:spcPct val="80000"/>
              </a:lnSpc>
            </a:pPr>
            <a:r>
              <a:rPr lang="ru-RU" sz="2000" dirty="0"/>
              <a:t>На каком этапе и с чего вы начнёте процесс тестирования?</a:t>
            </a:r>
            <a:endParaRPr lang="en-US" sz="2000" dirty="0"/>
          </a:p>
          <a:p>
            <a:pPr indent="363538" algn="just">
              <a:lnSpc>
                <a:spcPct val="80000"/>
              </a:lnSpc>
            </a:pPr>
            <a:r>
              <a:rPr lang="ru-RU" sz="2000" dirty="0"/>
              <a:t>Что вы будете проверять в исходной документации к проекту?</a:t>
            </a:r>
            <a:endParaRPr lang="en-US" sz="2000" dirty="0"/>
          </a:p>
          <a:p>
            <a:pPr indent="363538" algn="just">
              <a:lnSpc>
                <a:spcPct val="80000"/>
              </a:lnSpc>
            </a:pPr>
            <a:r>
              <a:rPr lang="ru-RU" sz="2000" dirty="0"/>
              <a:t>Как будут выглядеть </a:t>
            </a:r>
            <a:r>
              <a:rPr lang="en-US" sz="2000" dirty="0"/>
              <a:t>smoke test</a:t>
            </a:r>
            <a:r>
              <a:rPr lang="ru-RU" sz="2000" dirty="0"/>
              <a:t>, </a:t>
            </a:r>
            <a:r>
              <a:rPr lang="en-US" sz="2000" dirty="0"/>
              <a:t>critical test</a:t>
            </a:r>
            <a:r>
              <a:rPr lang="ru-RU" sz="2000" dirty="0"/>
              <a:t>, </a:t>
            </a:r>
            <a:r>
              <a:rPr lang="en-US" sz="2000" dirty="0"/>
              <a:t>extended test</a:t>
            </a:r>
            <a:r>
              <a:rPr lang="ru-RU" sz="2000" dirty="0"/>
              <a:t>?</a:t>
            </a:r>
            <a:endParaRPr lang="en-US" sz="2000" dirty="0"/>
          </a:p>
          <a:p>
            <a:pPr indent="363538" algn="just">
              <a:lnSpc>
                <a:spcPct val="80000"/>
              </a:lnSpc>
            </a:pPr>
            <a:r>
              <a:rPr lang="ru-RU" sz="2000" dirty="0"/>
              <a:t>Когда вы завершите тестирование?</a:t>
            </a:r>
          </a:p>
        </p:txBody>
      </p:sp>
    </p:spTree>
    <p:extLst>
      <p:ext uri="{BB962C8B-B14F-4D97-AF65-F5344CB8AC3E}">
        <p14:creationId xmlns:p14="http://schemas.microsoft.com/office/powerpoint/2010/main" val="3817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54461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sz="2000" dirty="0" smtClean="0"/>
              <a:t>1</a:t>
            </a:r>
            <a:r>
              <a:rPr lang="ru-RU" sz="2000" dirty="0"/>
              <a:t>. Программист пишет код, и уверен, что тот не содержит ошибок.</a:t>
            </a:r>
          </a:p>
          <a:p>
            <a:pPr marL="109728" indent="0">
              <a:buNone/>
            </a:pPr>
            <a:r>
              <a:rPr lang="ru-RU" sz="2000" dirty="0"/>
              <a:t>2. Продукт протестирован. Найдено 20 ошибок.</a:t>
            </a:r>
          </a:p>
          <a:p>
            <a:pPr marL="109728" indent="0">
              <a:buNone/>
            </a:pPr>
            <a:r>
              <a:rPr lang="ru-RU" sz="2000" dirty="0"/>
              <a:t>3. Программист устраняет 10 ошибок и объясняет </a:t>
            </a:r>
            <a:r>
              <a:rPr lang="ru-RU" sz="2000" dirty="0" err="1"/>
              <a:t>тестировщикам</a:t>
            </a:r>
            <a:r>
              <a:rPr lang="ru-RU" sz="2000" dirty="0"/>
              <a:t>, что остальные 10 – это на самом деле </a:t>
            </a:r>
            <a:r>
              <a:rPr lang="ru-RU" sz="2000" dirty="0" smtClean="0"/>
              <a:t>не ошибки</a:t>
            </a:r>
            <a:r>
              <a:rPr lang="ru-RU" sz="2000" dirty="0"/>
              <a:t>.</a:t>
            </a:r>
          </a:p>
          <a:p>
            <a:pPr marL="109728" indent="0">
              <a:buNone/>
            </a:pPr>
            <a:r>
              <a:rPr lang="ru-RU" sz="2000" dirty="0"/>
              <a:t>4. Отдел тестирования обнаруживает, что 5 доработок неправильны и обнаруживает 15 новых ошибок.</a:t>
            </a:r>
          </a:p>
          <a:p>
            <a:pPr marL="109728" indent="0">
              <a:buNone/>
            </a:pPr>
            <a:r>
              <a:rPr lang="ru-RU" sz="2000" dirty="0"/>
              <a:t>5. См. 3</a:t>
            </a:r>
            <a:r>
              <a:rPr lang="ru-RU" sz="2000" dirty="0" smtClean="0"/>
              <a:t>.	6</a:t>
            </a:r>
            <a:r>
              <a:rPr lang="ru-RU" sz="2000" dirty="0"/>
              <a:t>. См. 4</a:t>
            </a:r>
            <a:r>
              <a:rPr lang="ru-RU" sz="2000" dirty="0" smtClean="0"/>
              <a:t>.	7</a:t>
            </a:r>
            <a:r>
              <a:rPr lang="ru-RU" sz="2000" dirty="0"/>
              <a:t>. См. 5</a:t>
            </a:r>
            <a:r>
              <a:rPr lang="ru-RU" sz="2000" dirty="0" smtClean="0"/>
              <a:t>.	8</a:t>
            </a:r>
            <a:r>
              <a:rPr lang="ru-RU" sz="2000" dirty="0"/>
              <a:t>. См. 6</a:t>
            </a:r>
            <a:r>
              <a:rPr lang="ru-RU" sz="2000" dirty="0" smtClean="0"/>
              <a:t>.	9</a:t>
            </a:r>
            <a:r>
              <a:rPr lang="ru-RU" sz="2000" dirty="0"/>
              <a:t>. См. 7.</a:t>
            </a:r>
          </a:p>
          <a:p>
            <a:pPr marL="109728" indent="0">
              <a:buNone/>
            </a:pPr>
            <a:r>
              <a:rPr lang="ru-RU" sz="2000" dirty="0"/>
              <a:t>10. См. 8.</a:t>
            </a:r>
          </a:p>
          <a:p>
            <a:pPr marL="109728" indent="0">
              <a:buNone/>
            </a:pPr>
            <a:r>
              <a:rPr lang="ru-RU" sz="2000" dirty="0"/>
              <a:t>11. Под давлением отдела маркетинга и в связи с неоправданно ранним сроком релиза, продукт </a:t>
            </a:r>
            <a:r>
              <a:rPr lang="ru-RU" sz="2000" dirty="0" smtClean="0"/>
              <a:t>все-таки выпускается</a:t>
            </a:r>
            <a:r>
              <a:rPr lang="ru-RU" sz="2000" dirty="0"/>
              <a:t>.</a:t>
            </a:r>
          </a:p>
          <a:p>
            <a:pPr marL="109728" indent="0">
              <a:buNone/>
            </a:pPr>
            <a:r>
              <a:rPr lang="ru-RU" sz="2000" dirty="0"/>
              <a:t>12. Пользователи находят 137 новых ошибок.</a:t>
            </a:r>
          </a:p>
          <a:p>
            <a:pPr marL="109728" indent="0">
              <a:buNone/>
            </a:pPr>
            <a:r>
              <a:rPr lang="ru-RU" sz="2000" dirty="0"/>
              <a:t>13. Разработчик, который давно получил гонорар, не выходит на связь.</a:t>
            </a:r>
          </a:p>
          <a:p>
            <a:pPr marL="109728" indent="0">
              <a:buNone/>
            </a:pPr>
            <a:r>
              <a:rPr lang="ru-RU" sz="2000" dirty="0"/>
              <a:t>14. Подыскивается команда новых программистов. Устраняются почти все 137 ошибок, но вводятся </a:t>
            </a:r>
            <a:r>
              <a:rPr lang="ru-RU" sz="2000" dirty="0" smtClean="0"/>
              <a:t>456 новых</a:t>
            </a:r>
            <a:r>
              <a:rPr lang="ru-RU" sz="2000" dirty="0"/>
              <a:t>.</a:t>
            </a:r>
          </a:p>
          <a:p>
            <a:pPr marL="109728" indent="0">
              <a:buNone/>
            </a:pPr>
            <a:r>
              <a:rPr lang="ru-RU" sz="2000" dirty="0"/>
              <a:t>15. Первый разработчик присылает в отдел тестирования открытку с острова Фиджи. Все тестеры, </a:t>
            </a:r>
            <a:r>
              <a:rPr lang="ru-RU" sz="2000" dirty="0" smtClean="0"/>
              <a:t>давно чувствующие</a:t>
            </a:r>
            <a:r>
              <a:rPr lang="ru-RU" sz="2000" dirty="0"/>
              <a:t>, что им недоплачивают, уходят.</a:t>
            </a:r>
          </a:p>
          <a:p>
            <a:pPr marL="109728" indent="0">
              <a:buNone/>
            </a:pPr>
            <a:r>
              <a:rPr lang="ru-RU" sz="2000" dirty="0"/>
              <a:t>16. Компания поглощается конкурентом, использующим прибыль от выпуска своей последней программы, </a:t>
            </a:r>
            <a:r>
              <a:rPr lang="ru-RU" sz="2000" dirty="0" smtClean="0"/>
              <a:t>в которой </a:t>
            </a:r>
            <a:r>
              <a:rPr lang="ru-RU" sz="2000" dirty="0"/>
              <a:t>тоже было 783 ошибки.</a:t>
            </a:r>
          </a:p>
          <a:p>
            <a:pPr marL="109728" indent="0">
              <a:buNone/>
            </a:pPr>
            <a:r>
              <a:rPr lang="ru-RU" sz="2000" dirty="0"/>
              <a:t>17. Приступает к работе новый руководитель. Он нанимает программиста сделать заново программу </a:t>
            </a:r>
            <a:r>
              <a:rPr lang="ru-RU" sz="2000" dirty="0" smtClean="0"/>
              <a:t>на пустом </a:t>
            </a:r>
            <a:r>
              <a:rPr lang="ru-RU" sz="2000" dirty="0"/>
              <a:t>месте.</a:t>
            </a:r>
          </a:p>
          <a:p>
            <a:pPr marL="109728" indent="0">
              <a:buNone/>
            </a:pPr>
            <a:r>
              <a:rPr lang="ru-RU" sz="2000" dirty="0"/>
              <a:t>18. Программист пишет код, и уверен, что тот не содержит ошибок…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Суровая правда жизни (с) bash.org.ru </a:t>
            </a:r>
            <a:b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или жизненный цикл разработки ПО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Суровая правда жизни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1"/>
            <a:ext cx="5976664" cy="484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160240"/>
          </a:xfrm>
        </p:spPr>
        <p:txBody>
          <a:bodyPr/>
          <a:lstStyle/>
          <a:p>
            <a:pPr algn="ctr"/>
            <a:r>
              <a:rPr lang="ru-RU" sz="4400" dirty="0"/>
              <a:t>УСПЕХОВ!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 lnSpcReduction="10000"/>
          </a:bodyPr>
          <a:lstStyle/>
          <a:p>
            <a:pPr marL="0" indent="363538" algn="just">
              <a:buFontTx/>
              <a:buNone/>
            </a:pPr>
            <a:r>
              <a:rPr lang="ru-RU" sz="2000" dirty="0" smtClean="0"/>
              <a:t>Группа </a:t>
            </a:r>
            <a:r>
              <a:rPr lang="ru-RU" sz="2000" dirty="0"/>
              <a:t>компаний </a:t>
            </a:r>
            <a:r>
              <a:rPr lang="ru-RU" sz="2000" dirty="0" err="1"/>
              <a:t>HeadHunter</a:t>
            </a:r>
            <a:r>
              <a:rPr lang="ru-RU" sz="2000" dirty="0" smtClean="0"/>
              <a:t> провела исследование с целью определить, что из себя представляет ИТ-</a:t>
            </a:r>
            <a:r>
              <a:rPr lang="ru-RU" sz="2000" dirty="0" err="1" smtClean="0"/>
              <a:t>шник</a:t>
            </a:r>
            <a:r>
              <a:rPr lang="ru-RU" sz="2000" dirty="0" smtClean="0"/>
              <a:t>: </a:t>
            </a:r>
            <a:r>
              <a:rPr lang="ru-RU" sz="2000" dirty="0" err="1"/>
              <a:t>тестировщик</a:t>
            </a:r>
            <a:r>
              <a:rPr lang="ru-RU" sz="2000" dirty="0"/>
              <a:t>, программист С++, программист </a:t>
            </a:r>
            <a:r>
              <a:rPr lang="ru-RU" sz="2000" dirty="0" err="1"/>
              <a:t>Java</a:t>
            </a:r>
            <a:r>
              <a:rPr lang="ru-RU" sz="2000" dirty="0"/>
              <a:t> и менеджер по продуктам</a:t>
            </a:r>
            <a:r>
              <a:rPr lang="ru-RU" sz="2000" dirty="0" smtClean="0"/>
              <a:t>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Оказалось, что сложнее всего определить «портрет» </a:t>
            </a:r>
            <a:r>
              <a:rPr lang="ru-RU" sz="2000" dirty="0" err="1" smtClean="0"/>
              <a:t>тестировщика</a:t>
            </a:r>
            <a:r>
              <a:rPr lang="ru-RU" sz="2000" dirty="0" smtClean="0"/>
              <a:t>. </a:t>
            </a:r>
            <a:r>
              <a:rPr lang="ru-RU" sz="2000" dirty="0"/>
              <a:t>На эту должность </a:t>
            </a:r>
            <a:r>
              <a:rPr lang="ru-RU" sz="2000" dirty="0" smtClean="0"/>
              <a:t>преимущественно </a:t>
            </a:r>
            <a:r>
              <a:rPr lang="ru-RU" sz="2000" dirty="0"/>
              <a:t>претендуют </a:t>
            </a:r>
            <a:r>
              <a:rPr lang="ru-RU" sz="2000" dirty="0" smtClean="0"/>
              <a:t>мужчины </a:t>
            </a:r>
            <a:r>
              <a:rPr lang="ru-RU" sz="2000" dirty="0"/>
              <a:t>(64%), однако </a:t>
            </a:r>
            <a:r>
              <a:rPr lang="ru-RU" sz="2000" dirty="0" smtClean="0"/>
              <a:t>наибольшее количество женщин, желающих работать в ИТ, выбирают именно эту профессию.</a:t>
            </a:r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dirty="0" smtClean="0"/>
              <a:t>Также можно заметить, что данная профессия наиболее востребована </a:t>
            </a:r>
            <a:r>
              <a:rPr lang="ru-RU" sz="2000" dirty="0"/>
              <a:t>(56%) </a:t>
            </a:r>
            <a:r>
              <a:rPr lang="ru-RU" sz="2000" dirty="0" smtClean="0"/>
              <a:t>среди </a:t>
            </a:r>
            <a:r>
              <a:rPr lang="ru-RU" sz="2000" dirty="0"/>
              <a:t>кандидатов-</a:t>
            </a:r>
            <a:r>
              <a:rPr lang="ru-RU" sz="2000" dirty="0" err="1"/>
              <a:t>тестировщиков</a:t>
            </a:r>
            <a:r>
              <a:rPr lang="ru-RU" sz="2000" dirty="0"/>
              <a:t> </a:t>
            </a:r>
            <a:r>
              <a:rPr lang="ru-RU" sz="2000" dirty="0" smtClean="0"/>
              <a:t>моложе </a:t>
            </a:r>
            <a:r>
              <a:rPr lang="ru-RU" sz="2000" dirty="0"/>
              <a:t>25 лет</a:t>
            </a:r>
            <a:r>
              <a:rPr lang="ru-RU" sz="2000" dirty="0" smtClean="0"/>
              <a:t>. Тем более, что высшее </a:t>
            </a:r>
            <a:r>
              <a:rPr lang="ru-RU" sz="2000" dirty="0"/>
              <a:t>техническое образование в области информационных технологий </a:t>
            </a:r>
            <a:r>
              <a:rPr lang="ru-RU" sz="2000" dirty="0" smtClean="0"/>
              <a:t>не </a:t>
            </a:r>
            <a:r>
              <a:rPr lang="ru-RU" sz="2000" dirty="0"/>
              <a:t>является необходимым условием для соискателя на вакансию </a:t>
            </a:r>
            <a:r>
              <a:rPr lang="ru-RU" sz="2000" dirty="0" err="1"/>
              <a:t>тестировщика</a:t>
            </a:r>
            <a:r>
              <a:rPr lang="ru-RU" sz="2000" dirty="0"/>
              <a:t>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Несомненно, что в </a:t>
            </a:r>
            <a:r>
              <a:rPr lang="ru-RU" sz="2000" dirty="0"/>
              <a:t>большинстве случаев работодатели рассматривают именно таких кандидатов, поскольку считается, что подобный диплом говорит о наличии у кандидата базовых навыков в программировании и знаний основных технологий.</a:t>
            </a:r>
          </a:p>
          <a:p>
            <a:pPr marL="0" indent="363538" algn="just">
              <a:buFontTx/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Портрет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тестировщика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(1/3)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Портрет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тестировщика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(2/3)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77298"/>
              </p:ext>
            </p:extLst>
          </p:nvPr>
        </p:nvGraphicFramePr>
        <p:xfrm>
          <a:off x="2699792" y="764704"/>
          <a:ext cx="6192688" cy="558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3" imgW="4571429" imgH="4123810" progId="PBrush">
                  <p:embed/>
                </p:oleObj>
              </mc:Choice>
              <mc:Fallback>
                <p:oleObj name="Bitmap Image" r:id="rId3" imgW="4571429" imgH="41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764704"/>
                        <a:ext cx="6192688" cy="558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9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Портрет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тестировщика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(3/3)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5664" y="1052736"/>
            <a:ext cx="835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dirty="0" err="1" smtClean="0"/>
              <a:t>Тестировщик</a:t>
            </a:r>
            <a:r>
              <a:rPr lang="ru-RU" sz="2000" dirty="0" smtClean="0"/>
              <a:t> </a:t>
            </a:r>
            <a:r>
              <a:rPr lang="ru-RU" sz="2000" dirty="0"/>
              <a:t>– специалист, который в процессе своей профессиональной деятельности занимается обнаружением ошибок в тестируемом объекте. </a:t>
            </a:r>
          </a:p>
          <a:p>
            <a:pPr indent="363538" algn="just"/>
            <a:r>
              <a:rPr lang="ru-RU" sz="2000" dirty="0"/>
              <a:t>Иногда, </a:t>
            </a:r>
            <a:r>
              <a:rPr lang="ru-RU" sz="2000" dirty="0" err="1"/>
              <a:t>тестировщиков</a:t>
            </a:r>
            <a:r>
              <a:rPr lang="ru-RU" sz="2000" dirty="0"/>
              <a:t> называют «инженерами по обеспечению качества» (</a:t>
            </a:r>
            <a:r>
              <a:rPr lang="en-US" sz="2000" dirty="0"/>
              <a:t>QA engineers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Использование этого термина в данном контексте </a:t>
            </a:r>
            <a:r>
              <a:rPr lang="ru-RU" sz="2000" dirty="0" smtClean="0"/>
              <a:t>исходит </a:t>
            </a:r>
            <a:r>
              <a:rPr lang="ru-RU" sz="2000" dirty="0"/>
              <a:t>из ошибочного отождествление терминов «тестирование» </a:t>
            </a:r>
            <a:r>
              <a:rPr lang="en-US" sz="2000" dirty="0"/>
              <a:t>(testing) </a:t>
            </a:r>
            <a:r>
              <a:rPr lang="ru-RU" sz="2000" dirty="0"/>
              <a:t>и «обеспечение качества» (</a:t>
            </a:r>
            <a:r>
              <a:rPr lang="ru-RU" sz="2000" dirty="0" err="1"/>
              <a:t>quality</a:t>
            </a:r>
            <a:r>
              <a:rPr lang="ru-RU" sz="2000" dirty="0"/>
              <a:t> </a:t>
            </a:r>
            <a:r>
              <a:rPr lang="ru-RU" sz="2000" dirty="0" err="1"/>
              <a:t>assurance</a:t>
            </a:r>
            <a:r>
              <a:rPr lang="ru-RU" sz="2000" dirty="0" smtClean="0"/>
              <a:t>).</a:t>
            </a:r>
            <a:r>
              <a:rPr lang="en-US" sz="2000" dirty="0" smtClean="0"/>
              <a:t> </a:t>
            </a:r>
            <a:r>
              <a:rPr lang="ru-RU" sz="2000" dirty="0" smtClean="0"/>
              <a:t>Само </a:t>
            </a:r>
            <a:r>
              <a:rPr lang="ru-RU" sz="2000" dirty="0"/>
              <a:t>по себе тестирование призвано выявлять ошибки, в то время как обеспечение качества направлено на устранение ошибок и их </a:t>
            </a:r>
            <a:r>
              <a:rPr lang="ru-RU" sz="2000" dirty="0" smtClean="0"/>
              <a:t>предотвращение.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94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Что должен уметь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тестировщик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2000" dirty="0" err="1"/>
              <a:t>Тестировщик</a:t>
            </a:r>
            <a:r>
              <a:rPr lang="ru-RU" sz="2000" dirty="0"/>
              <a:t> (в идеале) должен знать следующие технологии:</a:t>
            </a:r>
          </a:p>
          <a:p>
            <a:pPr marL="0" indent="363538" algn="just">
              <a:buNone/>
            </a:pPr>
            <a:r>
              <a:rPr lang="ru-RU" sz="2000" b="1" dirty="0"/>
              <a:t>Программирование:</a:t>
            </a:r>
            <a:r>
              <a:rPr lang="ru-RU" sz="2000" dirty="0"/>
              <a:t> C/C++/C#, </a:t>
            </a:r>
            <a:r>
              <a:rPr lang="ru-RU" sz="2000" dirty="0" err="1"/>
              <a:t>Java</a:t>
            </a:r>
            <a:r>
              <a:rPr lang="ru-RU" sz="2000" dirty="0"/>
              <a:t>, </a:t>
            </a:r>
            <a:r>
              <a:rPr lang="ru-RU" sz="2000" dirty="0" err="1"/>
              <a:t>Object</a:t>
            </a:r>
            <a:r>
              <a:rPr lang="ru-RU" sz="2000" dirty="0"/>
              <a:t> </a:t>
            </a:r>
            <a:r>
              <a:rPr lang="ru-RU" sz="2000" dirty="0" err="1"/>
              <a:t>Pascal</a:t>
            </a:r>
            <a:r>
              <a:rPr lang="ru-RU" sz="2000" dirty="0"/>
              <a:t>,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, </a:t>
            </a:r>
            <a:r>
              <a:rPr lang="ru-RU" sz="2000" dirty="0" err="1"/>
              <a:t>JavaScript</a:t>
            </a:r>
            <a:r>
              <a:rPr lang="ru-RU" sz="2000" dirty="0"/>
              <a:t>, </a:t>
            </a:r>
            <a:r>
              <a:rPr lang="ru-RU" sz="2000" dirty="0" err="1"/>
              <a:t>VBScript</a:t>
            </a:r>
            <a:r>
              <a:rPr lang="ru-RU" sz="2000" dirty="0"/>
              <a:t>, HTML, .NET.</a:t>
            </a:r>
          </a:p>
          <a:p>
            <a:pPr marL="0" indent="363538" algn="just">
              <a:buNone/>
            </a:pPr>
            <a:r>
              <a:rPr lang="ru-RU" sz="2000" b="1" dirty="0"/>
              <a:t>Администрирование СУБД:</a:t>
            </a:r>
            <a:r>
              <a:rPr lang="ru-RU" sz="2000" dirty="0"/>
              <a:t> </a:t>
            </a:r>
            <a:r>
              <a:rPr lang="ru-RU" sz="2000" dirty="0" err="1"/>
              <a:t>Oracle</a:t>
            </a:r>
            <a:r>
              <a:rPr lang="ru-RU" sz="2000" dirty="0"/>
              <a:t>, MS SQL, IBM DB2, </a:t>
            </a:r>
            <a:r>
              <a:rPr lang="ru-RU" sz="2000" dirty="0" err="1"/>
              <a:t>Sybase</a:t>
            </a:r>
            <a:r>
              <a:rPr lang="ru-RU" sz="2000" dirty="0"/>
              <a:t>, </a:t>
            </a:r>
            <a:r>
              <a:rPr lang="ru-RU" sz="2000" dirty="0" err="1"/>
              <a:t>Informix</a:t>
            </a:r>
            <a:r>
              <a:rPr lang="ru-RU" sz="2000" dirty="0"/>
              <a:t>.</a:t>
            </a:r>
          </a:p>
          <a:p>
            <a:pPr marL="0" indent="363538" algn="just">
              <a:buNone/>
            </a:pPr>
            <a:r>
              <a:rPr lang="ru-RU" sz="2000" b="1" dirty="0"/>
              <a:t>Системное администрирование:</a:t>
            </a:r>
            <a:r>
              <a:rPr lang="ru-RU" sz="2000" dirty="0"/>
              <a:t> </a:t>
            </a:r>
            <a:r>
              <a:rPr lang="ru-RU" sz="2000" dirty="0" err="1"/>
              <a:t>Windows</a:t>
            </a:r>
            <a:r>
              <a:rPr lang="ru-RU" sz="2000" dirty="0"/>
              <a:t>, </a:t>
            </a:r>
            <a:r>
              <a:rPr lang="ru-RU" sz="2000" dirty="0" err="1"/>
              <a:t>Sun</a:t>
            </a:r>
            <a:r>
              <a:rPr lang="ru-RU" sz="2000" dirty="0"/>
              <a:t> </a:t>
            </a:r>
            <a:r>
              <a:rPr lang="ru-RU" sz="2000" dirty="0" err="1"/>
              <a:t>Solaris</a:t>
            </a:r>
            <a:r>
              <a:rPr lang="ru-RU" sz="2000" dirty="0"/>
              <a:t>,  HP-UX, IBM AIX, </a:t>
            </a:r>
            <a:r>
              <a:rPr lang="ru-RU" sz="2000" dirty="0" err="1"/>
              <a:t>Linux</a:t>
            </a:r>
            <a:r>
              <a:rPr lang="ru-RU" sz="2000" dirty="0"/>
              <a:t>, </a:t>
            </a:r>
            <a:r>
              <a:rPr lang="en-US" sz="2000" dirty="0"/>
              <a:t>Free BSD.</a:t>
            </a:r>
            <a:endParaRPr lang="ru-RU" sz="2000" dirty="0"/>
          </a:p>
          <a:p>
            <a:pPr marL="0" indent="363538" algn="just">
              <a:buNone/>
            </a:pPr>
            <a:r>
              <a:rPr lang="ru-RU" sz="2000" b="1" dirty="0"/>
              <a:t>Сетевое администрирование:</a:t>
            </a:r>
            <a:r>
              <a:rPr lang="ru-RU" sz="2000" dirty="0"/>
              <a:t> </a:t>
            </a:r>
            <a:r>
              <a:rPr lang="ru-RU" sz="2000" dirty="0" err="1"/>
              <a:t>NetWare</a:t>
            </a:r>
            <a:r>
              <a:rPr lang="ru-RU" sz="2000" dirty="0"/>
              <a:t>, </a:t>
            </a:r>
            <a:r>
              <a:rPr lang="ru-RU" sz="2000" dirty="0" err="1"/>
              <a:t>Cisco</a:t>
            </a:r>
            <a:r>
              <a:rPr lang="ru-RU" sz="2000" dirty="0"/>
              <a:t> IOS, TCP/IP,  IPX/SPX, </a:t>
            </a:r>
            <a:r>
              <a:rPr lang="ru-RU" sz="2000" dirty="0" err="1"/>
              <a:t>NetBIOS</a:t>
            </a:r>
            <a:r>
              <a:rPr lang="ru-RU" sz="2000" dirty="0"/>
              <a:t>.</a:t>
            </a:r>
          </a:p>
          <a:p>
            <a:pPr marL="0" indent="363538" algn="just">
              <a:buNone/>
            </a:pPr>
            <a:r>
              <a:rPr lang="ru-RU" sz="2000" b="1" dirty="0"/>
              <a:t>Автоматизированное тестирование:</a:t>
            </a:r>
            <a:r>
              <a:rPr lang="ru-RU" sz="2000" dirty="0"/>
              <a:t> </a:t>
            </a:r>
            <a:r>
              <a:rPr lang="ru-RU" sz="2000" dirty="0" err="1"/>
              <a:t>Segue</a:t>
            </a:r>
            <a:r>
              <a:rPr lang="ru-RU" sz="2000" dirty="0"/>
              <a:t> </a:t>
            </a:r>
            <a:r>
              <a:rPr lang="ru-RU" sz="2000" dirty="0" err="1"/>
              <a:t>SilkTest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SilkPerformer</a:t>
            </a:r>
            <a:r>
              <a:rPr lang="ru-RU" sz="2000" dirty="0"/>
              <a:t>, </a:t>
            </a:r>
            <a:r>
              <a:rPr lang="ru-RU" sz="2000" dirty="0" err="1"/>
              <a:t>Mercury</a:t>
            </a:r>
            <a:r>
              <a:rPr lang="ru-RU" sz="2000" dirty="0"/>
              <a:t> </a:t>
            </a:r>
            <a:r>
              <a:rPr lang="ru-RU" sz="2000" dirty="0" err="1"/>
              <a:t>Interactive</a:t>
            </a:r>
            <a:r>
              <a:rPr lang="ru-RU" sz="2000" dirty="0"/>
              <a:t> </a:t>
            </a:r>
            <a:r>
              <a:rPr lang="ru-RU" sz="2000" dirty="0" err="1"/>
              <a:t>WinRunner</a:t>
            </a:r>
            <a:r>
              <a:rPr lang="ru-RU" sz="2000" dirty="0"/>
              <a:t>, </a:t>
            </a:r>
            <a:r>
              <a:rPr lang="ru-RU" sz="2000" dirty="0" err="1"/>
              <a:t>Quick</a:t>
            </a:r>
            <a:r>
              <a:rPr lang="ru-RU" sz="2000" dirty="0"/>
              <a:t> </a:t>
            </a:r>
            <a:r>
              <a:rPr lang="ru-RU" sz="2000" dirty="0" err="1"/>
              <a:t>Test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LoadRunner</a:t>
            </a:r>
            <a:r>
              <a:rPr lang="ru-RU" sz="2000" dirty="0"/>
              <a:t>, </a:t>
            </a:r>
            <a:r>
              <a:rPr lang="ru-RU" sz="2000" dirty="0" err="1"/>
              <a:t>JUnit</a:t>
            </a:r>
            <a:r>
              <a:rPr lang="ru-RU" sz="2000" dirty="0"/>
              <a:t>, HTTP </a:t>
            </a:r>
            <a:r>
              <a:rPr lang="ru-RU" sz="2000" dirty="0" err="1"/>
              <a:t>Unit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29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Что должен уметь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тестировщик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Autofit/>
          </a:bodyPr>
          <a:lstStyle/>
          <a:p>
            <a:pPr marL="0" indent="363538" algn="just">
              <a:lnSpc>
                <a:spcPct val="80000"/>
              </a:lnSpc>
              <a:buNone/>
            </a:pPr>
            <a:r>
              <a:rPr lang="ru-RU" sz="2000" dirty="0" smtClean="0"/>
              <a:t>Хороший </a:t>
            </a:r>
            <a:r>
              <a:rPr lang="ru-RU" sz="2000" dirty="0" err="1"/>
              <a:t>тестировщик</a:t>
            </a:r>
            <a:r>
              <a:rPr lang="ru-RU" sz="2000" dirty="0"/>
              <a:t> должен обладать следующими психологическими качествами: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Повышенной ответственностью.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Хорошими коммуникативными навыками.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Способностью ясно, быстро, чётко выражать свои мысли.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Исполнительностью.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Терпением, усидчивостью, внимательностью к деталям, наблюдательностью.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Гибким мышлением, хорошей способностью к обучению.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Хорошим абстрактным и аналитическим мышлением.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Способностью ставить нестандартные эксперименты.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Высокими техническими навыками.</a:t>
            </a:r>
            <a:endParaRPr lang="en-US" sz="2000" dirty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2000" dirty="0"/>
              <a:t>Склонностью к исследовательской деятельности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959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Перспективы и альтернативы 1/1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0872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/>
              <a:t>Допустим, что </a:t>
            </a:r>
            <a:r>
              <a:rPr lang="ru-RU" dirty="0" smtClean="0"/>
              <a:t>Вы стали </a:t>
            </a:r>
            <a:r>
              <a:rPr lang="ru-RU" dirty="0" err="1" smtClean="0"/>
              <a:t>тестировщиком</a:t>
            </a:r>
            <a:r>
              <a:rPr lang="ru-RU" dirty="0" smtClean="0"/>
              <a:t> </a:t>
            </a:r>
            <a:r>
              <a:rPr lang="ru-RU" dirty="0"/>
              <a:t>:)</a:t>
            </a:r>
          </a:p>
          <a:p>
            <a:pPr indent="363538" algn="just"/>
            <a:r>
              <a:rPr lang="ru-RU" dirty="0"/>
              <a:t>Через </a:t>
            </a:r>
            <a:r>
              <a:rPr lang="ru-RU" dirty="0" smtClean="0"/>
              <a:t>некоторое время возникнет </a:t>
            </a:r>
            <a:r>
              <a:rPr lang="ru-RU" dirty="0"/>
              <a:t>вопрос, </a:t>
            </a:r>
            <a:r>
              <a:rPr lang="ru-RU" dirty="0" smtClean="0"/>
              <a:t>что делать дальше? Какие перспективы сулит эта профессия? </a:t>
            </a:r>
            <a:endParaRPr lang="ru-RU" dirty="0"/>
          </a:p>
          <a:p>
            <a:pPr indent="363538" algn="just"/>
            <a:r>
              <a:rPr lang="ru-RU" b="1" dirty="0"/>
              <a:t>Специализация.</a:t>
            </a:r>
            <a:r>
              <a:rPr lang="ru-RU" dirty="0"/>
              <a:t> </a:t>
            </a:r>
            <a:r>
              <a:rPr lang="ru-RU" dirty="0" smtClean="0"/>
              <a:t>Через год-два работы </a:t>
            </a:r>
            <a:r>
              <a:rPr lang="ru-RU" dirty="0" err="1" smtClean="0"/>
              <a:t>тестировщиком</a:t>
            </a:r>
            <a:r>
              <a:rPr lang="ru-RU" dirty="0" smtClean="0"/>
              <a:t> Вы уже явно будете знать, какое из направлений тестирования Вам ближе по духу, и позволит занять на </a:t>
            </a:r>
            <a:r>
              <a:rPr lang="ru-RU" dirty="0"/>
              <a:t>рынке труда свою уникальную </a:t>
            </a:r>
            <a:r>
              <a:rPr lang="ru-RU" dirty="0" smtClean="0"/>
              <a:t>нишу, </a:t>
            </a:r>
            <a:r>
              <a:rPr lang="ru-RU" dirty="0"/>
              <a:t>как </a:t>
            </a:r>
            <a:r>
              <a:rPr lang="ru-RU" dirty="0" smtClean="0"/>
              <a:t>специалисту </a:t>
            </a:r>
            <a:r>
              <a:rPr lang="ru-RU" dirty="0"/>
              <a:t>узкого профиля. Например, это может быть тестирование безопасности, </a:t>
            </a:r>
            <a:r>
              <a:rPr lang="ru-RU" dirty="0" err="1"/>
              <a:t>юзабилити</a:t>
            </a:r>
            <a:r>
              <a:rPr lang="ru-RU" dirty="0"/>
              <a:t>, автоматизация тестирование и т.д.</a:t>
            </a:r>
          </a:p>
          <a:p>
            <a:pPr indent="363538" algn="just"/>
            <a:r>
              <a:rPr lang="ru-RU" b="1" dirty="0" smtClean="0"/>
              <a:t>Разработчик</a:t>
            </a:r>
            <a:r>
              <a:rPr lang="ru-RU" b="1" dirty="0"/>
              <a:t>.</a:t>
            </a:r>
            <a:r>
              <a:rPr lang="ru-RU" dirty="0"/>
              <a:t> </a:t>
            </a:r>
            <a:r>
              <a:rPr lang="ru-RU" dirty="0" smtClean="0"/>
              <a:t>Если Вы всё же поймете, что процесс тестирования Вас не увлек, есть </a:t>
            </a:r>
            <a:r>
              <a:rPr lang="ru-RU" dirty="0"/>
              <a:t>возможность перейти в </a:t>
            </a:r>
            <a:r>
              <a:rPr lang="ru-RU" dirty="0" smtClean="0"/>
              <a:t>разработчики. </a:t>
            </a:r>
          </a:p>
          <a:p>
            <a:pPr indent="363538" algn="just"/>
            <a:r>
              <a:rPr lang="ru-RU" dirty="0" smtClean="0"/>
              <a:t>Работа в ИТ-компании дает возможность </a:t>
            </a:r>
            <a:r>
              <a:rPr lang="ru-RU" dirty="0"/>
              <a:t>находясь в соответствующей </a:t>
            </a:r>
            <a:r>
              <a:rPr lang="ru-RU" dirty="0" smtClean="0"/>
              <a:t>атмосфере, даже не обладая </a:t>
            </a:r>
            <a:r>
              <a:rPr lang="ru-RU" dirty="0"/>
              <a:t>соответствующими знаниями и квалификацией, </a:t>
            </a:r>
            <a:r>
              <a:rPr lang="ru-RU" dirty="0" smtClean="0"/>
              <a:t>быстро научиться </a:t>
            </a:r>
            <a:r>
              <a:rPr lang="ru-RU" dirty="0"/>
              <a:t>всему необходимому. </a:t>
            </a:r>
            <a:endParaRPr lang="ru-RU" dirty="0" smtClean="0"/>
          </a:p>
          <a:p>
            <a:pPr indent="363538" algn="just"/>
            <a:r>
              <a:rPr lang="ru-RU" b="1" dirty="0"/>
              <a:t>Менеджер.</a:t>
            </a:r>
            <a:r>
              <a:rPr lang="ru-RU" dirty="0"/>
              <a:t> Конечно, </a:t>
            </a:r>
            <a:r>
              <a:rPr lang="ru-RU" dirty="0" smtClean="0"/>
              <a:t>рост </a:t>
            </a:r>
            <a:r>
              <a:rPr lang="ru-RU" dirty="0"/>
              <a:t>до уровня менеджера будет зависеть от </a:t>
            </a:r>
            <a:r>
              <a:rPr lang="ru-RU" dirty="0" smtClean="0"/>
              <a:t>проявленных Вами лидерских способностей в команде </a:t>
            </a:r>
            <a:r>
              <a:rPr lang="ru-RU" dirty="0" err="1" smtClean="0"/>
              <a:t>тестировщиков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dirty="0" smtClean="0"/>
              <a:t>Подъем по </a:t>
            </a:r>
            <a:r>
              <a:rPr lang="ru-RU" dirty="0"/>
              <a:t>карьерной </a:t>
            </a:r>
            <a:r>
              <a:rPr lang="ru-RU" dirty="0" smtClean="0"/>
              <a:t>лестнице в ИТ-компаниях, различен в зависимости </a:t>
            </a:r>
            <a:r>
              <a:rPr lang="ru-RU" dirty="0"/>
              <a:t>от типа организации процесса </a:t>
            </a:r>
            <a:r>
              <a:rPr lang="ru-RU" dirty="0" smtClean="0"/>
              <a:t> тестирования </a:t>
            </a:r>
            <a:r>
              <a:rPr lang="ru-RU" dirty="0"/>
              <a:t>и иерархии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3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Перспективы и альтернативы 2/2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08720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b="1" dirty="0" smtClean="0"/>
              <a:t>Консультант </a:t>
            </a:r>
            <a:r>
              <a:rPr lang="ru-RU" b="1" dirty="0"/>
              <a:t>или тренер.</a:t>
            </a:r>
            <a:r>
              <a:rPr lang="ru-RU" dirty="0"/>
              <a:t> Роль консультанта требует солидного опыта и знаний. Хотя это сфера </a:t>
            </a:r>
            <a:r>
              <a:rPr lang="ru-RU" dirty="0" smtClean="0"/>
              <a:t>представляется </a:t>
            </a:r>
            <a:r>
              <a:rPr lang="ru-RU" dirty="0"/>
              <a:t>одной из наиболее прибыльных. Стать консультантом не просто, т.к. для того, чтобы </a:t>
            </a:r>
            <a:r>
              <a:rPr lang="ru-RU" dirty="0" smtClean="0"/>
              <a:t>Вас </a:t>
            </a:r>
            <a:r>
              <a:rPr lang="ru-RU" dirty="0"/>
              <a:t>пригласили, нужен опыт, а чтобы был опыт, нужно где-то </a:t>
            </a:r>
            <a:r>
              <a:rPr lang="ru-RU" dirty="0" smtClean="0"/>
              <a:t>поработать</a:t>
            </a:r>
            <a:r>
              <a:rPr lang="ru-RU" dirty="0"/>
              <a:t>.</a:t>
            </a:r>
          </a:p>
          <a:p>
            <a:pPr indent="363538" algn="just"/>
            <a:r>
              <a:rPr lang="ru-RU" b="1" dirty="0"/>
              <a:t>Свой бизнес.</a:t>
            </a:r>
            <a:r>
              <a:rPr lang="ru-RU" dirty="0"/>
              <a:t> Это интересный </a:t>
            </a:r>
            <a:r>
              <a:rPr lang="ru-RU" dirty="0" smtClean="0"/>
              <a:t>вариант </a:t>
            </a:r>
            <a:r>
              <a:rPr lang="ru-RU" dirty="0"/>
              <a:t>в плане прибыли, но довольно непростой в плане поиска инвестиций и клиентов. Идеальный вариант – если у вас есть </a:t>
            </a:r>
            <a:r>
              <a:rPr lang="ru-RU" dirty="0" smtClean="0"/>
              <a:t>партнёр</a:t>
            </a:r>
            <a:r>
              <a:rPr lang="ru-RU" dirty="0"/>
              <a:t>, который готов вложить деньги со своей стороны, чтобы </a:t>
            </a:r>
            <a:r>
              <a:rPr lang="ru-RU" dirty="0" smtClean="0"/>
              <a:t>Вы </a:t>
            </a:r>
            <a:r>
              <a:rPr lang="ru-RU" dirty="0"/>
              <a:t>всё обеспечили с этой, вкладывая только время и знания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3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653011" cy="57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1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1139</Words>
  <Application>Microsoft Office PowerPoint</Application>
  <PresentationFormat>Экран (4:3)</PresentationFormat>
  <Paragraphs>130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Открытая</vt:lpstr>
      <vt:lpstr>Bitmap Image</vt:lpstr>
      <vt:lpstr>Тема 1. Введение</vt:lpstr>
      <vt:lpstr>Портрет тестировщика (1/3)</vt:lpstr>
      <vt:lpstr>Портрет тестировщика (2/3)</vt:lpstr>
      <vt:lpstr>Портрет тестировщика (3/3)</vt:lpstr>
      <vt:lpstr>Что должен уметь тестировщик?</vt:lpstr>
      <vt:lpstr>Что должен уметь тестировщик?</vt:lpstr>
      <vt:lpstr>Перспективы и альтернативы 1/1</vt:lpstr>
      <vt:lpstr>Перспективы и альтернативы 2/2</vt:lpstr>
      <vt:lpstr>Презентация PowerPoint</vt:lpstr>
      <vt:lpstr>Основные определения тестирования</vt:lpstr>
      <vt:lpstr>Продукты, подвергаемые тестированию</vt:lpstr>
      <vt:lpstr>Практическое задание</vt:lpstr>
      <vt:lpstr>Суровая правда жизни (с) bash.org.ru  или жизненный цикл разработки ПО </vt:lpstr>
      <vt:lpstr>Суровая правда жизни</vt:lpstr>
      <vt:lpstr>УСПЕХОВ!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34</cp:revision>
  <dcterms:created xsi:type="dcterms:W3CDTF">2016-04-02T13:48:21Z</dcterms:created>
  <dcterms:modified xsi:type="dcterms:W3CDTF">2016-02-14T07:44:15Z</dcterms:modified>
</cp:coreProperties>
</file>