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67" r:id="rId3"/>
    <p:sldId id="263" r:id="rId4"/>
    <p:sldId id="260" r:id="rId5"/>
    <p:sldId id="268" r:id="rId6"/>
    <p:sldId id="266" r:id="rId7"/>
    <p:sldId id="262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74" r:id="rId21"/>
    <p:sldId id="275" r:id="rId22"/>
    <p:sldId id="261" r:id="rId23"/>
    <p:sldId id="25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540" autoAdjust="0"/>
    <p:restoredTop sz="94660"/>
  </p:normalViewPr>
  <p:slideViewPr>
    <p:cSldViewPr>
      <p:cViewPr>
        <p:scale>
          <a:sx n="50" d="100"/>
          <a:sy n="50" d="100"/>
        </p:scale>
        <p:origin x="-61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CA23-4AE5-4DF3-BDCE-837D0B1A8387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219B-1C1E-40E7-8B90-2A92BFC0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7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7219B-1C1E-40E7-8B90-2A92BFC03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752601"/>
            <a:ext cx="8143932" cy="18297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Тема 2.Поиск дефектов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программного обеспечения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(С) Мария Савчик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6AAF-FE7C-4924-A7E7-0A92FB86093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Отчет об ошибке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3888431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900" b="1" dirty="0"/>
              <a:t>Отчёт об ошибке</a:t>
            </a:r>
            <a:r>
              <a:rPr lang="ru-RU" sz="1900" dirty="0"/>
              <a:t> – это технический документ, написанный с целью:</a:t>
            </a:r>
          </a:p>
          <a:p>
            <a:pPr marL="361950" lvl="1" indent="-361950" algn="just">
              <a:buFont typeface="Wingdings" pitchFamily="2" charset="2"/>
              <a:buChar char="§"/>
            </a:pPr>
            <a:r>
              <a:rPr lang="ru-RU" sz="1900" dirty="0"/>
              <a:t>предоставить информацию о проблеме, </a:t>
            </a:r>
            <a:r>
              <a:rPr lang="ru-RU" sz="1900" dirty="0" smtClean="0"/>
              <a:t>её </a:t>
            </a:r>
            <a:r>
              <a:rPr lang="ru-RU" sz="1900" dirty="0"/>
              <a:t>свойствах и последствиях;</a:t>
            </a:r>
          </a:p>
          <a:p>
            <a:pPr marL="361950" lvl="1" indent="-361950" algn="just">
              <a:buFont typeface="Wingdings" pitchFamily="2" charset="2"/>
              <a:buChar char="§"/>
            </a:pPr>
            <a:r>
              <a:rPr lang="ru-RU" sz="1900" dirty="0" err="1"/>
              <a:t>приоритизировать</a:t>
            </a:r>
            <a:r>
              <a:rPr lang="ru-RU" sz="1900" dirty="0"/>
              <a:t> проблему по важности и скорости устранения;</a:t>
            </a:r>
          </a:p>
          <a:p>
            <a:pPr marL="361950" lvl="1" indent="-361950" algn="just">
              <a:buFont typeface="Wingdings" pitchFamily="2" charset="2"/>
              <a:buChar char="§"/>
            </a:pPr>
            <a:r>
              <a:rPr lang="ru-RU" sz="1900" dirty="0"/>
              <a:t>помочь программистам обнаружить </a:t>
            </a:r>
            <a:r>
              <a:rPr lang="ru-RU" sz="1900" dirty="0" smtClean="0"/>
              <a:t>и устранить </a:t>
            </a:r>
            <a:r>
              <a:rPr lang="ru-RU" sz="1900" dirty="0"/>
              <a:t>источник проблемы.</a:t>
            </a:r>
          </a:p>
          <a:p>
            <a:pPr marL="0" indent="363538" algn="just">
              <a:buNone/>
            </a:pPr>
            <a:r>
              <a:rPr lang="ru-RU" sz="1900" dirty="0"/>
              <a:t>Отчёт об ошибке («баг-репорт», «</a:t>
            </a:r>
            <a:r>
              <a:rPr lang="en-US" sz="1900" dirty="0"/>
              <a:t>bug report</a:t>
            </a:r>
            <a:r>
              <a:rPr lang="ru-RU" sz="1900" dirty="0"/>
              <a:t>»)</a:t>
            </a:r>
            <a:r>
              <a:rPr lang="en-US" sz="1900" dirty="0"/>
              <a:t> – </a:t>
            </a:r>
            <a:r>
              <a:rPr lang="ru-RU" sz="1900" dirty="0"/>
              <a:t>один из основных результатов работы </a:t>
            </a:r>
            <a:r>
              <a:rPr lang="ru-RU" sz="1900" dirty="0" err="1"/>
              <a:t>тестировщиков</a:t>
            </a:r>
            <a:r>
              <a:rPr lang="ru-RU" sz="1900" dirty="0"/>
              <a:t>. </a:t>
            </a:r>
            <a:r>
              <a:rPr lang="ru-RU" sz="1900" dirty="0" smtClean="0"/>
              <a:t>(Именно его </a:t>
            </a:r>
            <a:r>
              <a:rPr lang="ru-RU" sz="1900" dirty="0"/>
              <a:t>видят </a:t>
            </a:r>
            <a:r>
              <a:rPr lang="ru-RU" sz="1900" dirty="0" smtClean="0"/>
              <a:t>другие </a:t>
            </a:r>
            <a:r>
              <a:rPr lang="ru-RU" sz="1900" dirty="0" err="1"/>
              <a:t>тестировщики</a:t>
            </a:r>
            <a:r>
              <a:rPr lang="ru-RU" sz="1900" dirty="0"/>
              <a:t> и люди, не входящие в команду </a:t>
            </a:r>
            <a:r>
              <a:rPr lang="ru-RU" sz="1900" dirty="0" err="1" smtClean="0"/>
              <a:t>тестировщиков</a:t>
            </a:r>
            <a:r>
              <a:rPr lang="ru-RU" sz="1900" dirty="0" smtClean="0"/>
              <a:t>.</a:t>
            </a:r>
          </a:p>
          <a:p>
            <a:pPr marL="0" indent="363538" algn="just">
              <a:buNone/>
            </a:pPr>
            <a:endParaRPr lang="ru-RU" sz="1900" dirty="0"/>
          </a:p>
          <a:p>
            <a:pPr marL="0" indent="363538" algn="just">
              <a:buNone/>
            </a:pPr>
            <a:r>
              <a:rPr lang="ru-RU" sz="1900" b="1" dirty="0"/>
              <a:t>Основная цель написания отчёта об ошибке – устранение ошибки</a:t>
            </a:r>
            <a:r>
              <a:rPr lang="ru-RU" sz="1900" b="1" dirty="0" smtClean="0"/>
              <a:t>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3928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Правильность и четкость формулировок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4824536"/>
          </a:xfrm>
        </p:spPr>
        <p:txBody>
          <a:bodyPr>
            <a:normAutofit fontScale="92500"/>
          </a:bodyPr>
          <a:lstStyle/>
          <a:p>
            <a:pPr marL="0" indent="363538" algn="just">
              <a:buNone/>
            </a:pPr>
            <a:r>
              <a:rPr lang="ru-RU" sz="2200" dirty="0"/>
              <a:t>Как сказать исполнителю задания по устранению проблемы о </a:t>
            </a:r>
            <a:r>
              <a:rPr lang="ru-RU" sz="2200" dirty="0" smtClean="0"/>
              <a:t>возникших неполадках таким </a:t>
            </a:r>
            <a:r>
              <a:rPr lang="ru-RU" sz="2200" dirty="0"/>
              <a:t>образом, чтобы он услышал, обратил внимание и однозначно понял, в чём состоит проблема</a:t>
            </a:r>
            <a:r>
              <a:rPr lang="ru-RU" sz="2200" dirty="0" smtClean="0"/>
              <a:t>?</a:t>
            </a:r>
          </a:p>
          <a:p>
            <a:pPr marL="0" indent="363538" algn="just">
              <a:buNone/>
            </a:pPr>
            <a:r>
              <a:rPr lang="ru-RU" sz="2200" dirty="0"/>
              <a:t>Программисты, привыкшие формулировать мысли ясно, за долгие годы развития индустрии пришли к простой формуле, по которой можно сообщать друг другу о проблемах.</a:t>
            </a:r>
          </a:p>
          <a:p>
            <a:pPr marL="0" indent="363538" algn="just">
              <a:buNone/>
            </a:pPr>
            <a:r>
              <a:rPr lang="ru-RU" sz="2200" b="1" dirty="0"/>
              <a:t>Формула совершенного баг-репорта</a:t>
            </a:r>
            <a:r>
              <a:rPr lang="ru-RU" sz="2200" dirty="0"/>
              <a:t> состоит из трёх простых пунктов:</a:t>
            </a:r>
          </a:p>
          <a:p>
            <a:pPr marL="0" indent="363538" algn="just">
              <a:buFontTx/>
              <a:buAutoNum type="arabicPeriod"/>
            </a:pPr>
            <a:r>
              <a:rPr lang="ru-RU" sz="2200" dirty="0"/>
              <a:t>Что мы сделали (</a:t>
            </a:r>
            <a:r>
              <a:rPr lang="en-US" sz="2200" dirty="0"/>
              <a:t>s</a:t>
            </a:r>
            <a:r>
              <a:rPr lang="ru-RU" sz="2200" dirty="0" err="1"/>
              <a:t>teps</a:t>
            </a:r>
            <a:r>
              <a:rPr lang="ru-RU" sz="2200" dirty="0"/>
              <a:t> </a:t>
            </a:r>
            <a:r>
              <a:rPr lang="ru-RU" sz="2200" dirty="0" err="1"/>
              <a:t>required</a:t>
            </a:r>
            <a:r>
              <a:rPr lang="ru-RU" sz="2200" dirty="0"/>
              <a:t> </a:t>
            </a:r>
            <a:r>
              <a:rPr lang="ru-RU" sz="2200" dirty="0" err="1"/>
              <a:t>to</a:t>
            </a:r>
            <a:r>
              <a:rPr lang="ru-RU" sz="2200" dirty="0"/>
              <a:t> </a:t>
            </a:r>
            <a:r>
              <a:rPr lang="ru-RU" sz="2200" dirty="0" err="1"/>
              <a:t>reproduce</a:t>
            </a:r>
            <a:r>
              <a:rPr lang="ru-RU" sz="2200" dirty="0"/>
              <a:t> </a:t>
            </a:r>
            <a:r>
              <a:rPr lang="ru-RU" sz="2200" dirty="0" err="1"/>
              <a:t>the</a:t>
            </a:r>
            <a:r>
              <a:rPr lang="ru-RU" sz="2200" dirty="0"/>
              <a:t> </a:t>
            </a:r>
            <a:r>
              <a:rPr lang="ru-RU" sz="2200" dirty="0" err="1"/>
              <a:t>problem</a:t>
            </a:r>
            <a:r>
              <a:rPr lang="ru-RU" sz="2200" dirty="0"/>
              <a:t>)</a:t>
            </a:r>
            <a:r>
              <a:rPr lang="en-US" sz="2200" dirty="0"/>
              <a:t>.</a:t>
            </a:r>
          </a:p>
          <a:p>
            <a:pPr marL="0" indent="363538" algn="just">
              <a:buFontTx/>
              <a:buAutoNum type="arabicPeriod"/>
            </a:pPr>
            <a:r>
              <a:rPr lang="ru-RU" sz="2200" dirty="0"/>
              <a:t>Что мы получили (</a:t>
            </a:r>
            <a:r>
              <a:rPr lang="en-US" sz="2200" dirty="0"/>
              <a:t>a</a:t>
            </a:r>
            <a:r>
              <a:rPr lang="ru-RU" sz="2200" dirty="0" err="1"/>
              <a:t>ctual</a:t>
            </a:r>
            <a:r>
              <a:rPr lang="ru-RU" sz="2200" dirty="0"/>
              <a:t> </a:t>
            </a:r>
            <a:r>
              <a:rPr lang="ru-RU" sz="2200" dirty="0" err="1"/>
              <a:t>results</a:t>
            </a:r>
            <a:r>
              <a:rPr lang="ru-RU" sz="2200" dirty="0"/>
              <a:t>)</a:t>
            </a:r>
            <a:r>
              <a:rPr lang="en-US" sz="2200" dirty="0"/>
              <a:t>.</a:t>
            </a:r>
          </a:p>
          <a:p>
            <a:pPr marL="0" indent="363538" algn="just">
              <a:buFontTx/>
              <a:buAutoNum type="arabicPeriod"/>
            </a:pPr>
            <a:r>
              <a:rPr lang="ru-RU" sz="2200" dirty="0"/>
              <a:t>Что мы ожидали получить (</a:t>
            </a:r>
            <a:r>
              <a:rPr lang="en-US" sz="2200" dirty="0"/>
              <a:t>e</a:t>
            </a:r>
            <a:r>
              <a:rPr lang="ru-RU" sz="2200" dirty="0" err="1"/>
              <a:t>xpected</a:t>
            </a:r>
            <a:r>
              <a:rPr lang="ru-RU" sz="2200" dirty="0"/>
              <a:t> </a:t>
            </a:r>
            <a:r>
              <a:rPr lang="ru-RU" sz="2200" dirty="0" err="1"/>
              <a:t>results</a:t>
            </a:r>
            <a:r>
              <a:rPr lang="ru-RU" sz="2200" dirty="0"/>
              <a:t>)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0" indent="361950" algn="just">
              <a:buNone/>
            </a:pPr>
            <a:r>
              <a:rPr lang="ru-RU" sz="2200" dirty="0" smtClean="0"/>
              <a:t>Кроме </a:t>
            </a:r>
            <a:r>
              <a:rPr lang="ru-RU" sz="2200" dirty="0"/>
              <a:t>того, нужно сообщить, где именно произошла проблема, при каких условиях, а также дать ошибке название</a:t>
            </a:r>
            <a:r>
              <a:rPr lang="ru-RU" sz="2200" dirty="0" smtClean="0"/>
              <a:t>.</a:t>
            </a:r>
          </a:p>
          <a:p>
            <a:pPr marL="0" indent="361950" algn="just">
              <a:buNone/>
            </a:pPr>
            <a:r>
              <a:rPr lang="ru-RU" sz="2200" dirty="0" smtClean="0"/>
              <a:t>Работает правило «Что, где, когда (при каких условиях)»</a:t>
            </a:r>
            <a:endParaRPr lang="en-US" sz="2200" dirty="0"/>
          </a:p>
          <a:p>
            <a:pPr marL="0" indent="363538" algn="just">
              <a:buFontTx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086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 корректного баг-репорта (1/2)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692696"/>
            <a:ext cx="8640960" cy="5400600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1900" dirty="0" smtClean="0"/>
              <a:t>Типовая </a:t>
            </a:r>
            <a:r>
              <a:rPr lang="ru-RU" sz="1900" dirty="0"/>
              <a:t>ошибка, которую заметил проектный менеджер</a:t>
            </a:r>
            <a:r>
              <a:rPr lang="ru-RU" sz="1900" dirty="0" smtClean="0"/>
              <a:t>: </a:t>
            </a:r>
          </a:p>
          <a:p>
            <a:pPr marL="0" indent="363538" algn="just">
              <a:buNone/>
            </a:pPr>
            <a:r>
              <a:rPr lang="ru-RU" sz="1900" b="1" dirty="0" smtClean="0"/>
              <a:t>«</a:t>
            </a:r>
            <a:r>
              <a:rPr lang="ru-RU" sz="1900" b="1" dirty="0"/>
              <a:t>Забыл пароль» должно работать иначе</a:t>
            </a:r>
          </a:p>
          <a:p>
            <a:pPr marL="0" indent="363538" algn="just">
              <a:buNone/>
            </a:pPr>
            <a:r>
              <a:rPr lang="ru-RU" sz="1900" b="1" dirty="0"/>
              <a:t>Что </a:t>
            </a:r>
            <a:r>
              <a:rPr lang="ru-RU" sz="1900" b="1" dirty="0" smtClean="0"/>
              <a:t>сделал:</a:t>
            </a:r>
          </a:p>
          <a:p>
            <a:pPr marL="0" indent="363538" algn="just">
              <a:buNone/>
            </a:pPr>
            <a:r>
              <a:rPr lang="ru-RU" sz="1900" dirty="0" smtClean="0"/>
              <a:t>1</a:t>
            </a:r>
            <a:r>
              <a:rPr lang="ru-RU" sz="1900" dirty="0"/>
              <a:t>. Открыл http://www.something.com/</a:t>
            </a:r>
          </a:p>
          <a:p>
            <a:pPr marL="0" indent="363538" algn="just">
              <a:buNone/>
            </a:pPr>
            <a:r>
              <a:rPr lang="ru-RU" sz="1900" dirty="0" smtClean="0"/>
              <a:t>2</a:t>
            </a:r>
            <a:r>
              <a:rPr lang="ru-RU" sz="1900" dirty="0"/>
              <a:t>. Кликнул в «забыл пароль».</a:t>
            </a:r>
          </a:p>
          <a:p>
            <a:pPr marL="0" indent="363538" algn="just">
              <a:buNone/>
            </a:pPr>
            <a:r>
              <a:rPr lang="ru-RU" sz="1900" dirty="0" smtClean="0"/>
              <a:t>3</a:t>
            </a:r>
            <a:r>
              <a:rPr lang="ru-RU" sz="1900" dirty="0"/>
              <a:t>. Открылась форма с предложением ввести свой </a:t>
            </a:r>
            <a:r>
              <a:rPr lang="ru-RU" sz="1900" dirty="0" err="1"/>
              <a:t>email</a:t>
            </a:r>
            <a:r>
              <a:rPr lang="ru-RU" sz="1900" dirty="0"/>
              <a:t>, ввёл туда свой e</a:t>
            </a:r>
            <a:r>
              <a:rPr lang="en-US" sz="1900" dirty="0"/>
              <a:t>-</a:t>
            </a:r>
            <a:r>
              <a:rPr lang="ru-RU" sz="1900" dirty="0" err="1"/>
              <a:t>mail</a:t>
            </a:r>
            <a:r>
              <a:rPr lang="ru-RU" sz="1900" dirty="0"/>
              <a:t>, существующий в базе и принадлежащий моему юзеру.</a:t>
            </a:r>
          </a:p>
          <a:p>
            <a:pPr marL="0" indent="363538" algn="just">
              <a:buNone/>
            </a:pPr>
            <a:r>
              <a:rPr lang="ru-RU" sz="1900" dirty="0" smtClean="0"/>
              <a:t>4</a:t>
            </a:r>
            <a:r>
              <a:rPr lang="ru-RU" sz="1900" dirty="0"/>
              <a:t>. Кликнул «восстановить».</a:t>
            </a:r>
          </a:p>
          <a:p>
            <a:pPr marL="0" indent="363538" algn="just">
              <a:buNone/>
            </a:pPr>
            <a:r>
              <a:rPr lang="ru-RU" sz="1900" b="1" dirty="0"/>
              <a:t>Что получил:</a:t>
            </a:r>
          </a:p>
          <a:p>
            <a:pPr marL="0" indent="363538" algn="just">
              <a:buNone/>
            </a:pPr>
            <a:r>
              <a:rPr lang="ru-RU" sz="1900" dirty="0" smtClean="0"/>
              <a:t>1</a:t>
            </a:r>
            <a:r>
              <a:rPr lang="ru-RU" sz="1900" dirty="0"/>
              <a:t>. «Вам отправлен новый пароль».</a:t>
            </a:r>
          </a:p>
          <a:p>
            <a:pPr marL="0" indent="363538" algn="just">
              <a:buNone/>
            </a:pPr>
            <a:r>
              <a:rPr lang="ru-RU" sz="1900" dirty="0" smtClean="0"/>
              <a:t>2</a:t>
            </a:r>
            <a:r>
              <a:rPr lang="ru-RU" sz="1900" dirty="0"/>
              <a:t>. Пришло письмо, в котором был сгенерированный новый пароль.</a:t>
            </a:r>
          </a:p>
          <a:p>
            <a:pPr marL="0" indent="363538" algn="just">
              <a:buNone/>
            </a:pPr>
            <a:r>
              <a:rPr lang="ru-RU" sz="1900" dirty="0" smtClean="0"/>
              <a:t>3</a:t>
            </a:r>
            <a:r>
              <a:rPr lang="ru-RU" sz="1900" dirty="0"/>
              <a:t>. Этот пароль действительно работает, старый не работает.</a:t>
            </a:r>
          </a:p>
          <a:p>
            <a:pPr marL="0" indent="363538" algn="just">
              <a:buNone/>
            </a:pPr>
            <a:r>
              <a:rPr lang="ru-RU" sz="1900" b="1" dirty="0"/>
              <a:t>Что ожидал:</a:t>
            </a:r>
            <a:r>
              <a:rPr lang="ru-RU" sz="1900" dirty="0"/>
              <a:t> в соответствии с нашими </a:t>
            </a:r>
            <a:r>
              <a:rPr lang="ru-RU" sz="1900" dirty="0" err="1"/>
              <a:t>user</a:t>
            </a:r>
            <a:r>
              <a:rPr lang="ru-RU" sz="1900" dirty="0"/>
              <a:t> </a:t>
            </a:r>
            <a:r>
              <a:rPr lang="ru-RU" sz="1900" dirty="0" err="1"/>
              <a:t>stories</a:t>
            </a:r>
            <a:r>
              <a:rPr lang="ru-RU" sz="1900" dirty="0"/>
              <a:t>, письмом должен был прийти не новый пароль, а </a:t>
            </a:r>
            <a:r>
              <a:rPr lang="ru-RU" sz="1900" dirty="0" err="1"/>
              <a:t>линк</a:t>
            </a:r>
            <a:r>
              <a:rPr lang="ru-RU" sz="1900" dirty="0"/>
              <a:t> на страничку, на которой пользователь может сам создать себе новый пароль</a:t>
            </a:r>
            <a:r>
              <a:rPr lang="ru-RU" sz="1900" dirty="0" smtClean="0"/>
              <a:t>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0020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Пример корректного баг-репорта (2/2)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112568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2000" dirty="0" smtClean="0"/>
              <a:t>Типовая </a:t>
            </a:r>
            <a:r>
              <a:rPr lang="ru-RU" sz="2000" dirty="0"/>
              <a:t>ошибка, которую заметил финансовый директор</a:t>
            </a:r>
            <a:r>
              <a:rPr lang="ru-RU" sz="2000" dirty="0" smtClean="0"/>
              <a:t>: </a:t>
            </a:r>
          </a:p>
          <a:p>
            <a:pPr marL="0" indent="363538" algn="just">
              <a:buNone/>
            </a:pPr>
            <a:r>
              <a:rPr lang="ru-RU" sz="2000" b="1" dirty="0" smtClean="0"/>
              <a:t>Почему </a:t>
            </a:r>
            <a:r>
              <a:rPr lang="ru-RU" sz="2000" b="1" dirty="0"/>
              <a:t>такие дорогие кресла?</a:t>
            </a:r>
            <a:endParaRPr lang="en-US" sz="2000" b="1" dirty="0"/>
          </a:p>
          <a:p>
            <a:pPr marL="0" indent="363538" algn="just">
              <a:buNone/>
            </a:pPr>
            <a:r>
              <a:rPr lang="ru-RU" sz="2000" dirty="0"/>
              <a:t>В полученном 01.04.2008 от Васи отчёте увидел раздел «офисная мебель», а в нём пункт «кресла для новых сотрудников, 2шт», по цене $1,400 за штуку. Мы ожидали, что Вася будет покупать в отдел кресла для сотрудников в пределах $200, но не полторы же </a:t>
            </a:r>
            <a:r>
              <a:rPr lang="ru-RU" sz="2000" dirty="0" err="1"/>
              <a:t>тыщи</a:t>
            </a:r>
            <a:r>
              <a:rPr lang="ru-RU" sz="2000" dirty="0"/>
              <a:t> баксов? Просьба на первое апреля не ссылаться</a:t>
            </a:r>
            <a:r>
              <a:rPr lang="ru-RU" sz="2000" dirty="0" smtClean="0"/>
              <a:t>.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indent="363538" algn="just">
              <a:buNone/>
            </a:pPr>
            <a:r>
              <a:rPr lang="ru-RU" sz="2000" dirty="0"/>
              <a:t>Обратите внимание - необязательно чтобы текст баг-репорта был </a:t>
            </a:r>
            <a:r>
              <a:rPr lang="ru-RU" sz="2000" dirty="0" smtClean="0"/>
              <a:t>написан по вышеупомянутой форме</a:t>
            </a:r>
            <a:r>
              <a:rPr lang="ru-RU" sz="2000" dirty="0"/>
              <a:t>, но важно, чтобы там была нужная информация.</a:t>
            </a:r>
          </a:p>
          <a:p>
            <a:pPr marL="0" indent="363538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164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Атрибуты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отчёта об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ошибке (1/6)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112568"/>
          </a:xfrm>
        </p:spPr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ru-RU" sz="2000" b="1" dirty="0"/>
              <a:t>Основные атрибуты</a:t>
            </a:r>
            <a:r>
              <a:rPr lang="en-US" sz="2000" b="1" dirty="0"/>
              <a:t>:</a:t>
            </a:r>
            <a:endParaRPr lang="ru-RU" sz="2000" b="1" dirty="0"/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Идентификатор (</a:t>
            </a:r>
            <a:r>
              <a:rPr lang="en-US" sz="2000" dirty="0"/>
              <a:t>id</a:t>
            </a:r>
            <a:r>
              <a:rPr lang="ru-RU" sz="2000" dirty="0"/>
              <a:t>)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Краткое описание (</a:t>
            </a:r>
            <a:r>
              <a:rPr lang="en-US" sz="2000" dirty="0"/>
              <a:t>summary</a:t>
            </a:r>
            <a:r>
              <a:rPr lang="ru-RU" sz="2000" dirty="0"/>
              <a:t>)</a:t>
            </a:r>
            <a:endParaRPr lang="en-US" sz="2000" dirty="0"/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Подробное описание</a:t>
            </a:r>
            <a:r>
              <a:rPr lang="en-US" sz="2000" dirty="0"/>
              <a:t> (description)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Шаги воспроизведения (</a:t>
            </a:r>
            <a:r>
              <a:rPr lang="en-US" sz="2000" dirty="0"/>
              <a:t>steps to reproduce, STR</a:t>
            </a:r>
            <a:r>
              <a:rPr lang="ru-RU" sz="2000" dirty="0"/>
              <a:t>)</a:t>
            </a:r>
            <a:endParaRPr lang="en-US" sz="2000" dirty="0"/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 err="1"/>
              <a:t>Воспроизводимость</a:t>
            </a:r>
            <a:r>
              <a:rPr lang="ru-RU" sz="2000" dirty="0"/>
              <a:t> (</a:t>
            </a:r>
            <a:r>
              <a:rPr lang="en-US" sz="2000" dirty="0"/>
              <a:t>reproducible)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Важность (</a:t>
            </a:r>
            <a:r>
              <a:rPr lang="en-US" sz="2000" dirty="0"/>
              <a:t>severity)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Срочность (</a:t>
            </a:r>
            <a:r>
              <a:rPr lang="en-US" sz="2000" dirty="0"/>
              <a:t>priority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endParaRPr lang="en-US" sz="2000" dirty="0"/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Симптом (</a:t>
            </a:r>
            <a:r>
              <a:rPr lang="en-US" sz="2000" dirty="0"/>
              <a:t>symptom)</a:t>
            </a:r>
          </a:p>
          <a:p>
            <a:pPr marL="0" indent="363538" algn="just">
              <a:buNone/>
            </a:pPr>
            <a:endParaRPr lang="en-US" sz="2000" dirty="0"/>
          </a:p>
          <a:p>
            <a:pPr marL="0" indent="363538" algn="just">
              <a:buNone/>
            </a:pPr>
            <a:r>
              <a:rPr lang="ru-RU" sz="2000" b="1" dirty="0"/>
              <a:t>Дополнительные (необязательные) атрибуты: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Возможность «обойти баг» (</a:t>
            </a:r>
            <a:r>
              <a:rPr lang="en-US" sz="2000" dirty="0"/>
              <a:t>workaround</a:t>
            </a:r>
            <a:r>
              <a:rPr lang="ru-RU" sz="2000" dirty="0"/>
              <a:t>)</a:t>
            </a:r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Дополнительная информация (</a:t>
            </a:r>
            <a:r>
              <a:rPr lang="en-US" sz="2000" dirty="0"/>
              <a:t>a</a:t>
            </a:r>
            <a:r>
              <a:rPr lang="ru-RU" sz="2000" dirty="0" err="1"/>
              <a:t>dditional</a:t>
            </a:r>
            <a:r>
              <a:rPr lang="ru-RU" sz="2000" dirty="0"/>
              <a:t> </a:t>
            </a:r>
            <a:r>
              <a:rPr lang="ru-RU" sz="2000" dirty="0" err="1"/>
              <a:t>information</a:t>
            </a:r>
            <a:r>
              <a:rPr lang="ru-RU" sz="2000" dirty="0"/>
              <a:t>)</a:t>
            </a:r>
            <a:endParaRPr lang="en-US" sz="2000" dirty="0"/>
          </a:p>
          <a:p>
            <a:pPr marL="1076325" lvl="1" indent="-533400" algn="just">
              <a:buFont typeface="Wingdings" pitchFamily="2" charset="2"/>
              <a:buChar char="§"/>
            </a:pPr>
            <a:r>
              <a:rPr lang="ru-RU" sz="2000" dirty="0"/>
              <a:t>Приложения («</a:t>
            </a:r>
            <a:r>
              <a:rPr lang="ru-RU" sz="2000" dirty="0" err="1"/>
              <a:t>аттачи</a:t>
            </a:r>
            <a:r>
              <a:rPr lang="ru-RU" sz="2000" dirty="0"/>
              <a:t>») (</a:t>
            </a:r>
            <a:r>
              <a:rPr lang="en-US" sz="2000" dirty="0"/>
              <a:t>a</a:t>
            </a:r>
            <a:r>
              <a:rPr lang="ru-RU" sz="2000" dirty="0" err="1"/>
              <a:t>ttachments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79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Атрибуты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отчёта об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ошибке (2/6)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400600"/>
          </a:xfrm>
        </p:spPr>
        <p:txBody>
          <a:bodyPr>
            <a:noAutofit/>
          </a:bodyPr>
          <a:lstStyle/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smtClean="0"/>
              <a:t>Идентификатор </a:t>
            </a:r>
            <a:r>
              <a:rPr lang="ru-RU" sz="1900" b="1" dirty="0"/>
              <a:t>(</a:t>
            </a:r>
            <a:r>
              <a:rPr lang="en-US" sz="1900" b="1" dirty="0"/>
              <a:t>id</a:t>
            </a:r>
            <a:r>
              <a:rPr lang="ru-RU" sz="1900" b="1" dirty="0" smtClean="0"/>
              <a:t>):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dirty="0"/>
              <a:t>Как правило: </a:t>
            </a:r>
            <a:r>
              <a:rPr lang="ru-RU" sz="1900" dirty="0"/>
              <a:t>А</a:t>
            </a:r>
            <a:r>
              <a:rPr lang="ru-RU" sz="1900" dirty="0"/>
              <a:t>ббревиатура </a:t>
            </a:r>
            <a:r>
              <a:rPr lang="ru-RU" sz="1900" dirty="0" err="1" smtClean="0"/>
              <a:t>проекта+дата+порядковый</a:t>
            </a:r>
            <a:r>
              <a:rPr lang="ru-RU" sz="1900" dirty="0" smtClean="0"/>
              <a:t> </a:t>
            </a:r>
            <a:r>
              <a:rPr lang="ru-RU" sz="1900" dirty="0"/>
              <a:t>номер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smtClean="0"/>
              <a:t>Краткое </a:t>
            </a:r>
            <a:r>
              <a:rPr lang="ru-RU" sz="1900" b="1" dirty="0"/>
              <a:t>описание (</a:t>
            </a:r>
            <a:r>
              <a:rPr lang="en-US" sz="1900" b="1" dirty="0"/>
              <a:t>summary</a:t>
            </a:r>
            <a:r>
              <a:rPr lang="ru-RU" sz="1900" b="1" dirty="0" smtClean="0"/>
              <a:t>):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en-US" sz="1900" dirty="0"/>
              <a:t>[Opera] </a:t>
            </a:r>
            <a:r>
              <a:rPr lang="ru-RU" sz="1900" dirty="0"/>
              <a:t>«Ошибка </a:t>
            </a:r>
            <a:r>
              <a:rPr lang="en-US" sz="1900" dirty="0"/>
              <a:t>JavaScript </a:t>
            </a:r>
            <a:r>
              <a:rPr lang="ru-RU" sz="1900" dirty="0"/>
              <a:t>при просмотре личных сообщений в профиле пользователя</a:t>
            </a:r>
            <a:r>
              <a:rPr lang="ru-RU" sz="1900" dirty="0" smtClean="0"/>
              <a:t>»–баг </a:t>
            </a:r>
            <a:r>
              <a:rPr lang="ru-RU" sz="1900" dirty="0"/>
              <a:t>возникает только в браузере </a:t>
            </a:r>
            <a:r>
              <a:rPr lang="en-US" sz="1900" dirty="0"/>
              <a:t>Opera.</a:t>
            </a:r>
            <a:endParaRPr lang="ru-RU" sz="1900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smtClean="0"/>
              <a:t>Подробное </a:t>
            </a:r>
            <a:r>
              <a:rPr lang="ru-RU" sz="1900" b="1" dirty="0"/>
              <a:t>описание</a:t>
            </a:r>
            <a:r>
              <a:rPr lang="en-US" sz="1900" b="1" dirty="0"/>
              <a:t> (description</a:t>
            </a:r>
            <a:r>
              <a:rPr lang="en-US" sz="1900" b="1" dirty="0" smtClean="0"/>
              <a:t>)</a:t>
            </a:r>
            <a:endParaRPr lang="ru-RU" sz="1900" b="1" dirty="0" smtClean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dirty="0" smtClean="0"/>
              <a:t>Содержит информацию </a:t>
            </a:r>
            <a:r>
              <a:rPr lang="ru-RU" sz="1900" dirty="0"/>
              <a:t>об ошибке, </a:t>
            </a:r>
            <a:r>
              <a:rPr lang="ru-RU" sz="1900" dirty="0" smtClean="0"/>
              <a:t>описание </a:t>
            </a:r>
            <a:r>
              <a:rPr lang="ru-RU" sz="1900" dirty="0"/>
              <a:t>ожидаемого результата, актуального результата и ссылку на </a:t>
            </a:r>
            <a:r>
              <a:rPr lang="ru-RU" sz="1900" dirty="0" smtClean="0"/>
              <a:t>требование.</a:t>
            </a:r>
            <a:endParaRPr lang="ru-RU" sz="1900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smtClean="0"/>
              <a:t>Шаги </a:t>
            </a:r>
            <a:r>
              <a:rPr lang="ru-RU" sz="1900" b="1" dirty="0"/>
              <a:t>воспроизведения (</a:t>
            </a:r>
            <a:r>
              <a:rPr lang="en-US" sz="1900" b="1" dirty="0"/>
              <a:t>steps to reproduce, STR</a:t>
            </a:r>
            <a:r>
              <a:rPr lang="ru-RU" sz="1900" b="1" dirty="0" smtClean="0"/>
              <a:t>):</a:t>
            </a:r>
            <a:endParaRPr lang="ru-RU" sz="1900" b="1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dirty="0" smtClean="0"/>
              <a:t>Пошаговое описание кратчайшего точного пути ведущего к появлению дефекта. Последний шаг – краткое описание дефекта.</a:t>
            </a:r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err="1"/>
              <a:t>Воспроизводимость</a:t>
            </a:r>
            <a:r>
              <a:rPr lang="ru-RU" sz="1900" b="1" dirty="0"/>
              <a:t> (</a:t>
            </a:r>
            <a:r>
              <a:rPr lang="en-US" sz="1900" b="1" dirty="0"/>
              <a:t>reproducible)</a:t>
            </a:r>
            <a:r>
              <a:rPr lang="ru-RU" sz="1900" b="1" dirty="0"/>
              <a:t>:</a:t>
            </a:r>
          </a:p>
          <a:p>
            <a:pPr marL="0" indent="363538" algn="just">
              <a:buNone/>
            </a:pPr>
            <a:r>
              <a:rPr lang="ru-RU" sz="1900" dirty="0"/>
              <a:t>Это поле показывает, воспроизводится ли баг </a:t>
            </a:r>
            <a:r>
              <a:rPr lang="ru-RU" sz="1900" b="1" dirty="0"/>
              <a:t>всегда («</a:t>
            </a:r>
            <a:r>
              <a:rPr lang="en-US" sz="1900" b="1" dirty="0"/>
              <a:t>always</a:t>
            </a:r>
            <a:r>
              <a:rPr lang="ru-RU" sz="1900" b="1" dirty="0"/>
              <a:t>»)</a:t>
            </a:r>
            <a:r>
              <a:rPr lang="en-US" sz="1900" dirty="0"/>
              <a:t>  </a:t>
            </a:r>
            <a:r>
              <a:rPr lang="ru-RU" sz="1900" dirty="0"/>
              <a:t>или лишь </a:t>
            </a:r>
            <a:r>
              <a:rPr lang="ru-RU" sz="1900" b="1" dirty="0"/>
              <a:t>иногда («</a:t>
            </a:r>
            <a:r>
              <a:rPr lang="en-US" sz="1900" b="1" dirty="0"/>
              <a:t>sometimes</a:t>
            </a:r>
            <a:r>
              <a:rPr lang="ru-RU" sz="1900" b="1" dirty="0"/>
              <a:t>»)</a:t>
            </a:r>
            <a:r>
              <a:rPr lang="en-US" sz="1900" dirty="0"/>
              <a:t>.</a:t>
            </a:r>
            <a:endParaRPr lang="ru-RU" sz="1900" dirty="0"/>
          </a:p>
          <a:p>
            <a:pPr marL="0" indent="363538" algn="just">
              <a:buNone/>
            </a:pPr>
            <a:r>
              <a:rPr lang="ru-RU" sz="1900" dirty="0"/>
              <a:t>Задача </a:t>
            </a:r>
            <a:r>
              <a:rPr lang="ru-RU" sz="1900" dirty="0" err="1"/>
              <a:t>тестировщика</a:t>
            </a:r>
            <a:r>
              <a:rPr lang="ru-RU" sz="1900" dirty="0"/>
              <a:t> – доказать, что баг есть. </a:t>
            </a:r>
            <a:r>
              <a:rPr lang="ru-RU" sz="1900" dirty="0" smtClean="0"/>
              <a:t>При </a:t>
            </a:r>
            <a:r>
              <a:rPr lang="ru-RU" sz="1900" dirty="0"/>
              <a:t>выявлении бага лучше сразу сделать скриншот. </a:t>
            </a:r>
            <a:endParaRPr lang="en-US" sz="1900" b="1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5771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Атрибуты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отчёта об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ошибке (3/6)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400600"/>
          </a:xfrm>
        </p:spPr>
        <p:txBody>
          <a:bodyPr>
            <a:noAutofit/>
          </a:bodyPr>
          <a:lstStyle/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b="1" dirty="0" smtClean="0"/>
              <a:t>Важность </a:t>
            </a:r>
            <a:r>
              <a:rPr lang="ru-RU" sz="2000" b="1" dirty="0"/>
              <a:t>(</a:t>
            </a:r>
            <a:r>
              <a:rPr lang="en-US" sz="2000" b="1" dirty="0"/>
              <a:t>severity</a:t>
            </a:r>
            <a:r>
              <a:rPr lang="en-US" sz="2000" b="1" dirty="0" smtClean="0"/>
              <a:t>)</a:t>
            </a:r>
            <a:r>
              <a:rPr lang="ru-RU" sz="2000" b="1" dirty="0" smtClean="0"/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Критическая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critical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/>
              <a:t>Это самые страшные ошибки, выражающиеся в крахе приложения или операционной системы, серьёзных повреждениях базы данных, падению веб-сервера или сервера приложений.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Высокая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major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/>
              <a:t>Серьёзные ошибки, такие как: потеря данных пользователя, падение значительной части функциональности приложения, падение браузера или иного клиента и т.п.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Средняя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medium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/>
              <a:t>Ошибки, затрагивающие небольшой набор функций приложения. Как правило, такие ошибки можно «обойти», т.е. выполнить требуемое действие иным способом, не приводящим к возникновению ошибки.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Низкая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minor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/>
              <a:t>Ошибки, не мешающие непосредственно работе с приложением. Как правило, сюда относятся всевозможные косметические дефекты, опечатки и т.п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76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Атрибуты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отчёта об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ошибке (4/6)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400600"/>
          </a:xfrm>
        </p:spPr>
        <p:txBody>
          <a:bodyPr>
            <a:noAutofit/>
          </a:bodyPr>
          <a:lstStyle/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smtClean="0"/>
              <a:t>Срочность </a:t>
            </a:r>
            <a:r>
              <a:rPr lang="ru-RU" sz="1900" b="1" dirty="0"/>
              <a:t>(</a:t>
            </a:r>
            <a:r>
              <a:rPr lang="en-US" sz="1900" b="1" dirty="0"/>
              <a:t>priority)</a:t>
            </a:r>
            <a:r>
              <a:rPr lang="ru-RU" sz="1900" b="1" dirty="0"/>
              <a:t> </a:t>
            </a:r>
            <a:r>
              <a:rPr lang="ru-RU" sz="1900" b="1" dirty="0" smtClean="0"/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Наивысшая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ASAP, as soon as possible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1900" dirty="0"/>
              <a:t>Присваивается ошибкам, наличие которых делает невозможным дальнейшую работу над проектом или передачу заказчику текущей версии проекта.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Высокая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high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1900" dirty="0"/>
              <a:t>Присваивается ошибкам, которые нужно исправить в самое ближайшее время.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Обычная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normal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1900" dirty="0"/>
              <a:t>Присваивается ошибкам, которые следует исправлять в порядке общей очереди.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Низкая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low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1900" dirty="0"/>
              <a:t>Присваивается ошибкам, которыми отделу разработки следует заниматься в последнюю очередь (когда и если на них останется время).</a:t>
            </a:r>
            <a:endParaRPr lang="en-US" sz="1900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1900" b="1" dirty="0" smtClean="0"/>
              <a:t>Симптом </a:t>
            </a:r>
            <a:r>
              <a:rPr lang="ru-RU" sz="1900" b="1" dirty="0"/>
              <a:t>(</a:t>
            </a:r>
            <a:r>
              <a:rPr lang="en-US" sz="1900" b="1" dirty="0" smtClean="0"/>
              <a:t>symptom)</a:t>
            </a:r>
            <a:r>
              <a:rPr lang="ru-RU" sz="1900" b="1" dirty="0" smtClean="0"/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Косметический дефект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cosmetic flaw) </a:t>
            </a:r>
            <a:r>
              <a:rPr lang="en-US" sz="1900" dirty="0"/>
              <a:t>– </a:t>
            </a:r>
            <a:r>
              <a:rPr lang="ru-RU" sz="1900" dirty="0"/>
              <a:t>опечатки, повреждённые картинки, не тот цвет, не тот размер, не там расположено и т.п</a:t>
            </a:r>
            <a:r>
              <a:rPr lang="ru-RU" sz="1900" dirty="0" smtClean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Повреждение/потеря данных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data corruption/loss)</a:t>
            </a:r>
            <a:r>
              <a:rPr lang="en-US" sz="1900" dirty="0"/>
              <a:t> – </a:t>
            </a:r>
            <a:r>
              <a:rPr lang="ru-RU" sz="1900" dirty="0"/>
              <a:t>в результате ошибки данные повреждаются или теряются</a:t>
            </a:r>
            <a:r>
              <a:rPr lang="ru-RU" sz="1900" dirty="0" smtClean="0"/>
              <a:t>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5116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Атрибуты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отчёта об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ошибке (5/6)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400600"/>
          </a:xfrm>
        </p:spPr>
        <p:txBody>
          <a:bodyPr>
            <a:noAutofit/>
          </a:bodyPr>
          <a:lstStyle/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b="1" dirty="0" smtClean="0"/>
              <a:t>Симптом </a:t>
            </a:r>
            <a:r>
              <a:rPr lang="ru-RU" sz="2000" b="1" dirty="0"/>
              <a:t>(</a:t>
            </a:r>
            <a:r>
              <a:rPr lang="en-US" sz="2000" b="1" dirty="0" smtClean="0"/>
              <a:t>symptom)</a:t>
            </a:r>
            <a:r>
              <a:rPr lang="ru-RU" sz="2000" b="1" dirty="0" smtClean="0"/>
              <a:t>(продолжение):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Проблема 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в документации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(documentation issue) </a:t>
            </a:r>
            <a:r>
              <a:rPr lang="en-US" sz="1900" dirty="0"/>
              <a:t>– </a:t>
            </a:r>
            <a:r>
              <a:rPr lang="ru-RU" sz="1900" dirty="0"/>
              <a:t>такой симптом присваивается ошибке, если она описывает проблему не в приложении, а в документации.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Некорректная операция (</a:t>
            </a:r>
            <a:r>
              <a:rPr lang="en-US" sz="1900" b="1" dirty="0" smtClean="0">
                <a:solidFill>
                  <a:schemeClr val="accent2">
                    <a:lumMod val="75000"/>
                  </a:schemeClr>
                </a:solidFill>
              </a:rPr>
              <a:t>incorrect operation) </a:t>
            </a:r>
            <a:r>
              <a:rPr lang="en-US" sz="1900" dirty="0" smtClean="0"/>
              <a:t>– </a:t>
            </a:r>
            <a:r>
              <a:rPr lang="ru-RU" sz="1900" dirty="0" smtClean="0"/>
              <a:t>например: 2+2=5, или: при сохранении файла в </a:t>
            </a:r>
            <a:r>
              <a:rPr lang="en-US" sz="1900" dirty="0" smtClean="0"/>
              <a:t>c:/</a:t>
            </a:r>
            <a:r>
              <a:rPr lang="ru-RU" sz="1900" dirty="0" smtClean="0"/>
              <a:t>, он сохраняется в </a:t>
            </a:r>
            <a:r>
              <a:rPr lang="en-US" sz="1900" dirty="0" smtClean="0"/>
              <a:t>d:/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Проблема 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инсталляции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installation problem) </a:t>
            </a:r>
            <a:r>
              <a:rPr lang="en-US" sz="1900" dirty="0"/>
              <a:t>– </a:t>
            </a:r>
            <a:r>
              <a:rPr lang="ru-RU" sz="1900" dirty="0"/>
              <a:t>ошибки, возникающие на стадии установки или удаления приложения.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Ошибка локализации (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</a:rPr>
              <a:t>localisation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 issue) </a:t>
            </a:r>
            <a:r>
              <a:rPr lang="en-US" sz="1900" dirty="0"/>
              <a:t>– </a:t>
            </a:r>
            <a:r>
              <a:rPr lang="ru-RU" sz="1900" dirty="0"/>
              <a:t>что-то не переведено или переведено неверно</a:t>
            </a:r>
            <a:r>
              <a:rPr lang="ru-RU" sz="1900" dirty="0" smtClean="0"/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Нереализованная функциональность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missing feature) </a:t>
            </a:r>
            <a:r>
              <a:rPr lang="en-US" sz="1900" dirty="0"/>
              <a:t>– </a:t>
            </a:r>
            <a:r>
              <a:rPr lang="ru-RU" sz="1900" dirty="0"/>
              <a:t>например: приложение сохраняет файлы только в формате </a:t>
            </a:r>
            <a:r>
              <a:rPr lang="en-US" sz="1900" dirty="0"/>
              <a:t>DOC, </a:t>
            </a:r>
            <a:r>
              <a:rPr lang="ru-RU" sz="1900" dirty="0"/>
              <a:t>а должно ещё и в </a:t>
            </a:r>
            <a:r>
              <a:rPr lang="en-US" sz="1900" dirty="0"/>
              <a:t>XML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Низкая производительность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slow performance) </a:t>
            </a:r>
            <a:r>
              <a:rPr lang="en-US" sz="1900" dirty="0"/>
              <a:t>– </a:t>
            </a:r>
            <a:r>
              <a:rPr lang="ru-RU" sz="1900" dirty="0"/>
              <a:t>некоторые действия и/или условия работы приводят к тому, что приложение начинает «тормозить».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22167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Атрибуты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отчёта об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ошибке (6/6)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400600"/>
          </a:xfrm>
        </p:spPr>
        <p:txBody>
          <a:bodyPr>
            <a:noAutofit/>
          </a:bodyPr>
          <a:lstStyle/>
          <a:p>
            <a:pPr marL="0" lvl="1" indent="363538" algn="just">
              <a:spcBef>
                <a:spcPts val="400"/>
              </a:spcBef>
              <a:buSzPct val="68000"/>
              <a:buNone/>
            </a:pPr>
            <a:r>
              <a:rPr lang="ru-RU" sz="2000" b="1" dirty="0" smtClean="0"/>
              <a:t>Симптом </a:t>
            </a:r>
            <a:r>
              <a:rPr lang="ru-RU" sz="2000" b="1" dirty="0"/>
              <a:t>(</a:t>
            </a:r>
            <a:r>
              <a:rPr lang="en-US" sz="2000" b="1" dirty="0" smtClean="0"/>
              <a:t>symptom)</a:t>
            </a:r>
            <a:r>
              <a:rPr lang="ru-RU" sz="2000" b="1" dirty="0" smtClean="0"/>
              <a:t> (продолжение):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Крах 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системы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system crash) </a:t>
            </a:r>
            <a:r>
              <a:rPr lang="en-US" sz="1900" dirty="0"/>
              <a:t>– </a:t>
            </a:r>
            <a:r>
              <a:rPr lang="ru-RU" sz="1900" dirty="0"/>
              <a:t>приложение или операционная система или (веб-сервер / сервер приложений / </a:t>
            </a:r>
            <a:r>
              <a:rPr lang="ru-RU" sz="1900" dirty="0" smtClean="0"/>
              <a:t>СБД</a:t>
            </a:r>
            <a:r>
              <a:rPr lang="ru-RU" sz="1900" dirty="0"/>
              <a:t>) виснет, перезагружается, «вываливается» (закрывается).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Неожиданное поведение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unexpected behavior) </a:t>
            </a:r>
            <a:r>
              <a:rPr lang="en-US" sz="1900" dirty="0"/>
              <a:t>– </a:t>
            </a:r>
            <a:r>
              <a:rPr lang="ru-RU" sz="1900" dirty="0"/>
              <a:t>например: комбинация клавиш </a:t>
            </a:r>
            <a:r>
              <a:rPr lang="en-US" sz="1900" dirty="0"/>
              <a:t>Ctrl-O </a:t>
            </a:r>
            <a:r>
              <a:rPr lang="ru-RU" sz="1900" dirty="0"/>
              <a:t>вызывает не открытие, а печать файла; </a:t>
            </a:r>
            <a:r>
              <a:rPr lang="ru-RU" sz="1900" dirty="0" smtClean="0"/>
              <a:t> поля формы содержат странные </a:t>
            </a:r>
            <a:r>
              <a:rPr lang="ru-RU" sz="1900" dirty="0"/>
              <a:t>значения по умолчанию.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Недружественное поведение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unfriendly behavior) </a:t>
            </a:r>
            <a:r>
              <a:rPr lang="en-US" sz="1900" dirty="0"/>
              <a:t>– </a:t>
            </a:r>
            <a:r>
              <a:rPr lang="ru-RU" sz="1900" dirty="0"/>
              <a:t>например: на сайте есть голосование, пользователь выбирает вариант, нажимает «Проголосовать» и… его просят зарегистрироваться.</a:t>
            </a:r>
            <a:endParaRPr lang="en-US" sz="19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Расхождение с требованиям (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variance from spec)</a:t>
            </a:r>
            <a:r>
              <a:rPr lang="en-US" sz="1900" dirty="0"/>
              <a:t> –</a:t>
            </a:r>
            <a:r>
              <a:rPr lang="ru-RU" sz="1900" dirty="0"/>
              <a:t> </a:t>
            </a:r>
            <a:r>
              <a:rPr lang="ru-RU" sz="1900" dirty="0" smtClean="0"/>
              <a:t>почти </a:t>
            </a:r>
            <a:r>
              <a:rPr lang="ru-RU" sz="1900" dirty="0"/>
              <a:t>любая ошибка, но рекомендуется писать </a:t>
            </a:r>
            <a:r>
              <a:rPr lang="ru-RU" sz="1900" dirty="0" smtClean="0"/>
              <a:t>этот симптом </a:t>
            </a:r>
            <a:r>
              <a:rPr lang="ru-RU" sz="1900" dirty="0"/>
              <a:t>только тогда, когда к ошибке не подходит ничего из вышеперечисленного.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Предложение по улучшению (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</a:rPr>
              <a:t>enhancement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ru-RU" sz="1900" dirty="0"/>
              <a:t>– строго говоря, это – не </a:t>
            </a:r>
            <a:r>
              <a:rPr lang="ru-RU" sz="1900" dirty="0" smtClean="0"/>
              <a:t>баг; приложение </a:t>
            </a:r>
            <a:r>
              <a:rPr lang="ru-RU" sz="1900" dirty="0"/>
              <a:t>работает по требованиям, но можно улучшить его работу, если внести предлагаемые изменения.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lvl="1" indent="363538" algn="just">
              <a:spcBef>
                <a:spcPts val="400"/>
              </a:spcBef>
              <a:buSzPct val="68000"/>
              <a:buNone/>
            </a:pPr>
            <a:endParaRPr lang="en-US" sz="2000" b="1" dirty="0"/>
          </a:p>
          <a:p>
            <a:pPr marL="0" indent="363538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37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Основные определения тестирования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90872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b="1" dirty="0"/>
              <a:t>Тестирование программного обеспечения (</a:t>
            </a:r>
            <a:r>
              <a:rPr lang="ru-RU" b="1" dirty="0" err="1"/>
              <a:t>software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) </a:t>
            </a:r>
            <a:r>
              <a:rPr lang="ru-RU" dirty="0"/>
              <a:t>–процесс  анализа  программного средства  и  сопутствующей документации  с  целью выявления  дефектов  и повышения качества продукта</a:t>
            </a:r>
            <a:r>
              <a:rPr lang="ru-RU" dirty="0" smtClean="0"/>
              <a:t>.</a:t>
            </a:r>
          </a:p>
          <a:p>
            <a:pPr indent="363538" algn="just"/>
            <a:r>
              <a:rPr lang="ru-RU" dirty="0"/>
              <a:t>Тестирование  ПО  является процессом в  силу  того  факта, что  оно  выполняется  большим количеством  людей  на протяжении длительного периода </a:t>
            </a:r>
            <a:r>
              <a:rPr lang="ru-RU" dirty="0" smtClean="0"/>
              <a:t>времени.</a:t>
            </a:r>
          </a:p>
          <a:p>
            <a:pPr indent="363538" algn="just"/>
            <a:r>
              <a:rPr lang="ru-RU" b="1" dirty="0" smtClean="0"/>
              <a:t>Дефект</a:t>
            </a:r>
            <a:r>
              <a:rPr lang="ru-RU" dirty="0" smtClean="0"/>
              <a:t> </a:t>
            </a:r>
            <a:r>
              <a:rPr lang="ru-RU" dirty="0"/>
              <a:t>(баг, глюк; </a:t>
            </a:r>
            <a:r>
              <a:rPr lang="ru-RU" dirty="0" err="1"/>
              <a:t>defect</a:t>
            </a:r>
            <a:r>
              <a:rPr lang="ru-RU" dirty="0"/>
              <a:t>, </a:t>
            </a:r>
            <a:r>
              <a:rPr lang="ru-RU" dirty="0" err="1"/>
              <a:t>bug</a:t>
            </a:r>
            <a:r>
              <a:rPr lang="ru-RU" dirty="0"/>
              <a:t>) –любое  несоответствие фактического  </a:t>
            </a:r>
            <a:r>
              <a:rPr lang="ru-RU"/>
              <a:t>и </a:t>
            </a:r>
            <a:r>
              <a:rPr lang="ru-RU" smtClean="0"/>
              <a:t>ожидаемого </a:t>
            </a:r>
            <a:r>
              <a:rPr lang="ru-RU" dirty="0"/>
              <a:t>результата (согласно </a:t>
            </a:r>
            <a:r>
              <a:rPr lang="ru-RU"/>
              <a:t>требованиям </a:t>
            </a:r>
            <a:r>
              <a:rPr lang="ru-RU" smtClean="0"/>
              <a:t>или здравому </a:t>
            </a:r>
            <a:r>
              <a:rPr lang="ru-RU" dirty="0"/>
              <a:t>смыслу</a:t>
            </a:r>
            <a:r>
              <a:rPr lang="ru-RU" dirty="0" smtClean="0"/>
              <a:t>).</a:t>
            </a:r>
          </a:p>
          <a:p>
            <a:pPr indent="363538" algn="just"/>
            <a:r>
              <a:rPr lang="ru-RU" b="1" dirty="0" smtClean="0"/>
              <a:t>Ожидаемый  </a:t>
            </a:r>
            <a:r>
              <a:rPr lang="ru-RU" b="1" dirty="0"/>
              <a:t>результа</a:t>
            </a:r>
            <a:r>
              <a:rPr lang="ru-RU" dirty="0"/>
              <a:t>т (</a:t>
            </a:r>
            <a:r>
              <a:rPr lang="ru-RU" dirty="0" err="1"/>
              <a:t>expected</a:t>
            </a:r>
            <a:r>
              <a:rPr lang="ru-RU" dirty="0"/>
              <a:t> </a:t>
            </a:r>
            <a:r>
              <a:rPr lang="ru-RU" dirty="0" err="1"/>
              <a:t>result</a:t>
            </a:r>
            <a:r>
              <a:rPr lang="ru-RU" dirty="0"/>
              <a:t>) – такое поведение  программного средства, которое мы ожидаем в ответ на наши действия</a:t>
            </a:r>
            <a:r>
              <a:rPr lang="ru-RU" dirty="0" smtClean="0"/>
              <a:t>.</a:t>
            </a:r>
          </a:p>
          <a:p>
            <a:pPr indent="363538" algn="just"/>
            <a:r>
              <a:rPr lang="ru-RU" b="1" dirty="0"/>
              <a:t>Баг-</a:t>
            </a:r>
            <a:r>
              <a:rPr lang="ru-RU" b="1" dirty="0" err="1"/>
              <a:t>трэкинговые</a:t>
            </a:r>
            <a:r>
              <a:rPr lang="ru-RU" b="1" dirty="0"/>
              <a:t> системы </a:t>
            </a:r>
            <a:r>
              <a:rPr lang="ru-RU" dirty="0"/>
              <a:t>– специальное ПО, предназначенное для автоматизации управления жизненным циклом дефекта.</a:t>
            </a:r>
          </a:p>
          <a:p>
            <a:pPr indent="363538" algn="just"/>
            <a:r>
              <a:rPr lang="ru-RU" dirty="0"/>
              <a:t>Они позволяют пользователям (</a:t>
            </a:r>
            <a:r>
              <a:rPr lang="ru-RU" dirty="0" err="1"/>
              <a:t>тестировщикам</a:t>
            </a:r>
            <a:r>
              <a:rPr lang="ru-RU" dirty="0"/>
              <a:t>, программистам и т.д.) формировать отчёт об ошибке, заполняя специальные поля, а затем изменять состояние (статус) ошибки по мере работы с </a:t>
            </a:r>
            <a:r>
              <a:rPr lang="ru-RU" dirty="0" smtClean="0"/>
              <a:t>ней. Интеграция </a:t>
            </a:r>
            <a:r>
              <a:rPr lang="ru-RU" dirty="0"/>
              <a:t>с системами управления </a:t>
            </a:r>
            <a:r>
              <a:rPr lang="ru-RU" dirty="0" smtClean="0"/>
              <a:t>проектами позволяет рассматривать </a:t>
            </a:r>
            <a:r>
              <a:rPr lang="ru-RU" dirty="0"/>
              <a:t>дефект </a:t>
            </a:r>
            <a:r>
              <a:rPr lang="ru-RU" dirty="0" smtClean="0"/>
              <a:t>в </a:t>
            </a:r>
            <a:r>
              <a:rPr lang="ru-RU" dirty="0"/>
              <a:t>контексте </a:t>
            </a:r>
            <a:r>
              <a:rPr lang="ru-RU" dirty="0" smtClean="0"/>
              <a:t>угрозы всего </a:t>
            </a:r>
            <a:r>
              <a:rPr lang="ru-RU" dirty="0"/>
              <a:t>проекта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53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Рекомендации по написанию баг-репорта (1/2)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112568"/>
          </a:xfrm>
        </p:spPr>
        <p:txBody>
          <a:bodyPr>
            <a:noAutofit/>
          </a:bodyPr>
          <a:lstStyle/>
          <a:p>
            <a:pPr marL="0" lvl="1" indent="361950" algn="just">
              <a:buNone/>
              <a:tabLst>
                <a:tab pos="361950" algn="l"/>
              </a:tabLst>
            </a:pPr>
            <a:r>
              <a:rPr lang="ru-RU" sz="1800" u="sng" dirty="0" smtClean="0"/>
              <a:t>Тщательно </a:t>
            </a:r>
            <a:r>
              <a:rPr lang="ru-RU" sz="1800" u="sng" dirty="0"/>
              <a:t>объясните, как воспроизвести ошибку</a:t>
            </a:r>
            <a:r>
              <a:rPr lang="ru-RU" sz="1800" dirty="0"/>
              <a:t>. Сообщите всю необходимую для этого информацию, а также свои размышления о возможных причинах возникновения ошибки.</a:t>
            </a:r>
            <a:endParaRPr lang="en-US" sz="1800" dirty="0"/>
          </a:p>
          <a:p>
            <a:pPr marL="0" lvl="1" indent="361950" algn="just">
              <a:buNone/>
            </a:pPr>
            <a:r>
              <a:rPr lang="ru-RU" sz="1800" u="sng" dirty="0"/>
              <a:t>Описывайте всё максимально подробно. </a:t>
            </a:r>
            <a:r>
              <a:rPr lang="ru-RU" sz="1800" dirty="0"/>
              <a:t>Особенно это относится к ожидаемому и фактическому результатам, а также шагам воспроизведения.</a:t>
            </a:r>
            <a:endParaRPr lang="en-US" sz="1800" dirty="0"/>
          </a:p>
          <a:p>
            <a:pPr marL="0" lvl="1" indent="361950" algn="just">
              <a:buNone/>
            </a:pPr>
            <a:r>
              <a:rPr lang="ru-RU" sz="1800" u="sng" dirty="0"/>
              <a:t>Пишите отчёт понятно. </a:t>
            </a:r>
            <a:r>
              <a:rPr lang="ru-RU" sz="1800" dirty="0"/>
              <a:t>Используйте общеупотребимую лексику, точные названия элементов ПС, аккуратно оформляйте написанное.</a:t>
            </a:r>
            <a:endParaRPr lang="en-US" sz="1800" dirty="0"/>
          </a:p>
          <a:p>
            <a:pPr marL="0" lvl="1" indent="361950" algn="just">
              <a:buNone/>
            </a:pPr>
            <a:r>
              <a:rPr lang="ru-RU" sz="1800" dirty="0"/>
              <a:t>Если это возможно, обязательно </a:t>
            </a:r>
            <a:r>
              <a:rPr lang="ru-RU" sz="1800" u="sng" dirty="0"/>
              <a:t>давайте ссылку на соответствующее требование</a:t>
            </a:r>
            <a:r>
              <a:rPr lang="ru-RU" sz="1800" dirty="0"/>
              <a:t>, к нарушению которого приводит фактический результат выполнения </a:t>
            </a:r>
            <a:r>
              <a:rPr lang="ru-RU" sz="1800" dirty="0" smtClean="0"/>
              <a:t>ПО</a:t>
            </a:r>
            <a:r>
              <a:rPr lang="ru-RU" sz="1800" dirty="0" smtClean="0"/>
              <a:t>.</a:t>
            </a:r>
          </a:p>
          <a:p>
            <a:pPr marL="0" lvl="1" indent="361950" algn="just">
              <a:buNone/>
            </a:pPr>
            <a:r>
              <a:rPr lang="ru-RU" sz="1800" dirty="0"/>
              <a:t>Если существует какая-либо информация, которая может помочь быстро обнаружить и исправить ошибку, – сообщите эту информацию.</a:t>
            </a:r>
          </a:p>
          <a:p>
            <a:pPr marL="0" lvl="1" indent="361950" algn="just">
              <a:buNone/>
            </a:pPr>
            <a:r>
              <a:rPr lang="ru-RU" sz="1800" dirty="0"/>
              <a:t>Чётко </a:t>
            </a:r>
            <a:r>
              <a:rPr lang="ru-RU" sz="1800" u="sng" dirty="0"/>
              <a:t>указывайте окружение </a:t>
            </a:r>
            <a:r>
              <a:rPr lang="ru-RU" sz="1800" dirty="0"/>
              <a:t>(ОС, браузер, настройки и т.п.), под которым произошла ошибка.</a:t>
            </a:r>
          </a:p>
          <a:p>
            <a:pPr marL="0" lvl="1" indent="361950" algn="just">
              <a:buNone/>
            </a:pPr>
            <a:r>
              <a:rPr lang="ru-RU" sz="1800" dirty="0"/>
              <a:t>Помните, что баг-репорт – это технический документ, в котором нет места эмоциям.</a:t>
            </a:r>
          </a:p>
          <a:p>
            <a:pPr marL="0" lvl="1" indent="361950" algn="just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9284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3968" y="6492453"/>
            <a:ext cx="2350681" cy="365125"/>
          </a:xfrm>
        </p:spPr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Рекомендации по написанию баг-репорта (2/2)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328592"/>
          </a:xfrm>
        </p:spPr>
        <p:txBody>
          <a:bodyPr>
            <a:noAutofit/>
          </a:bodyPr>
          <a:lstStyle/>
          <a:p>
            <a:pPr marL="0" lvl="1" indent="361950" algn="just">
              <a:buNone/>
            </a:pPr>
            <a:r>
              <a:rPr lang="ru-RU" sz="1800" dirty="0" smtClean="0"/>
              <a:t>В </a:t>
            </a:r>
            <a:r>
              <a:rPr lang="ru-RU" sz="1800" dirty="0"/>
              <a:t>одном отчёте описывайте </a:t>
            </a:r>
            <a:r>
              <a:rPr lang="ru-RU" sz="1800" u="sng" dirty="0"/>
              <a:t>ровно одну проблему</a:t>
            </a:r>
            <a:r>
              <a:rPr lang="ru-RU" sz="1800" dirty="0"/>
              <a:t>. Если вы видите две ошибки – пишите два </a:t>
            </a:r>
            <a:r>
              <a:rPr lang="ru-RU" sz="1800" dirty="0" smtClean="0"/>
              <a:t>отчёта.</a:t>
            </a:r>
          </a:p>
          <a:p>
            <a:pPr marL="0" lvl="1" indent="361950" algn="just">
              <a:buNone/>
            </a:pPr>
            <a:r>
              <a:rPr lang="ru-RU" sz="1800" dirty="0" smtClean="0"/>
              <a:t>Если </a:t>
            </a:r>
            <a:r>
              <a:rPr lang="ru-RU" sz="1800" dirty="0"/>
              <a:t>вам хватает знаний, проведите </a:t>
            </a:r>
            <a:r>
              <a:rPr lang="ru-RU" sz="1800" u="sng" dirty="0"/>
              <a:t>начальный анализ возможных</a:t>
            </a:r>
            <a:r>
              <a:rPr lang="ru-RU" sz="1800" u="sng" dirty="0"/>
              <a:t> причин</a:t>
            </a:r>
            <a:r>
              <a:rPr lang="ru-RU" sz="1800" dirty="0"/>
              <a:t> возникновения ошибки и опишите его результаты в разделе «Комментарии</a:t>
            </a:r>
            <a:r>
              <a:rPr lang="ru-RU" sz="1800" dirty="0" smtClean="0"/>
              <a:t>».</a:t>
            </a:r>
          </a:p>
          <a:p>
            <a:pPr marL="0" lvl="1" indent="361950" algn="just">
              <a:buNone/>
            </a:pPr>
            <a:r>
              <a:rPr lang="ru-RU" sz="1800" u="sng" dirty="0" smtClean="0"/>
              <a:t>Пишите </a:t>
            </a:r>
            <a:r>
              <a:rPr lang="ru-RU" sz="1800" u="sng" dirty="0"/>
              <a:t>отчёт об ошибке сразу </a:t>
            </a:r>
            <a:r>
              <a:rPr lang="ru-RU" sz="1800" dirty="0"/>
              <a:t>же, как только вы обнаружили ошибку. </a:t>
            </a:r>
            <a:r>
              <a:rPr lang="ru-RU" sz="1800" dirty="0"/>
              <a:t>Откладывание записи «на потом» приводит к тому, что вы или вообще забудете об этой ошибке, или забудете о каких-то важных деталях. </a:t>
            </a:r>
            <a:r>
              <a:rPr lang="ru-RU" sz="1800" dirty="0"/>
              <a:t>Также несвоевременное написание отчёта об ошибке не позволяет проектной команде реагировать на её обнаружение в реальном </a:t>
            </a:r>
            <a:r>
              <a:rPr lang="ru-RU" sz="1800" dirty="0" smtClean="0"/>
              <a:t>времени.</a:t>
            </a:r>
          </a:p>
          <a:p>
            <a:pPr marL="0" lvl="1" indent="361950" algn="just">
              <a:buNone/>
            </a:pPr>
            <a:r>
              <a:rPr lang="ru-RU" sz="1800" dirty="0" smtClean="0"/>
              <a:t>Попытайтесь </a:t>
            </a:r>
            <a:r>
              <a:rPr lang="ru-RU" sz="1800" dirty="0"/>
              <a:t>найти </a:t>
            </a:r>
            <a:r>
              <a:rPr lang="ru-RU" sz="1800" u="sng" dirty="0"/>
              <a:t>наиболее серьёзные последствия ошибки</a:t>
            </a:r>
            <a:r>
              <a:rPr lang="ru-RU" sz="1800" dirty="0"/>
              <a:t>. Возможно, то, что казалось незначительны вначале, на самом деле может привести к очень серьёзным </a:t>
            </a:r>
            <a:r>
              <a:rPr lang="ru-RU" sz="1800" dirty="0" smtClean="0"/>
              <a:t>неприятностям.</a:t>
            </a:r>
          </a:p>
          <a:p>
            <a:pPr marL="0" lvl="1" indent="361950" algn="just">
              <a:buNone/>
            </a:pPr>
            <a:r>
              <a:rPr lang="ru-RU" sz="1800" dirty="0" smtClean="0"/>
              <a:t>После </a:t>
            </a:r>
            <a:r>
              <a:rPr lang="ru-RU" sz="1800" dirty="0"/>
              <a:t>написаний отчёта ещё раз внимательно его перечитайте. Убедитесь, что все необходимые поля заполнены, и всё написано </a:t>
            </a:r>
            <a:r>
              <a:rPr lang="ru-RU" sz="1800" dirty="0" smtClean="0"/>
              <a:t>верно.</a:t>
            </a:r>
          </a:p>
          <a:p>
            <a:pPr marL="0" lvl="1" indent="361950" algn="just">
              <a:buNone/>
            </a:pPr>
            <a:r>
              <a:rPr lang="ru-RU" sz="1800" dirty="0" smtClean="0"/>
              <a:t>Помните</a:t>
            </a:r>
            <a:r>
              <a:rPr lang="ru-RU" sz="1800" dirty="0"/>
              <a:t>, что вам же самим потом придётся верифицировать баг по своему же баг-репорту.</a:t>
            </a:r>
          </a:p>
          <a:p>
            <a:pPr marL="0" lvl="1" indent="36195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7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2376263"/>
          </a:xfrm>
        </p:spPr>
        <p:txBody>
          <a:bodyPr>
            <a:normAutofit fontScale="92500" lnSpcReduction="20000"/>
          </a:bodyPr>
          <a:lstStyle/>
          <a:p>
            <a:pPr marL="0" indent="363538" algn="just">
              <a:buFontTx/>
              <a:buNone/>
            </a:pPr>
            <a:r>
              <a:rPr lang="ru-RU" sz="2000" dirty="0" smtClean="0"/>
              <a:t>Требуется найти и задокументировать дефекты </a:t>
            </a:r>
            <a:r>
              <a:rPr lang="ru-RU" sz="2000" dirty="0"/>
              <a:t>в реальном приложении.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В </a:t>
            </a:r>
            <a:r>
              <a:rPr lang="ru-RU" sz="2000" dirty="0" smtClean="0"/>
              <a:t>качестве приложения выбран калькулятор, разработанный </a:t>
            </a:r>
            <a:r>
              <a:rPr lang="ru-RU" sz="2000" dirty="0"/>
              <a:t>по образу и подобию стандартного калькулятора, входящего в поставку </a:t>
            </a:r>
            <a:r>
              <a:rPr lang="en-US" sz="2000" dirty="0"/>
              <a:t>Windows</a:t>
            </a:r>
            <a:r>
              <a:rPr lang="en-US" sz="2000" dirty="0" smtClean="0"/>
              <a:t>.</a:t>
            </a:r>
            <a:r>
              <a:rPr lang="ru-RU" sz="2000" dirty="0" smtClean="0"/>
              <a:t> (Автор Святослав Куликов)</a:t>
            </a:r>
            <a:endParaRPr lang="ru-RU" sz="2000" dirty="0"/>
          </a:p>
          <a:p>
            <a:pPr marL="0" indent="363538" algn="just">
              <a:buFontTx/>
              <a:buNone/>
            </a:pPr>
            <a:r>
              <a:rPr lang="ru-RU" sz="2000" dirty="0"/>
              <a:t>Некоторые дефекты очевидны и сразу бросаются в глаза. Некоторые – скрыты и требуют вдумчивого исследования</a:t>
            </a:r>
            <a:r>
              <a:rPr lang="ru-RU" sz="2000" dirty="0" smtClean="0"/>
              <a:t>.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Минимальное количество найденных дефектов 15, задокументированных – 3. 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Практическое задание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57" y="3068960"/>
            <a:ext cx="267604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8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2160240"/>
          </a:xfrm>
        </p:spPr>
        <p:txBody>
          <a:bodyPr/>
          <a:lstStyle/>
          <a:p>
            <a:pPr algn="ctr"/>
            <a:r>
              <a:rPr lang="ru-RU" sz="4400" dirty="0"/>
              <a:t>УСПЕХОВ!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Историческая справка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90872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/>
              <a:t>«Днём рождения» первого компьютерного бага считается 9 сентября 1945 года. В Гарвардском университете в то время работал небольшой компьютер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Mark II Aiken Relay Calculator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В этот день с машиной возникли проблемы, и исследование показало, что мотылёк попал между контактами реле</a:t>
            </a:r>
            <a:r>
              <a:rPr lang="en-US" dirty="0"/>
              <a:t> </a:t>
            </a:r>
            <a:r>
              <a:rPr lang="ru-RU" dirty="0"/>
              <a:t>№</a:t>
            </a:r>
            <a:r>
              <a:rPr lang="en-US" dirty="0"/>
              <a:t>70</a:t>
            </a:r>
            <a:r>
              <a:rPr lang="ru-RU" dirty="0"/>
              <a:t> в панели </a:t>
            </a:r>
            <a:r>
              <a:rPr lang="en-US" dirty="0"/>
              <a:t>F. </a:t>
            </a:r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86048"/>
            <a:ext cx="4523465" cy="3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53843" y="2551837"/>
            <a:ext cx="34980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 smtClean="0"/>
              <a:t>Операторы </a:t>
            </a:r>
            <a:r>
              <a:rPr lang="ru-RU" dirty="0"/>
              <a:t>извлекли мотылька и сделали соответствующую запись в журнале:</a:t>
            </a:r>
            <a:r>
              <a:rPr lang="en-US" dirty="0"/>
              <a:t> </a:t>
            </a:r>
            <a:r>
              <a:rPr lang="ru-RU" dirty="0"/>
              <a:t>«Обнаружен первый настоящий баг». (Англ. «</a:t>
            </a:r>
            <a:r>
              <a:rPr lang="en-US" dirty="0"/>
              <a:t>bug</a:t>
            </a:r>
            <a:r>
              <a:rPr lang="ru-RU" dirty="0"/>
              <a:t>» – жук, насекомое). </a:t>
            </a:r>
          </a:p>
        </p:txBody>
      </p:sp>
    </p:spTree>
    <p:extLst>
      <p:ext uri="{BB962C8B-B14F-4D97-AF65-F5344CB8AC3E}">
        <p14:creationId xmlns:p14="http://schemas.microsoft.com/office/powerpoint/2010/main" val="6453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Баг ?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04664"/>
            <a:ext cx="5388247" cy="56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1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2000" dirty="0" smtClean="0"/>
              <a:t>а </a:t>
            </a:r>
            <a:r>
              <a:rPr lang="ru-RU" sz="2000" dirty="0" err="1"/>
              <a:t>Verified</a:t>
            </a:r>
            <a:r>
              <a:rPr lang="ru-RU" sz="2000" dirty="0"/>
              <a:t>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Баг. Определения (1/2) 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1296" y="760837"/>
            <a:ext cx="8712968" cy="4972419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363538" algn="just">
              <a:buSzPct val="100000"/>
              <a:buFontTx/>
              <a:buAutoNum type="arabicPeriod"/>
            </a:pPr>
            <a:r>
              <a:rPr lang="ru-RU" sz="1700" dirty="0" smtClean="0"/>
              <a:t>«Быстрое тестирование» (Роберт </a:t>
            </a:r>
            <a:r>
              <a:rPr lang="ru-RU" sz="1700" dirty="0" err="1" smtClean="0"/>
              <a:t>Калбертсон</a:t>
            </a:r>
            <a:r>
              <a:rPr lang="ru-RU" sz="1700" dirty="0" smtClean="0"/>
              <a:t>, Крис Браун, Гэри </a:t>
            </a:r>
            <a:r>
              <a:rPr lang="ru-RU" sz="1700" dirty="0" err="1" smtClean="0"/>
              <a:t>Кобб</a:t>
            </a:r>
            <a:r>
              <a:rPr lang="ru-RU" sz="1700" dirty="0" smtClean="0"/>
              <a:t>): «</a:t>
            </a:r>
            <a:r>
              <a:rPr lang="ru-RU" sz="1700" b="1" dirty="0" smtClean="0"/>
              <a:t>Программная ошибка – </a:t>
            </a:r>
            <a:r>
              <a:rPr lang="ru-RU" sz="1700" dirty="0" smtClean="0"/>
              <a:t>ни что иное, как</a:t>
            </a:r>
            <a:r>
              <a:rPr lang="ru-RU" sz="1700" b="1" dirty="0" smtClean="0"/>
              <a:t> изъян в разработке программного продукта, который вызывает несоответствие ожидаемых результатов выполнения программного продукта и фактически полученных результатов.</a:t>
            </a:r>
            <a:r>
              <a:rPr lang="ru-RU" sz="1700" dirty="0" smtClean="0"/>
              <a:t>»</a:t>
            </a:r>
          </a:p>
          <a:p>
            <a:pPr marL="0" indent="363538" algn="just">
              <a:buSzPct val="100000"/>
              <a:buFontTx/>
              <a:buAutoNum type="arabicPeriod"/>
            </a:pPr>
            <a:r>
              <a:rPr lang="ru-RU" sz="1700" dirty="0" smtClean="0"/>
              <a:t> «Тестирование Дот Ком, или Пособие по жестокому обращению с багами в интернет-</a:t>
            </a:r>
            <a:r>
              <a:rPr lang="ru-RU" sz="1700" dirty="0" err="1" smtClean="0"/>
              <a:t>стартапах</a:t>
            </a:r>
            <a:r>
              <a:rPr lang="ru-RU" sz="1700" dirty="0" smtClean="0"/>
              <a:t>» (Роман Савин): «Итак, </a:t>
            </a:r>
            <a:r>
              <a:rPr lang="ru-RU" sz="1700" b="1" dirty="0" smtClean="0"/>
              <a:t>баг (</a:t>
            </a:r>
            <a:r>
              <a:rPr lang="ru-RU" sz="1700" b="1" dirty="0" err="1" smtClean="0"/>
              <a:t>bug</a:t>
            </a:r>
            <a:r>
              <a:rPr lang="ru-RU" sz="1700" b="1" dirty="0" smtClean="0"/>
              <a:t>) – это отклонение фактического результата (</a:t>
            </a:r>
            <a:r>
              <a:rPr lang="ru-RU" sz="1700" b="1" dirty="0" err="1" smtClean="0"/>
              <a:t>actual</a:t>
            </a:r>
            <a:r>
              <a:rPr lang="ru-RU" sz="1700" b="1" dirty="0" smtClean="0"/>
              <a:t> </a:t>
            </a:r>
            <a:r>
              <a:rPr lang="ru-RU" sz="1700" b="1" dirty="0" err="1" smtClean="0"/>
              <a:t>result</a:t>
            </a:r>
            <a:r>
              <a:rPr lang="ru-RU" sz="1700" b="1" dirty="0" smtClean="0"/>
              <a:t>) от ожидаемого результата (</a:t>
            </a:r>
            <a:r>
              <a:rPr lang="ru-RU" sz="1700" b="1" dirty="0" err="1" smtClean="0"/>
              <a:t>expected</a:t>
            </a:r>
            <a:r>
              <a:rPr lang="ru-RU" sz="1700" b="1" dirty="0" smtClean="0"/>
              <a:t> </a:t>
            </a:r>
            <a:r>
              <a:rPr lang="ru-RU" sz="1700" b="1" dirty="0" err="1" smtClean="0"/>
              <a:t>result</a:t>
            </a:r>
            <a:r>
              <a:rPr lang="ru-RU" sz="1700" b="1" dirty="0" smtClean="0"/>
              <a:t>)</a:t>
            </a:r>
            <a:r>
              <a:rPr lang="ru-RU" sz="1700" dirty="0" smtClean="0"/>
              <a:t>. В соответствии с законом исключённого третьего у нас есть баг при наличии любого фактического результата, отличного от ожидаемого.»</a:t>
            </a:r>
          </a:p>
          <a:p>
            <a:pPr marL="0" indent="363538" algn="just">
              <a:buSzPct val="100000"/>
              <a:buFontTx/>
              <a:buAutoNum type="arabicPeriod"/>
            </a:pPr>
            <a:r>
              <a:rPr lang="ru-RU" sz="1700" dirty="0" smtClean="0"/>
              <a:t>Википедия. «В целом, разработчики различают дефекты программного обеспечения и сбои. В случае сбоя программа ведёт себя не так, как ожидает пользователь. </a:t>
            </a:r>
            <a:r>
              <a:rPr lang="ru-RU" sz="1700" b="1" dirty="0" smtClean="0"/>
              <a:t>Дефект – это ошибка/неточность, которая может быть (а может и не быть) следствием сбоя.</a:t>
            </a:r>
            <a:r>
              <a:rPr lang="ru-RU" sz="1700" dirty="0" smtClean="0"/>
              <a:t>»</a:t>
            </a:r>
          </a:p>
          <a:p>
            <a:pPr marL="0" indent="363538" algn="just">
              <a:buSzPct val="100000"/>
              <a:buFontTx/>
              <a:buAutoNum type="arabicPeriod"/>
            </a:pPr>
            <a:r>
              <a:rPr lang="ru-RU" sz="1700" dirty="0" smtClean="0"/>
              <a:t>Сергей Мартыненко (блог «255 ступеней»). «</a:t>
            </a:r>
            <a:r>
              <a:rPr lang="ru-RU" sz="1700" b="1" dirty="0" smtClean="0"/>
              <a:t>Дефект –  поведение программы, затрудняющее или делающее невозможным достижение целей пользователя или удовлетворение интересов участников. Подразумевает возможность исправления. При невозможности исправления переходит в разряд ограничения технологии.</a:t>
            </a:r>
            <a:r>
              <a:rPr lang="ru-RU" sz="1700" dirty="0" smtClean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21950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Баг. Определения (2/2) 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760837"/>
            <a:ext cx="8208912" cy="511643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363538" algn="just">
              <a:buNone/>
            </a:pPr>
            <a:r>
              <a:rPr lang="ru-RU" sz="1800" dirty="0"/>
              <a:t>Мы будем использовать простое определение: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b="1" dirty="0" smtClean="0"/>
              <a:t>Дефект </a:t>
            </a:r>
            <a:r>
              <a:rPr lang="ru-RU" sz="1800" b="1" dirty="0"/>
              <a:t>– это несоответствие </a:t>
            </a:r>
            <a:r>
              <a:rPr lang="ru-RU" sz="1800" b="1" dirty="0" smtClean="0"/>
              <a:t>требованиям </a:t>
            </a:r>
          </a:p>
          <a:p>
            <a:pPr marL="0" indent="363538" algn="just">
              <a:buNone/>
            </a:pPr>
            <a:r>
              <a:rPr lang="ru-RU" sz="1800" b="1" dirty="0" smtClean="0"/>
              <a:t>или </a:t>
            </a:r>
            <a:r>
              <a:rPr lang="ru-RU" sz="1800" b="1" dirty="0"/>
              <a:t>функциональным спецификациям.</a:t>
            </a:r>
          </a:p>
          <a:p>
            <a:pPr marL="0" indent="363538" algn="just">
              <a:buNone/>
            </a:pPr>
            <a:endParaRPr lang="ru-RU" sz="1800" dirty="0" smtClean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 smtClean="0"/>
          </a:p>
          <a:p>
            <a:pPr marL="0" indent="363538" algn="just">
              <a:buNone/>
            </a:pPr>
            <a:r>
              <a:rPr lang="ru-RU" sz="1800" dirty="0" smtClean="0"/>
              <a:t>Также </a:t>
            </a:r>
            <a:r>
              <a:rPr lang="ru-RU" sz="1800" dirty="0"/>
              <a:t>следует помнить, что к багам относится любое некорректное поведение программы, не соответствующее оправданным ожиданиям пользователя, даже в том случае, если это поведение не документировано в требованиях и спецификациях.</a:t>
            </a:r>
          </a:p>
          <a:p>
            <a:pPr marL="0" indent="363538" algn="just">
              <a:buNone/>
            </a:pPr>
            <a:r>
              <a:rPr lang="ru-RU" sz="1800" dirty="0"/>
              <a:t>Баги могут встречаться в любой документации, в архитектуре и дизайне, в коде программы и т.д.</a:t>
            </a:r>
            <a:r>
              <a:rPr lang="en-US" sz="1800" dirty="0"/>
              <a:t> </a:t>
            </a: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Иногда баг на самом деле является не ошибкой в программе, а результатом неверного конфигурирования программы и/или окружения.</a:t>
            </a:r>
            <a:endParaRPr lang="ru-RU" sz="17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16" y="728095"/>
            <a:ext cx="2203040" cy="205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6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Жизненный цикл дефекта (1/3)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3"/>
            <a:ext cx="8096471" cy="504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1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2000" b="1" dirty="0" smtClean="0"/>
              <a:t>Обнаружен </a:t>
            </a:r>
            <a:r>
              <a:rPr lang="ru-RU" sz="2000" dirty="0"/>
              <a:t>(</a:t>
            </a:r>
            <a:r>
              <a:rPr lang="ru-RU" sz="2000" dirty="0" err="1"/>
              <a:t>submitted</a:t>
            </a:r>
            <a:r>
              <a:rPr lang="ru-RU" sz="2000" dirty="0"/>
              <a:t>). Итак, </a:t>
            </a:r>
            <a:r>
              <a:rPr lang="ru-RU" sz="2000" dirty="0" err="1"/>
              <a:t>тестировщик</a:t>
            </a:r>
            <a:r>
              <a:rPr lang="ru-RU" sz="2000" dirty="0"/>
              <a:t> находит дефект и представляет его на рассмотрение в систему управления дефектами. С этого момента баг начинает свою официальную жизнь и о его существовании знают необходимые люди. </a:t>
            </a: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Назначен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assigned</a:t>
            </a:r>
            <a:r>
              <a:rPr lang="ru-RU" sz="2000" dirty="0"/>
              <a:t>). Далее ведущий разработчик рассматривает дефект и назначает его исправление кому-то из команды разработчиков. </a:t>
            </a: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Исправлен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fixed</a:t>
            </a:r>
            <a:r>
              <a:rPr lang="ru-RU" sz="2000" dirty="0"/>
              <a:t>). Разработчик, которому было назначено исправление дефекта, исправляет его и сообщает о том, что задание выполнено. </a:t>
            </a: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Проверен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verified</a:t>
            </a:r>
            <a:r>
              <a:rPr lang="ru-RU" sz="2000" dirty="0"/>
              <a:t>). </a:t>
            </a:r>
            <a:r>
              <a:rPr lang="ru-RU" sz="2000" dirty="0" err="1"/>
              <a:t>Тестировщик</a:t>
            </a:r>
            <a:r>
              <a:rPr lang="ru-RU" sz="2000" dirty="0"/>
              <a:t>, который обнаружил ошибку проверяет на новом </a:t>
            </a:r>
            <a:r>
              <a:rPr lang="ru-RU" sz="2000" dirty="0" err="1"/>
              <a:t>билде</a:t>
            </a:r>
            <a:r>
              <a:rPr lang="ru-RU" sz="2000" dirty="0"/>
              <a:t> (в котором исправление данной ошибки заявлено), исправлен ли дефект на самом деле. И только в том случае, если ошибка не проявится на новом </a:t>
            </a:r>
            <a:r>
              <a:rPr lang="ru-RU" sz="2000" dirty="0" err="1"/>
              <a:t>билде</a:t>
            </a:r>
            <a:r>
              <a:rPr lang="ru-RU" sz="2000" dirty="0"/>
              <a:t>, </a:t>
            </a:r>
            <a:r>
              <a:rPr lang="ru-RU" sz="2000" dirty="0" err="1"/>
              <a:t>тестировщик</a:t>
            </a:r>
            <a:r>
              <a:rPr lang="ru-RU" sz="2000" dirty="0"/>
              <a:t> меняет статус бага на </a:t>
            </a:r>
            <a:r>
              <a:rPr lang="ru-RU" sz="2000" dirty="0" err="1"/>
              <a:t>Verified</a:t>
            </a:r>
            <a:r>
              <a:rPr lang="ru-RU" sz="2000" dirty="0"/>
              <a:t>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Жизненный цикл дефекта (2/3)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1"/>
          </a:xfrm>
        </p:spPr>
        <p:txBody>
          <a:bodyPr>
            <a:normAutofit fontScale="92500" lnSpcReduction="20000"/>
          </a:bodyPr>
          <a:lstStyle/>
          <a:p>
            <a:pPr marL="0" indent="363538" algn="just">
              <a:buNone/>
            </a:pPr>
            <a:r>
              <a:rPr lang="ru-RU" sz="2000" b="1" dirty="0" smtClean="0"/>
              <a:t>Открыт </a:t>
            </a:r>
            <a:r>
              <a:rPr lang="ru-RU" sz="2000" b="1" dirty="0"/>
              <a:t>заново </a:t>
            </a:r>
            <a:r>
              <a:rPr lang="ru-RU" sz="2000" dirty="0"/>
              <a:t>(</a:t>
            </a:r>
            <a:r>
              <a:rPr lang="ru-RU" sz="2000" dirty="0" err="1"/>
              <a:t>reopened</a:t>
            </a:r>
            <a:r>
              <a:rPr lang="ru-RU" sz="2000" dirty="0"/>
              <a:t>). Если баг проявляется на новом </a:t>
            </a:r>
            <a:r>
              <a:rPr lang="ru-RU" sz="2000" dirty="0" err="1"/>
              <a:t>билде</a:t>
            </a:r>
            <a:r>
              <a:rPr lang="ru-RU" sz="2000" dirty="0"/>
              <a:t>, </a:t>
            </a:r>
            <a:r>
              <a:rPr lang="ru-RU" sz="2000" dirty="0" err="1"/>
              <a:t>тестировщик</a:t>
            </a:r>
            <a:r>
              <a:rPr lang="ru-RU" sz="2000" dirty="0"/>
              <a:t> снова открывает этот дефект. Баг приобретает статус </a:t>
            </a:r>
            <a:r>
              <a:rPr lang="ru-RU" sz="2000" dirty="0" err="1"/>
              <a:t>Reopened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Отклонён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declined</a:t>
            </a:r>
            <a:r>
              <a:rPr lang="ru-RU" sz="2000" dirty="0"/>
              <a:t>). Баг может быть отклонён. Во-первых, потому, что для заказчика какие-то ошибки перестают быть актуальными. Во-вторых, это может случится по вине </a:t>
            </a:r>
            <a:r>
              <a:rPr lang="ru-RU" sz="2000" dirty="0" err="1"/>
              <a:t>тестировщика</a:t>
            </a:r>
            <a:r>
              <a:rPr lang="ru-RU" sz="2000" dirty="0"/>
              <a:t> из-за плохого знания продукта, требований (дефекта на самом деле нет). </a:t>
            </a: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Отложен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deferred</a:t>
            </a:r>
            <a:r>
              <a:rPr lang="ru-RU" sz="2000" dirty="0"/>
              <a:t>). Если исправление конкретного бага сейчас не очень важно или заказчик пока думает, или мы ждём какую-то информацию, от которой зависит исправление бага, тогда баг приобретает статус </a:t>
            </a:r>
            <a:r>
              <a:rPr lang="ru-RU" sz="2000" dirty="0" err="1"/>
              <a:t>Deferred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363538" algn="just">
              <a:buNone/>
            </a:pP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Закрытые </a:t>
            </a:r>
            <a:r>
              <a:rPr lang="ru-RU" sz="2000" dirty="0"/>
              <a:t>(</a:t>
            </a:r>
            <a:r>
              <a:rPr lang="ru-RU" sz="2000" dirty="0" err="1"/>
              <a:t>closed</a:t>
            </a:r>
            <a:r>
              <a:rPr lang="ru-RU" sz="2000" dirty="0"/>
              <a:t>)</a:t>
            </a:r>
            <a:r>
              <a:rPr lang="ru-RU" sz="2000" b="1" dirty="0"/>
              <a:t> баги</a:t>
            </a:r>
            <a:r>
              <a:rPr lang="ru-RU" sz="2000" dirty="0"/>
              <a:t>. Закрытым считается баг в состояниях </a:t>
            </a:r>
            <a:r>
              <a:rPr lang="ru-RU" sz="2000" b="1" dirty="0"/>
              <a:t>Проверен</a:t>
            </a:r>
            <a:r>
              <a:rPr lang="ru-RU" sz="2000" dirty="0"/>
              <a:t> (</a:t>
            </a:r>
            <a:r>
              <a:rPr lang="ru-RU" sz="2000" dirty="0" err="1"/>
              <a:t>verified</a:t>
            </a:r>
            <a:r>
              <a:rPr lang="ru-RU" sz="2000" dirty="0"/>
              <a:t>) и </a:t>
            </a:r>
            <a:r>
              <a:rPr lang="ru-RU" sz="2000" b="1" dirty="0"/>
              <a:t>Отклонён</a:t>
            </a:r>
            <a:r>
              <a:rPr lang="ru-RU" sz="2000" dirty="0"/>
              <a:t> (</a:t>
            </a:r>
            <a:r>
              <a:rPr lang="ru-RU" sz="2000" dirty="0" err="1"/>
              <a:t>declined</a:t>
            </a:r>
            <a:r>
              <a:rPr lang="ru-RU" sz="2000" dirty="0"/>
              <a:t>). </a:t>
            </a:r>
            <a:endParaRPr lang="ru-RU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Открытые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open</a:t>
            </a:r>
            <a:r>
              <a:rPr lang="ru-RU" sz="2000" dirty="0"/>
              <a:t>) </a:t>
            </a:r>
            <a:r>
              <a:rPr lang="ru-RU" sz="2000" b="1" dirty="0"/>
              <a:t>баги</a:t>
            </a:r>
            <a:r>
              <a:rPr lang="ru-RU" sz="2000" dirty="0"/>
              <a:t>. Открытыми являются баги в состояниях </a:t>
            </a:r>
            <a:r>
              <a:rPr lang="ru-RU" sz="2000" b="1" dirty="0"/>
              <a:t>Обнаружен</a:t>
            </a:r>
            <a:r>
              <a:rPr lang="ru-RU" sz="2000" dirty="0"/>
              <a:t> (</a:t>
            </a:r>
            <a:r>
              <a:rPr lang="ru-RU" sz="2000" dirty="0" err="1"/>
              <a:t>submitted</a:t>
            </a:r>
            <a:r>
              <a:rPr lang="ru-RU" sz="2000" dirty="0"/>
              <a:t>), </a:t>
            </a:r>
            <a:r>
              <a:rPr lang="ru-RU" sz="2000" b="1" dirty="0"/>
              <a:t>Назначен</a:t>
            </a:r>
            <a:r>
              <a:rPr lang="ru-RU" sz="2000" dirty="0"/>
              <a:t> (</a:t>
            </a:r>
            <a:r>
              <a:rPr lang="ru-RU" sz="2000" dirty="0" err="1"/>
              <a:t>assigned</a:t>
            </a:r>
            <a:r>
              <a:rPr lang="ru-RU" sz="2000" dirty="0"/>
              <a:t>), </a:t>
            </a:r>
            <a:r>
              <a:rPr lang="ru-RU" sz="2000" b="1" dirty="0"/>
              <a:t>Открыт заново </a:t>
            </a:r>
            <a:r>
              <a:rPr lang="ru-RU" sz="2000" dirty="0"/>
              <a:t>(</a:t>
            </a:r>
            <a:r>
              <a:rPr lang="ru-RU" sz="2000" dirty="0" err="1"/>
              <a:t>reopened</a:t>
            </a:r>
            <a:r>
              <a:rPr lang="ru-RU" sz="2000" dirty="0"/>
              <a:t>). Иногда к открытым относят и баги в состояниях </a:t>
            </a:r>
            <a:r>
              <a:rPr lang="ru-RU" sz="2000" b="1" dirty="0"/>
              <a:t>Исправлен</a:t>
            </a:r>
            <a:r>
              <a:rPr lang="ru-RU" sz="2000" dirty="0"/>
              <a:t> (</a:t>
            </a:r>
            <a:r>
              <a:rPr lang="ru-RU" sz="2000" dirty="0" err="1"/>
              <a:t>fixed</a:t>
            </a:r>
            <a:r>
              <a:rPr lang="ru-RU" sz="2000" dirty="0"/>
              <a:t>) и </a:t>
            </a:r>
            <a:r>
              <a:rPr lang="ru-RU" sz="2000" b="1" dirty="0"/>
              <a:t>Отложен</a:t>
            </a:r>
            <a:r>
              <a:rPr lang="ru-RU" sz="2000" dirty="0"/>
              <a:t> (</a:t>
            </a:r>
            <a:r>
              <a:rPr lang="ru-RU" sz="2000" dirty="0" err="1"/>
              <a:t>deferred</a:t>
            </a:r>
            <a:r>
              <a:rPr lang="ru-RU" sz="2000" dirty="0"/>
              <a:t>).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Жизненный цикл дефекта (3/3)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Другая 2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40059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962</TotalTime>
  <Words>2613</Words>
  <Application>Microsoft Office PowerPoint</Application>
  <PresentationFormat>Экран (4:3)</PresentationFormat>
  <Paragraphs>228</Paragraphs>
  <Slides>23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Открытая</vt:lpstr>
      <vt:lpstr>Тема 2.Поиск дефектов </vt:lpstr>
      <vt:lpstr>Основные определения тестирования</vt:lpstr>
      <vt:lpstr>Историческая справка</vt:lpstr>
      <vt:lpstr>Баг ?</vt:lpstr>
      <vt:lpstr>Баг. Определения (1/2) </vt:lpstr>
      <vt:lpstr>Баг. Определения (2/2) </vt:lpstr>
      <vt:lpstr>Жизненный цикл дефекта (1/3)</vt:lpstr>
      <vt:lpstr>Жизненный цикл дефекта (2/3)</vt:lpstr>
      <vt:lpstr>Жизненный цикл дефекта (3/3)</vt:lpstr>
      <vt:lpstr>Отчет об ошибке</vt:lpstr>
      <vt:lpstr>Правильность и четкость формулировок</vt:lpstr>
      <vt:lpstr>Пример корректного баг-репорта (1/2)</vt:lpstr>
      <vt:lpstr>Пример корректного баг-репорта (2/2)</vt:lpstr>
      <vt:lpstr>Атрибуты отчёта об ошибке (1/6)</vt:lpstr>
      <vt:lpstr>Атрибуты отчёта об ошибке (2/6)</vt:lpstr>
      <vt:lpstr>Атрибуты отчёта об ошибке (3/6)</vt:lpstr>
      <vt:lpstr>Атрибуты отчёта об ошибке (4/6)</vt:lpstr>
      <vt:lpstr>Атрибуты отчёта об ошибке (5/6)</vt:lpstr>
      <vt:lpstr>Атрибуты отчёта об ошибке (6/6)</vt:lpstr>
      <vt:lpstr>Рекомендации по написанию баг-репорта (1/2)</vt:lpstr>
      <vt:lpstr>Рекомендации по написанию баг-репорта (2/2)</vt:lpstr>
      <vt:lpstr>Практическое задание</vt:lpstr>
      <vt:lpstr>УСПЕХОВ!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71</cp:revision>
  <dcterms:created xsi:type="dcterms:W3CDTF">2016-04-02T13:48:21Z</dcterms:created>
  <dcterms:modified xsi:type="dcterms:W3CDTF">2016-02-13T03:50:17Z</dcterms:modified>
</cp:coreProperties>
</file>