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1" r:id="rId12"/>
    <p:sldId id="272" r:id="rId13"/>
    <p:sldId id="273" r:id="rId14"/>
    <p:sldId id="274" r:id="rId15"/>
    <p:sldId id="275" r:id="rId16"/>
    <p:sldId id="277" r:id="rId17"/>
    <p:sldId id="276" r:id="rId18"/>
    <p:sldId id="279" r:id="rId19"/>
    <p:sldId id="280" r:id="rId20"/>
    <p:sldId id="281" r:id="rId21"/>
    <p:sldId id="282" r:id="rId22"/>
    <p:sldId id="283" r:id="rId23"/>
    <p:sldId id="284" r:id="rId24"/>
    <p:sldId id="278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68" r:id="rId35"/>
    <p:sldId id="269" r:id="rId36"/>
    <p:sldId id="270" r:id="rId37"/>
    <p:sldId id="259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CCA23-4AE5-4DF3-BDCE-837D0B1A8387}" type="datetimeFigureOut">
              <a:rPr lang="ru-RU" smtClean="0"/>
              <a:t>14.02.2016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7219B-1C1E-40E7-8B90-2A92BFC03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27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7219B-1C1E-40E7-8B90-2A92BFC03A2A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1752601"/>
            <a:ext cx="8143932" cy="182976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Тема </a:t>
            </a:r>
            <a:r>
              <a:rPr lang="en-US" smtClean="0"/>
              <a:t>3</a:t>
            </a:r>
            <a:r>
              <a:rPr lang="ru-RU" smtClean="0"/>
              <a:t>.Разработка </a:t>
            </a:r>
            <a:r>
              <a:rPr lang="ru-RU" dirty="0" smtClean="0"/>
              <a:t>тестов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Тестирование программного обеспечения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(С) Мария Савчик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6AAF-FE7C-4924-A7E7-0A92FB860935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1"/>
            <a:ext cx="8640960" cy="5040559"/>
          </a:xfrm>
        </p:spPr>
        <p:txBody>
          <a:bodyPr>
            <a:normAutofit/>
          </a:bodyPr>
          <a:lstStyle/>
          <a:p>
            <a:pPr marL="0" lvl="1" indent="363538" algn="just">
              <a:spcBef>
                <a:spcPts val="400"/>
              </a:spcBef>
              <a:buSzPct val="68000"/>
              <a:buNone/>
            </a:pPr>
            <a:r>
              <a:rPr lang="ru-RU" sz="2000" dirty="0" smtClean="0"/>
              <a:t>1.Дополнить </a:t>
            </a:r>
            <a:r>
              <a:rPr lang="ru-RU" sz="2000" dirty="0"/>
              <a:t>каждый из видов тестов своими пунктами.</a:t>
            </a:r>
          </a:p>
          <a:p>
            <a:pPr marL="0" lvl="1" indent="363538" algn="just">
              <a:spcBef>
                <a:spcPts val="400"/>
              </a:spcBef>
              <a:buSzPct val="68000"/>
              <a:buNone/>
            </a:pPr>
            <a:r>
              <a:rPr lang="ru-RU" sz="2000" dirty="0"/>
              <a:t>Минимальное количество пунктов по 2 на каждый вид </a:t>
            </a:r>
            <a:r>
              <a:rPr lang="ru-RU" sz="2000" dirty="0" smtClean="0"/>
              <a:t>тестирования.</a:t>
            </a:r>
          </a:p>
          <a:p>
            <a:pPr marL="0" lvl="1" indent="363538" algn="just">
              <a:spcBef>
                <a:spcPts val="400"/>
              </a:spcBef>
              <a:buSzPct val="68000"/>
              <a:buNone/>
            </a:pPr>
            <a:r>
              <a:rPr lang="ru-RU" sz="2000" dirty="0" smtClean="0"/>
              <a:t>Заготовка (бланк) приведена в отдельном файле.</a:t>
            </a:r>
          </a:p>
          <a:p>
            <a:pPr marL="0" lvl="1" indent="363538" algn="just">
              <a:spcBef>
                <a:spcPts val="400"/>
              </a:spcBef>
              <a:buSzPct val="68000"/>
              <a:buNone/>
            </a:pPr>
            <a:r>
              <a:rPr lang="ru-RU" sz="2000" dirty="0" smtClean="0"/>
              <a:t>2. Разработать тесты для произвольного, часто применяемого в быту предмета.</a:t>
            </a:r>
          </a:p>
          <a:p>
            <a:pPr marL="0" lvl="1" indent="363538" algn="just">
              <a:spcBef>
                <a:spcPts val="400"/>
              </a:spcBef>
              <a:buSzPct val="68000"/>
              <a:buNone/>
            </a:pPr>
            <a:r>
              <a:rPr lang="ru-RU" sz="2000" dirty="0"/>
              <a:t>Минимальное количество пунктов по </a:t>
            </a:r>
            <a:r>
              <a:rPr lang="ru-RU" sz="2000" dirty="0" smtClean="0"/>
              <a:t>5 </a:t>
            </a:r>
            <a:r>
              <a:rPr lang="ru-RU" sz="2000" dirty="0"/>
              <a:t>на каждый вид тестирования</a:t>
            </a:r>
            <a:r>
              <a:rPr lang="ru-RU" sz="2000" dirty="0" smtClean="0"/>
              <a:t>.</a:t>
            </a:r>
          </a:p>
          <a:p>
            <a:pPr marL="0" lvl="1" indent="363538" algn="just">
              <a:spcBef>
                <a:spcPts val="400"/>
              </a:spcBef>
              <a:buSzPct val="68000"/>
              <a:buNone/>
            </a:pPr>
            <a:r>
              <a:rPr lang="ru-RU" sz="2000" dirty="0" smtClean="0"/>
              <a:t>Минимальное количество видов тестирования 6 (возможны варианты).</a:t>
            </a:r>
            <a:endParaRPr lang="ru-RU" sz="2000" dirty="0"/>
          </a:p>
          <a:p>
            <a:pPr marL="0" lvl="1" indent="363538" algn="just">
              <a:spcBef>
                <a:spcPts val="400"/>
              </a:spcBef>
              <a:buSzPct val="68000"/>
              <a:buNone/>
            </a:pPr>
            <a:endParaRPr lang="ru-RU" sz="2000" dirty="0" smtClean="0"/>
          </a:p>
          <a:p>
            <a:pPr marL="0" lvl="1" indent="363538" algn="just">
              <a:spcBef>
                <a:spcPts val="400"/>
              </a:spcBef>
              <a:buSzPct val="68000"/>
              <a:buNone/>
            </a:pPr>
            <a:r>
              <a:rPr lang="ru-RU" sz="2000" dirty="0" smtClean="0"/>
              <a:t> </a:t>
            </a:r>
          </a:p>
          <a:p>
            <a:pPr marL="0" lvl="1" indent="363538" algn="just">
              <a:spcBef>
                <a:spcPts val="400"/>
              </a:spcBef>
              <a:buSzPct val="68000"/>
              <a:buNone/>
            </a:pPr>
            <a:r>
              <a:rPr lang="ru-RU" sz="2000" dirty="0" smtClean="0"/>
              <a:t>  </a:t>
            </a:r>
            <a:endParaRPr lang="en-US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10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Практическое задание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1"/>
            <a:ext cx="8640960" cy="5040559"/>
          </a:xfrm>
        </p:spPr>
        <p:txBody>
          <a:bodyPr>
            <a:normAutofit/>
          </a:bodyPr>
          <a:lstStyle/>
          <a:p>
            <a:pPr marL="0" indent="363538" algn="just">
              <a:lnSpc>
                <a:spcPct val="80000"/>
              </a:lnSpc>
              <a:buNone/>
            </a:pPr>
            <a:r>
              <a:rPr lang="ru-RU" sz="1900" b="1" dirty="0"/>
              <a:t>Если мы ожидаем одинакового результата от выполнения двух и более тестов, эти тесты эквивалентны. Такие множества тестов называются классами эквивалентности.</a:t>
            </a:r>
            <a:endParaRPr lang="en-US" sz="1900" b="1" dirty="0"/>
          </a:p>
          <a:p>
            <a:pPr marL="0" indent="363538" algn="just">
              <a:lnSpc>
                <a:spcPct val="80000"/>
              </a:lnSpc>
              <a:buNone/>
            </a:pPr>
            <a:endParaRPr lang="ru-RU" sz="1900" b="1" dirty="0"/>
          </a:p>
          <a:p>
            <a:pPr marL="0" indent="363538" algn="just">
              <a:lnSpc>
                <a:spcPct val="80000"/>
              </a:lnSpc>
              <a:buNone/>
            </a:pPr>
            <a:r>
              <a:rPr lang="ru-RU" sz="1900" b="1" dirty="0"/>
              <a:t>Признаки эквивалентности</a:t>
            </a:r>
            <a:r>
              <a:rPr lang="ru-RU" sz="1900" dirty="0"/>
              <a:t> (несколько </a:t>
            </a:r>
            <a:r>
              <a:rPr lang="ru-RU" sz="1900" dirty="0" smtClean="0"/>
              <a:t>тестов </a:t>
            </a:r>
            <a:r>
              <a:rPr lang="ru-RU" sz="1900" dirty="0"/>
              <a:t>эквивалентны, если):</a:t>
            </a:r>
            <a:endParaRPr lang="en-US" sz="1900" dirty="0"/>
          </a:p>
          <a:p>
            <a:pPr marL="363538" lvl="1" indent="-358775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ru-RU" sz="1900" dirty="0" smtClean="0"/>
              <a:t>Они </a:t>
            </a:r>
            <a:r>
              <a:rPr lang="ru-RU" sz="1900" dirty="0"/>
              <a:t>направлены на поиск одной и той же ошибки.</a:t>
            </a:r>
          </a:p>
          <a:p>
            <a:pPr marL="363538" lvl="1" indent="-358775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ru-RU" sz="1900" dirty="0"/>
              <a:t>Если один из тестов обнаруживает ошибку, другие её тоже, скорее всего, обнаружат.</a:t>
            </a:r>
          </a:p>
          <a:p>
            <a:pPr marL="363538" lvl="1" indent="-358775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ru-RU" sz="1900" dirty="0"/>
              <a:t>Если один из тестов НЕ обнаруживает ошибку, другие её тоже, скорее всего, НЕ обнаружат.</a:t>
            </a:r>
          </a:p>
          <a:p>
            <a:pPr marL="363538" lvl="1" indent="-358775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ru-RU" sz="1900" dirty="0"/>
              <a:t>Тесты используют одни и те же наборы входных данных.</a:t>
            </a:r>
            <a:endParaRPr lang="en-US" sz="1900" dirty="0"/>
          </a:p>
          <a:p>
            <a:pPr marL="363538" lvl="1" indent="-358775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ru-RU" sz="1900" dirty="0"/>
              <a:t>Для выполнения тестов мы совершаем одни и те же операции.</a:t>
            </a:r>
            <a:endParaRPr lang="en-US" sz="1900" dirty="0"/>
          </a:p>
          <a:p>
            <a:pPr marL="363538" lvl="1" indent="-358775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ru-RU" sz="1900" dirty="0"/>
              <a:t>Тесты генерируют одинаковые выходные данные или приводят приложение в одно и то же состояние.</a:t>
            </a:r>
          </a:p>
          <a:p>
            <a:pPr marL="363538" lvl="1" indent="-358775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ru-RU" sz="1900" dirty="0"/>
              <a:t>Все тесты приводят к срабатыванию одного и того же блока обработки ошибок («</a:t>
            </a:r>
            <a:r>
              <a:rPr lang="en-US" sz="1900" dirty="0"/>
              <a:t>error handling block</a:t>
            </a:r>
            <a:r>
              <a:rPr lang="ru-RU" sz="1900" dirty="0"/>
              <a:t>»)</a:t>
            </a:r>
            <a:r>
              <a:rPr lang="en-US" sz="1900" dirty="0"/>
              <a:t>.</a:t>
            </a:r>
            <a:endParaRPr lang="ru-RU" sz="1900" dirty="0"/>
          </a:p>
          <a:p>
            <a:pPr marL="363538" lvl="1" indent="-358775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ru-RU" sz="1900" dirty="0"/>
              <a:t>Ни один из тестов не приводит к срабатыванию блока обработки ошибок («</a:t>
            </a:r>
            <a:r>
              <a:rPr lang="en-US" sz="1900" dirty="0"/>
              <a:t>error handling block</a:t>
            </a:r>
            <a:r>
              <a:rPr lang="ru-RU" sz="1900" dirty="0"/>
              <a:t>»)</a:t>
            </a:r>
            <a:r>
              <a:rPr lang="en-US" sz="1900" dirty="0" smtClean="0"/>
              <a:t>.</a:t>
            </a:r>
            <a:endParaRPr lang="en-US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11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Классы эквивалентности (1/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36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1"/>
            <a:ext cx="8640960" cy="5040559"/>
          </a:xfrm>
        </p:spPr>
        <p:txBody>
          <a:bodyPr>
            <a:normAutofit/>
          </a:bodyPr>
          <a:lstStyle/>
          <a:p>
            <a:pPr marL="0" indent="363538" algn="just">
              <a:buNone/>
            </a:pPr>
            <a:r>
              <a:rPr lang="ru-RU" sz="1800" b="1" dirty="0" smtClean="0"/>
              <a:t>Граничные условия</a:t>
            </a:r>
            <a:r>
              <a:rPr lang="ru-RU" sz="1800" dirty="0" smtClean="0"/>
              <a:t> (или просто – границы) – это те места, в которых один класс эквивалентности переходит в другой.</a:t>
            </a:r>
          </a:p>
          <a:p>
            <a:pPr marL="0" indent="363538" algn="just">
              <a:buNone/>
            </a:pPr>
            <a:r>
              <a:rPr lang="ru-RU" sz="1800" dirty="0" smtClean="0"/>
              <a:t>Например, одна группа тестов вызывает сообщение «вы ввели слишком маленькое число», а другая вызывает сообщение «вы ввели слишком большое число». Граница будет лежать где-то в районе чисел «самых больших из слишком маленьких» и «самых маленьких из слишком больших».</a:t>
            </a:r>
          </a:p>
          <a:p>
            <a:pPr marL="0" indent="363538" algn="just">
              <a:buNone/>
            </a:pPr>
            <a:r>
              <a:rPr lang="ru-RU" sz="1800" dirty="0" smtClean="0"/>
              <a:t>Граничные условия очень важны, и их обязательно следует проверять в тестах, т.к. именно в этом месте чаще всего и обнаруживаются ошибки.</a:t>
            </a:r>
            <a:endParaRPr lang="en-US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12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Классы эквивалентности (2/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5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1"/>
            <a:ext cx="8640960" cy="5040559"/>
          </a:xfrm>
        </p:spPr>
        <p:txBody>
          <a:bodyPr>
            <a:normAutofit/>
          </a:bodyPr>
          <a:lstStyle/>
          <a:p>
            <a:pPr marL="0" indent="363538" algn="just">
              <a:buNone/>
            </a:pPr>
            <a:r>
              <a:rPr lang="ru-RU" sz="1900" dirty="0"/>
              <a:t>Необходимо проверить, как работает поле, в которое можно ввести целое число в диапазоне от 1 до 99.</a:t>
            </a:r>
            <a:endParaRPr lang="en-US" sz="1900" dirty="0"/>
          </a:p>
          <a:p>
            <a:pPr marL="0" indent="363538" algn="just">
              <a:buNone/>
            </a:pPr>
            <a:endParaRPr lang="en-US" sz="1900" dirty="0"/>
          </a:p>
          <a:p>
            <a:pPr marL="0" indent="363538" algn="just">
              <a:buNone/>
            </a:pPr>
            <a:r>
              <a:rPr lang="ru-RU" sz="1900" dirty="0"/>
              <a:t>Классы эквивалентности здесь:</a:t>
            </a:r>
            <a:endParaRPr lang="en-US" sz="1900" dirty="0"/>
          </a:p>
          <a:p>
            <a:pPr marL="363538" lvl="1" indent="-358775" algn="just">
              <a:buFont typeface="Wingdings" pitchFamily="2" charset="2"/>
              <a:buChar char="§"/>
            </a:pPr>
            <a:r>
              <a:rPr lang="ru-RU" sz="1900" dirty="0"/>
              <a:t>Любое целое в диапазоне от 1 до 99. Как правило, это будет середина числового отрезка. Позитивный тест.</a:t>
            </a:r>
            <a:endParaRPr lang="en-US" sz="1900" dirty="0"/>
          </a:p>
          <a:p>
            <a:pPr marL="363538" lvl="1" indent="-358775" algn="just">
              <a:buFont typeface="Wingdings" pitchFamily="2" charset="2"/>
              <a:buChar char="§"/>
            </a:pPr>
            <a:r>
              <a:rPr lang="ru-RU" sz="1900" dirty="0"/>
              <a:t>Любое число меньше</a:t>
            </a:r>
            <a:r>
              <a:rPr lang="en-US" sz="1900" dirty="0"/>
              <a:t> 1</a:t>
            </a:r>
            <a:r>
              <a:rPr lang="ru-RU" sz="1900" dirty="0"/>
              <a:t>. Негативный тест.</a:t>
            </a:r>
            <a:endParaRPr lang="en-US" sz="1900" dirty="0"/>
          </a:p>
          <a:p>
            <a:pPr marL="363538" lvl="1" indent="-358775" algn="just">
              <a:buFont typeface="Wingdings" pitchFamily="2" charset="2"/>
              <a:buChar char="§"/>
            </a:pPr>
            <a:r>
              <a:rPr lang="ru-RU" sz="1900" dirty="0"/>
              <a:t>Любое число больше </a:t>
            </a:r>
            <a:r>
              <a:rPr lang="en-US" sz="1900" dirty="0"/>
              <a:t>99</a:t>
            </a:r>
            <a:r>
              <a:rPr lang="ru-RU" sz="1900" dirty="0"/>
              <a:t>. Негативный тест.</a:t>
            </a:r>
            <a:endParaRPr lang="en-US" sz="1900" dirty="0"/>
          </a:p>
          <a:p>
            <a:pPr marL="363538" lvl="1" indent="-358775" algn="just">
              <a:buFont typeface="Wingdings" pitchFamily="2" charset="2"/>
              <a:buChar char="§"/>
            </a:pPr>
            <a:r>
              <a:rPr lang="ru-RU" sz="1900" dirty="0"/>
              <a:t>Дробь и «не число» (буквы, спецсимволы). Негативный тест.</a:t>
            </a:r>
            <a:endParaRPr lang="en-US" sz="1900" dirty="0"/>
          </a:p>
          <a:p>
            <a:pPr marL="0" indent="363538" algn="just">
              <a:buNone/>
            </a:pPr>
            <a:endParaRPr lang="en-US" sz="1900" dirty="0"/>
          </a:p>
          <a:p>
            <a:pPr marL="0" indent="363538" algn="just">
              <a:buNone/>
            </a:pPr>
            <a:r>
              <a:rPr lang="ru-RU" sz="1900" dirty="0"/>
              <a:t>Тесты, которые мы выполним:</a:t>
            </a:r>
            <a:endParaRPr lang="en-US" sz="1900" dirty="0"/>
          </a:p>
          <a:p>
            <a:pPr marL="363538" lvl="1" indent="-358775" algn="just">
              <a:buFont typeface="Wingdings" pitchFamily="2" charset="2"/>
              <a:buChar char="§"/>
            </a:pPr>
            <a:r>
              <a:rPr lang="ru-RU" sz="1900" dirty="0"/>
              <a:t>Ввести</a:t>
            </a:r>
            <a:r>
              <a:rPr lang="en-US" sz="1900" dirty="0"/>
              <a:t> 1, 99</a:t>
            </a:r>
            <a:r>
              <a:rPr lang="ru-RU" sz="1900" dirty="0"/>
              <a:t>, 50</a:t>
            </a:r>
            <a:endParaRPr lang="en-US" sz="1900" dirty="0"/>
          </a:p>
          <a:p>
            <a:pPr marL="363538" lvl="1" indent="-358775" algn="just">
              <a:buFont typeface="Wingdings" pitchFamily="2" charset="2"/>
              <a:buChar char="§"/>
            </a:pPr>
            <a:r>
              <a:rPr lang="ru-RU" sz="1900" dirty="0"/>
              <a:t>Ввести</a:t>
            </a:r>
            <a:r>
              <a:rPr lang="en-US" sz="1900" dirty="0"/>
              <a:t> 0</a:t>
            </a:r>
          </a:p>
          <a:p>
            <a:pPr marL="363538" lvl="1" indent="-358775" algn="just">
              <a:buFont typeface="Wingdings" pitchFamily="2" charset="2"/>
              <a:buChar char="§"/>
            </a:pPr>
            <a:r>
              <a:rPr lang="ru-RU" sz="1900" dirty="0"/>
              <a:t>Ввести</a:t>
            </a:r>
            <a:r>
              <a:rPr lang="en-US" sz="1900" dirty="0"/>
              <a:t> 100</a:t>
            </a:r>
          </a:p>
          <a:p>
            <a:pPr marL="363538" lvl="1" indent="-358775" algn="just">
              <a:buFont typeface="Wingdings" pitchFamily="2" charset="2"/>
              <a:buChar char="§"/>
            </a:pPr>
            <a:r>
              <a:rPr lang="ru-RU" sz="1900" dirty="0"/>
              <a:t>Ввести 50.5,</a:t>
            </a:r>
            <a:r>
              <a:rPr lang="en-US" sz="1900" dirty="0"/>
              <a:t> </a:t>
            </a:r>
            <a:r>
              <a:rPr lang="ru-RU" sz="1900" dirty="0"/>
              <a:t>букву</a:t>
            </a:r>
            <a:r>
              <a:rPr lang="en-US" sz="1900" dirty="0"/>
              <a:t>, </a:t>
            </a:r>
            <a:r>
              <a:rPr lang="ru-RU" sz="1900" dirty="0"/>
              <a:t>спецсимвол</a:t>
            </a:r>
            <a:r>
              <a:rPr lang="en-US" sz="1900" dirty="0"/>
              <a:t>: ~`!”@’#$;%:^&amp;?*()[]{},.\/+=-_</a:t>
            </a:r>
            <a:endParaRPr lang="ru-RU" sz="19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13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Примеры классов эквивалентности (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/4)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6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1"/>
            <a:ext cx="8640960" cy="5040559"/>
          </a:xfrm>
        </p:spPr>
        <p:txBody>
          <a:bodyPr>
            <a:noAutofit/>
          </a:bodyPr>
          <a:lstStyle/>
          <a:p>
            <a:pPr marL="0" lvl="1" indent="363538" algn="just">
              <a:buNone/>
            </a:pPr>
            <a:r>
              <a:rPr lang="ru-RU" sz="1800" dirty="0"/>
              <a:t>Программа предназначена для сложения двух целых </a:t>
            </a:r>
            <a:r>
              <a:rPr lang="ru-RU" sz="1800" dirty="0" smtClean="0"/>
              <a:t>чисел.</a:t>
            </a:r>
          </a:p>
          <a:p>
            <a:pPr marL="0" lvl="1" indent="363538" algn="just">
              <a:buNone/>
            </a:pPr>
            <a:r>
              <a:rPr lang="ru-RU" sz="1800" dirty="0" smtClean="0"/>
              <a:t>Каждое </a:t>
            </a:r>
            <a:r>
              <a:rPr lang="ru-RU" sz="1800" dirty="0"/>
              <a:t>из слагаемых – не более чем двузначное целое </a:t>
            </a:r>
            <a:r>
              <a:rPr lang="ru-RU" sz="1800" dirty="0" smtClean="0"/>
              <a:t>число.</a:t>
            </a:r>
          </a:p>
          <a:p>
            <a:pPr marL="0" lvl="1" indent="363538" algn="just">
              <a:buNone/>
            </a:pPr>
            <a:r>
              <a:rPr lang="ru-RU" sz="1800" dirty="0" smtClean="0"/>
              <a:t>Программа </a:t>
            </a:r>
            <a:r>
              <a:rPr lang="ru-RU" sz="1800" dirty="0"/>
              <a:t>запрашивает у пользователя два числа, после чего выводит результат</a:t>
            </a:r>
            <a:r>
              <a:rPr lang="ru-RU" sz="1800" dirty="0" smtClean="0"/>
              <a:t>.</a:t>
            </a:r>
          </a:p>
          <a:p>
            <a:pPr marL="0" indent="363538" algn="just">
              <a:buNone/>
            </a:pPr>
            <a:r>
              <a:rPr lang="ru-RU" sz="1800" dirty="0"/>
              <a:t>Допустим, мы написали </a:t>
            </a:r>
            <a:r>
              <a:rPr lang="ru-RU" sz="1800" u="sng" dirty="0"/>
              <a:t>первый тест</a:t>
            </a:r>
            <a:r>
              <a:rPr lang="ru-RU" sz="1800" dirty="0"/>
              <a:t>:</a:t>
            </a:r>
          </a:p>
          <a:p>
            <a:pPr marL="0" indent="363538">
              <a:buNone/>
            </a:pPr>
            <a:r>
              <a:rPr lang="ru-RU" sz="1800" dirty="0" smtClean="0"/>
              <a:t>Первое слагаемое:3</a:t>
            </a:r>
            <a:endParaRPr lang="ru-RU" sz="1800" dirty="0"/>
          </a:p>
          <a:p>
            <a:pPr marL="0" indent="363538">
              <a:buNone/>
            </a:pPr>
            <a:r>
              <a:rPr lang="ru-RU" sz="1800" dirty="0"/>
              <a:t>Второе </a:t>
            </a:r>
            <a:r>
              <a:rPr lang="ru-RU" sz="1800" dirty="0" smtClean="0"/>
              <a:t>слагаемое:7</a:t>
            </a:r>
            <a:endParaRPr lang="ru-RU" sz="1800" dirty="0"/>
          </a:p>
          <a:p>
            <a:pPr marL="0" indent="363538">
              <a:buNone/>
            </a:pPr>
            <a:r>
              <a:rPr lang="ru-RU" sz="1800" dirty="0" smtClean="0"/>
              <a:t>Сумма:10</a:t>
            </a:r>
          </a:p>
          <a:p>
            <a:pPr marL="0" indent="363538">
              <a:buNone/>
            </a:pPr>
            <a:r>
              <a:rPr lang="ru-RU" sz="1800" dirty="0"/>
              <a:t>Нужно ли проверять такие комбинации?</a:t>
            </a:r>
          </a:p>
          <a:p>
            <a:pPr marL="0" indent="363538">
              <a:buNone/>
            </a:pPr>
            <a:r>
              <a:rPr lang="ru-RU" sz="1800" dirty="0" smtClean="0"/>
              <a:t>2 </a:t>
            </a:r>
            <a:r>
              <a:rPr lang="ru-RU" sz="1800" dirty="0"/>
              <a:t>+ 7	</a:t>
            </a:r>
            <a:r>
              <a:rPr lang="ru-RU" sz="1800" dirty="0" smtClean="0"/>
              <a:t>4 </a:t>
            </a:r>
            <a:r>
              <a:rPr lang="ru-RU" sz="1800" dirty="0"/>
              <a:t>+ 7		</a:t>
            </a:r>
            <a:r>
              <a:rPr lang="ru-RU" sz="1800" dirty="0" smtClean="0"/>
              <a:t>5 + 7 		3 + 8		3 + 6</a:t>
            </a:r>
          </a:p>
          <a:p>
            <a:pPr marL="0" indent="363538">
              <a:buNone/>
            </a:pPr>
            <a:r>
              <a:rPr lang="ru-RU" sz="1800" dirty="0" smtClean="0"/>
              <a:t>3 + 5	3 </a:t>
            </a:r>
            <a:r>
              <a:rPr lang="ru-RU" sz="1800" dirty="0"/>
              <a:t>+ 3	</a:t>
            </a:r>
            <a:r>
              <a:rPr lang="ru-RU" sz="1800" dirty="0" smtClean="0"/>
              <a:t>	7 </a:t>
            </a:r>
            <a:r>
              <a:rPr lang="ru-RU" sz="1800" dirty="0"/>
              <a:t>+ 3		7 + </a:t>
            </a:r>
            <a:r>
              <a:rPr lang="ru-RU" sz="1800" dirty="0" smtClean="0"/>
              <a:t>7		2 </a:t>
            </a:r>
            <a:r>
              <a:rPr lang="ru-RU" sz="1800" dirty="0"/>
              <a:t>+ </a:t>
            </a:r>
            <a:r>
              <a:rPr lang="ru-RU" sz="1800" dirty="0" smtClean="0"/>
              <a:t>2</a:t>
            </a:r>
          </a:p>
          <a:p>
            <a:pPr marL="0" indent="363538">
              <a:buNone/>
            </a:pPr>
            <a:r>
              <a:rPr lang="ru-RU" sz="1800" dirty="0" smtClean="0"/>
              <a:t>6 </a:t>
            </a:r>
            <a:r>
              <a:rPr lang="ru-RU" sz="1800" dirty="0"/>
              <a:t>+ 4	</a:t>
            </a:r>
            <a:r>
              <a:rPr lang="ru-RU" sz="1800" dirty="0" smtClean="0"/>
              <a:t>2 </a:t>
            </a:r>
            <a:r>
              <a:rPr lang="ru-RU" sz="1800" dirty="0"/>
              <a:t>+ </a:t>
            </a:r>
            <a:r>
              <a:rPr lang="ru-RU" sz="1800" dirty="0" smtClean="0"/>
              <a:t>5		(-</a:t>
            </a:r>
            <a:r>
              <a:rPr lang="ru-RU" sz="1800" dirty="0"/>
              <a:t>3) + 7	</a:t>
            </a:r>
            <a:r>
              <a:rPr lang="ru-RU" sz="1800" dirty="0" smtClean="0"/>
              <a:t>	(-</a:t>
            </a:r>
            <a:r>
              <a:rPr lang="ru-RU" sz="1800" dirty="0"/>
              <a:t>3) + (-7)	3 + (-7</a:t>
            </a:r>
            <a:r>
              <a:rPr lang="ru-RU" sz="1800" dirty="0" smtClean="0"/>
              <a:t>)</a:t>
            </a:r>
          </a:p>
          <a:p>
            <a:pPr marL="0" indent="363538">
              <a:buNone/>
            </a:pPr>
            <a:r>
              <a:rPr lang="ru-RU" sz="1800" dirty="0" smtClean="0"/>
              <a:t>0 </a:t>
            </a:r>
            <a:r>
              <a:rPr lang="ru-RU" sz="1800" dirty="0"/>
              <a:t>+ 7	</a:t>
            </a:r>
            <a:r>
              <a:rPr lang="ru-RU" sz="1800" dirty="0" smtClean="0"/>
              <a:t>3 </a:t>
            </a:r>
            <a:r>
              <a:rPr lang="ru-RU" sz="1800" dirty="0"/>
              <a:t>+ 0		0 + </a:t>
            </a:r>
            <a:r>
              <a:rPr lang="ru-RU" sz="1800" dirty="0" smtClean="0"/>
              <a:t>0		99 </a:t>
            </a:r>
            <a:r>
              <a:rPr lang="ru-RU" sz="1800" dirty="0"/>
              <a:t>+ 7	</a:t>
            </a:r>
            <a:r>
              <a:rPr lang="ru-RU" sz="1800" dirty="0" smtClean="0"/>
              <a:t>	3 </a:t>
            </a:r>
            <a:r>
              <a:rPr lang="ru-RU" sz="1800" dirty="0"/>
              <a:t>+ (-99</a:t>
            </a:r>
            <a:r>
              <a:rPr lang="ru-RU" sz="1800" dirty="0" smtClean="0"/>
              <a:t>)</a:t>
            </a:r>
          </a:p>
          <a:p>
            <a:pPr marL="0" indent="363538">
              <a:buNone/>
            </a:pPr>
            <a:r>
              <a:rPr lang="ru-RU" sz="1800" dirty="0" smtClean="0"/>
              <a:t>(-</a:t>
            </a:r>
            <a:r>
              <a:rPr lang="ru-RU" sz="1800" dirty="0"/>
              <a:t>99) + </a:t>
            </a:r>
            <a:r>
              <a:rPr lang="ru-RU" sz="1800" dirty="0" smtClean="0"/>
              <a:t>0	99 </a:t>
            </a:r>
            <a:r>
              <a:rPr lang="ru-RU" sz="1800" dirty="0"/>
              <a:t>+ 99	</a:t>
            </a:r>
            <a:r>
              <a:rPr lang="ru-RU" sz="1800" dirty="0" smtClean="0"/>
              <a:t>	99 </a:t>
            </a:r>
            <a:r>
              <a:rPr lang="ru-RU" sz="1800" dirty="0"/>
              <a:t>+ (-99)	(-99) + 99</a:t>
            </a:r>
          </a:p>
          <a:p>
            <a:pPr marL="0" indent="363538">
              <a:buNone/>
            </a:pPr>
            <a:r>
              <a:rPr lang="ru-RU" sz="1800" dirty="0"/>
              <a:t>100 + 3	</a:t>
            </a:r>
            <a:r>
              <a:rPr lang="ru-RU" sz="1800" dirty="0" smtClean="0"/>
              <a:t>100 </a:t>
            </a:r>
            <a:r>
              <a:rPr lang="ru-RU" sz="1800" dirty="0"/>
              <a:t>+ 100	100 + (-100</a:t>
            </a:r>
            <a:r>
              <a:rPr lang="ru-RU" sz="1800" dirty="0" smtClean="0"/>
              <a:t>)</a:t>
            </a:r>
            <a:endParaRPr lang="ru-RU" sz="1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14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Примеры классов эквивалентности (2/4)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84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Примеры классов эквивалентности (3/4)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24744"/>
            <a:ext cx="5328592" cy="3369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23528" y="813912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/>
            <a:r>
              <a:rPr lang="ru-RU" dirty="0"/>
              <a:t>Выделим классы эквивалентности</a:t>
            </a:r>
            <a:r>
              <a:rPr lang="ru-RU" dirty="0" smtClean="0"/>
              <a:t>.</a:t>
            </a:r>
          </a:p>
          <a:p>
            <a:pPr indent="363538"/>
            <a:endParaRPr lang="ru-RU" dirty="0"/>
          </a:p>
          <a:p>
            <a:pPr indent="363538"/>
            <a:endParaRPr lang="ru-RU" dirty="0" smtClean="0"/>
          </a:p>
          <a:p>
            <a:pPr indent="363538"/>
            <a:endParaRPr lang="ru-RU" dirty="0"/>
          </a:p>
          <a:p>
            <a:pPr indent="363538"/>
            <a:endParaRPr lang="ru-RU" dirty="0" smtClean="0"/>
          </a:p>
          <a:p>
            <a:pPr indent="363538"/>
            <a:endParaRPr lang="ru-RU" dirty="0"/>
          </a:p>
          <a:p>
            <a:pPr indent="363538"/>
            <a:endParaRPr lang="ru-RU" dirty="0"/>
          </a:p>
          <a:p>
            <a:pPr indent="363538"/>
            <a:endParaRPr lang="ru-RU" dirty="0" smtClean="0"/>
          </a:p>
          <a:p>
            <a:pPr indent="363538"/>
            <a:endParaRPr lang="ru-RU" dirty="0"/>
          </a:p>
          <a:p>
            <a:pPr indent="363538"/>
            <a:endParaRPr lang="ru-RU" dirty="0" smtClean="0"/>
          </a:p>
          <a:p>
            <a:pPr indent="363538"/>
            <a:endParaRPr lang="ru-RU" dirty="0"/>
          </a:p>
          <a:p>
            <a:pPr indent="363538"/>
            <a:endParaRPr lang="ru-RU" dirty="0" smtClean="0"/>
          </a:p>
          <a:p>
            <a:pPr indent="363538"/>
            <a:endParaRPr lang="ru-RU" dirty="0"/>
          </a:p>
          <a:p>
            <a:pPr indent="363538" algn="just"/>
            <a:r>
              <a:rPr lang="ru-RU" b="1" dirty="0"/>
              <a:t>Порядок действий для выделения классов эквивалентности:</a:t>
            </a:r>
          </a:p>
          <a:p>
            <a:pPr marL="342900" lvl="1" indent="-342900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/>
              <a:t>В таблице перечисляются все переменные (входные и выходные).</a:t>
            </a:r>
          </a:p>
          <a:p>
            <a:pPr marL="342900" lvl="1" indent="-342900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/>
              <a:t>Для каждой переменной определяется разбиение на классы</a:t>
            </a:r>
          </a:p>
          <a:p>
            <a:pPr marL="342900" lvl="1" indent="-342900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/>
              <a:t>Строятся все возможные комбинации классов.</a:t>
            </a:r>
          </a:p>
          <a:p>
            <a:pPr marL="342900" lvl="1" indent="-342900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/>
              <a:t>В качестве представителей классов берутся тесты на граничные, приграничные или специальные значения.</a:t>
            </a:r>
          </a:p>
          <a:p>
            <a:pPr indent="363538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87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16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Что можно отразить на числовую прямую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620688"/>
            <a:ext cx="8712968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3538" algn="just"/>
            <a:r>
              <a:rPr lang="ru-RU" sz="1500" dirty="0" smtClean="0"/>
              <a:t>Числа</a:t>
            </a:r>
            <a:r>
              <a:rPr lang="ru-RU" sz="1500" dirty="0"/>
              <a:t>.</a:t>
            </a:r>
          </a:p>
          <a:p>
            <a:pPr marL="0" lvl="1" indent="363538" algn="just"/>
            <a:r>
              <a:rPr lang="ru-RU" sz="1500" dirty="0"/>
              <a:t>Символы.</a:t>
            </a:r>
          </a:p>
          <a:p>
            <a:pPr marL="0" lvl="1" indent="363538" algn="just"/>
            <a:r>
              <a:rPr lang="ru-RU" sz="1500" dirty="0"/>
              <a:t>Количество (например, количество разрешённых установок ПО, количество записей в БД, количество строк, количество символов).</a:t>
            </a:r>
          </a:p>
          <a:p>
            <a:pPr marL="0" lvl="1" indent="363538" algn="just"/>
            <a:r>
              <a:rPr lang="ru-RU" sz="1500" dirty="0"/>
              <a:t>Размерность чисел (двоичную и десятичную).</a:t>
            </a:r>
          </a:p>
          <a:p>
            <a:pPr marL="0" lvl="1" indent="363538" algn="just"/>
            <a:r>
              <a:rPr lang="ru-RU" sz="1500" dirty="0"/>
              <a:t>Длину строки, в том числе:</a:t>
            </a:r>
          </a:p>
          <a:p>
            <a:pPr marL="0" lvl="2" indent="363538" algn="just"/>
            <a:r>
              <a:rPr lang="ru-RU" sz="1500" dirty="0"/>
              <a:t>Длину конкатенации (результата объединения строк).</a:t>
            </a:r>
          </a:p>
          <a:p>
            <a:pPr marL="0" lvl="2" indent="363538" algn="just"/>
            <a:r>
              <a:rPr lang="ru-RU" sz="1500" dirty="0"/>
              <a:t>Длину пути в файловой системе или веб-ссылки.</a:t>
            </a:r>
          </a:p>
          <a:p>
            <a:pPr marL="0" lvl="2" indent="363538" algn="just"/>
            <a:r>
              <a:rPr lang="ru-RU" sz="1500" dirty="0"/>
              <a:t>Длину имени файла.</a:t>
            </a:r>
          </a:p>
          <a:p>
            <a:pPr marL="0" lvl="2" indent="363538" algn="just"/>
            <a:r>
              <a:rPr lang="ru-RU" sz="1500" dirty="0"/>
              <a:t>Длину текста в файле.</a:t>
            </a:r>
          </a:p>
          <a:p>
            <a:pPr marL="0" lvl="2" indent="363538" algn="just"/>
            <a:r>
              <a:rPr lang="ru-RU" sz="1500" dirty="0"/>
              <a:t>Длину фрагментов текста (слова, предложения, абзаца).</a:t>
            </a:r>
          </a:p>
          <a:p>
            <a:pPr marL="0" lvl="1" indent="363538" algn="just"/>
            <a:r>
              <a:rPr lang="ru-RU" sz="1500" dirty="0"/>
              <a:t>Размер файла (особенно кратный чему-либо).</a:t>
            </a:r>
          </a:p>
          <a:p>
            <a:pPr marL="0" lvl="1" indent="363538" algn="just"/>
            <a:r>
              <a:rPr lang="ru-RU" sz="1500" dirty="0"/>
              <a:t>Объём памяти (особенно кратный чему-либо).</a:t>
            </a:r>
          </a:p>
          <a:p>
            <a:pPr marL="0" lvl="1" indent="363538" algn="just"/>
            <a:r>
              <a:rPr lang="ru-RU" sz="1500" dirty="0"/>
              <a:t>Размер экрана, разрешение экрана.</a:t>
            </a:r>
          </a:p>
          <a:p>
            <a:pPr marL="0" lvl="1" indent="363538" algn="just"/>
            <a:r>
              <a:rPr lang="ru-RU" sz="1500" dirty="0"/>
              <a:t>Размер окна.</a:t>
            </a:r>
          </a:p>
          <a:p>
            <a:pPr marL="0" lvl="1" indent="363538" algn="just"/>
            <a:r>
              <a:rPr lang="ru-RU" sz="1500" dirty="0"/>
              <a:t>Количество цветов. Цветовую гамму.</a:t>
            </a:r>
          </a:p>
          <a:p>
            <a:pPr marL="0" lvl="1" indent="363538" algn="just"/>
            <a:r>
              <a:rPr lang="ru-RU" sz="1500" dirty="0"/>
              <a:t>Версии операционной системы.</a:t>
            </a:r>
          </a:p>
          <a:p>
            <a:pPr marL="0" lvl="1" indent="363538" algn="just"/>
            <a:r>
              <a:rPr lang="ru-RU" sz="1500" dirty="0"/>
              <a:t>Версии библиотек.</a:t>
            </a:r>
          </a:p>
          <a:p>
            <a:pPr marL="0" lvl="1" indent="363538" algn="just"/>
            <a:r>
              <a:rPr lang="ru-RU" sz="1500" dirty="0"/>
              <a:t>Время (в </a:t>
            </a:r>
            <a:r>
              <a:rPr lang="ru-RU" sz="1500" dirty="0" err="1"/>
              <a:t>т.ч</a:t>
            </a:r>
            <a:r>
              <a:rPr lang="ru-RU" sz="1500" dirty="0"/>
              <a:t>. между событиями).</a:t>
            </a:r>
          </a:p>
          <a:p>
            <a:pPr marL="0" lvl="1" indent="363538" algn="just"/>
            <a:r>
              <a:rPr lang="ru-RU" sz="1500" dirty="0"/>
              <a:t>Скорость передачи данных.</a:t>
            </a:r>
          </a:p>
          <a:p>
            <a:pPr marL="0" lvl="1" indent="363538" algn="just"/>
            <a:r>
              <a:rPr lang="ru-RU" sz="1500" dirty="0"/>
              <a:t>Объём передаваемых данных.</a:t>
            </a:r>
          </a:p>
          <a:p>
            <a:pPr marL="0" lvl="1" indent="363538" algn="just"/>
            <a:r>
              <a:rPr lang="ru-RU" sz="1500" dirty="0"/>
              <a:t>Интенсивность передачи данных.</a:t>
            </a:r>
          </a:p>
          <a:p>
            <a:pPr marL="0" lvl="1" indent="363538" algn="just"/>
            <a:r>
              <a:rPr lang="ru-RU" sz="1500" dirty="0"/>
              <a:t>Переключение между разными алгоритмами (количество, время, скорость).</a:t>
            </a:r>
          </a:p>
          <a:p>
            <a:pPr marL="342900" lvl="1" indent="-342900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12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17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Примеры классов эквивалентности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(4/4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836713"/>
            <a:ext cx="87129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/>
            <a:r>
              <a:rPr lang="ru-RU" dirty="0"/>
              <a:t>«Чтобы открыть файл, пользователь должен кликнуть по кнопке </a:t>
            </a:r>
            <a:r>
              <a:rPr lang="ru-RU" dirty="0" smtClean="0"/>
              <a:t>«Открыть», </a:t>
            </a:r>
            <a:r>
              <a:rPr lang="ru-RU" dirty="0"/>
              <a:t>выбрать файл и кликнуть по кнопке </a:t>
            </a:r>
            <a:r>
              <a:rPr lang="ru-RU" dirty="0" smtClean="0"/>
              <a:t>«</a:t>
            </a:r>
            <a:r>
              <a:rPr lang="en-US" dirty="0" smtClean="0"/>
              <a:t>OK</a:t>
            </a:r>
            <a:r>
              <a:rPr lang="ru-RU" dirty="0"/>
              <a:t>»</a:t>
            </a:r>
            <a:r>
              <a:rPr lang="en-US" dirty="0"/>
              <a:t>. </a:t>
            </a:r>
            <a:r>
              <a:rPr lang="ru-RU" dirty="0"/>
              <a:t>Давайте абстрагируемся от пользовательского интерфейса и подумаем о файле. Какие случаи нам надо будет проверить?</a:t>
            </a:r>
          </a:p>
          <a:p>
            <a:pPr marL="619125" lvl="1" indent="-28575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sz="1600" dirty="0"/>
              <a:t>«Корректный» файл</a:t>
            </a:r>
            <a:endParaRPr lang="en-US" sz="1600" dirty="0"/>
          </a:p>
          <a:p>
            <a:pPr marL="619125" lvl="1" indent="-28575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sz="1600" dirty="0"/>
              <a:t>Заблокированный файл</a:t>
            </a:r>
            <a:endParaRPr lang="en-US" sz="1600" dirty="0"/>
          </a:p>
          <a:p>
            <a:pPr marL="619125" lvl="1" indent="-28575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sz="1600" dirty="0"/>
              <a:t>Очень большой файл</a:t>
            </a:r>
            <a:endParaRPr lang="en-US" sz="1600" dirty="0"/>
          </a:p>
          <a:p>
            <a:pPr marL="619125" lvl="1" indent="-28575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sz="1600" dirty="0"/>
              <a:t>Несуществующий файл</a:t>
            </a:r>
            <a:endParaRPr lang="en-US" sz="1600" dirty="0"/>
          </a:p>
          <a:p>
            <a:pPr marL="619125" lvl="1" indent="-28575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sz="1600" dirty="0"/>
              <a:t>«Файл по сети»</a:t>
            </a:r>
            <a:endParaRPr lang="en-US" sz="1600" dirty="0"/>
          </a:p>
          <a:p>
            <a:pPr marL="619125" lvl="1" indent="-28575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sz="1600" dirty="0"/>
              <a:t>Уже открытый файл (нашим приложением и другим приложением)</a:t>
            </a:r>
            <a:endParaRPr lang="en-US" sz="1600" dirty="0"/>
          </a:p>
          <a:p>
            <a:pPr marL="619125" lvl="1" indent="-28575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sz="1600" dirty="0"/>
              <a:t>Файл неверного формата (по расширению и реальному содержимому)</a:t>
            </a:r>
            <a:endParaRPr lang="en-US" sz="1600" dirty="0"/>
          </a:p>
          <a:p>
            <a:pPr marL="619125" lvl="1" indent="-28575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sz="1600" dirty="0"/>
              <a:t>Пустой файл</a:t>
            </a:r>
            <a:endParaRPr lang="en-US" sz="1600" dirty="0"/>
          </a:p>
          <a:p>
            <a:pPr marL="619125" lvl="1" indent="-28575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sz="1600" dirty="0"/>
              <a:t>Повреждённый файл</a:t>
            </a:r>
          </a:p>
          <a:p>
            <a:pPr indent="363538" algn="just"/>
            <a:endParaRPr lang="en-US" dirty="0"/>
          </a:p>
          <a:p>
            <a:pPr indent="363538" algn="just"/>
            <a:r>
              <a:rPr lang="ru-RU" b="1" dirty="0"/>
              <a:t>Выводы:</a:t>
            </a:r>
          </a:p>
          <a:p>
            <a:pPr marL="0" lvl="1" indent="363538" algn="just"/>
            <a:r>
              <a:rPr lang="ru-RU" dirty="0"/>
              <a:t>Классы эквивалентности не всегда очевидны.</a:t>
            </a:r>
          </a:p>
          <a:p>
            <a:pPr marL="0" lvl="1" indent="363538" algn="just"/>
            <a:r>
              <a:rPr lang="ru-RU" dirty="0"/>
              <a:t>Как правило, негативных тестов получается больше, чем позитивных.</a:t>
            </a:r>
            <a:endParaRPr lang="en-US" dirty="0"/>
          </a:p>
          <a:p>
            <a:pPr marL="0" lvl="1" indent="363538" algn="just"/>
            <a:r>
              <a:rPr lang="ru-RU" dirty="0"/>
              <a:t>Принадлежность теста к позитивным или негативным зависит от требований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0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1"/>
            <a:ext cx="8640960" cy="4968552"/>
          </a:xfrm>
        </p:spPr>
        <p:txBody>
          <a:bodyPr>
            <a:normAutofit fontScale="92500" lnSpcReduction="20000"/>
          </a:bodyPr>
          <a:lstStyle/>
          <a:p>
            <a:pPr marL="0" indent="363538" algn="just">
              <a:buNone/>
            </a:pPr>
            <a:r>
              <a:rPr lang="ru-RU" sz="2000" dirty="0"/>
              <a:t>Оба тест-кейса делают одну и ту же проверку. </a:t>
            </a:r>
            <a:r>
              <a:rPr lang="ru-RU" sz="2000" b="1" dirty="0" smtClean="0">
                <a:solidFill>
                  <a:schemeClr val="accent2"/>
                </a:solidFill>
              </a:rPr>
              <a:t>И оба плохи!</a:t>
            </a:r>
            <a:endParaRPr lang="ru-RU" sz="2000" b="1" dirty="0">
              <a:solidFill>
                <a:schemeClr val="accent2"/>
              </a:solidFill>
            </a:endParaRPr>
          </a:p>
          <a:p>
            <a:pPr marL="3225800" lvl="1" indent="-352425" algn="just">
              <a:buFont typeface="Wingdings" pitchFamily="2" charset="2"/>
              <a:buChar char="§"/>
            </a:pPr>
            <a:r>
              <a:rPr lang="ru-RU" sz="2000" dirty="0"/>
              <a:t>Когда все детали прописаны до мелочей, при повторных выполнениях теста всегда будут выполняться строго одни и те же действия, что снижает вероятность обнаружить ошибку.</a:t>
            </a:r>
          </a:p>
          <a:p>
            <a:pPr marL="3225800" lvl="1" indent="-352425" algn="just">
              <a:buFont typeface="Wingdings" pitchFamily="2" charset="2"/>
              <a:buChar char="§"/>
            </a:pPr>
            <a:r>
              <a:rPr lang="ru-RU" sz="2000" dirty="0"/>
              <a:t>Слишком общий тест-кейс сложно выполнять по многим объективным и субъективным причинам, а потому он вполне может остаться невыполненным.</a:t>
            </a:r>
          </a:p>
          <a:p>
            <a:pPr marL="3225800" lvl="1" indent="-352425" algn="just">
              <a:buFont typeface="Wingdings" pitchFamily="2" charset="2"/>
              <a:buChar char="§"/>
            </a:pPr>
            <a:r>
              <a:rPr lang="ru-RU" sz="2000" dirty="0"/>
              <a:t>Однако интеграционные тесты, как правило, бывают более общими, чем иные. Это связано со спецификой интеграционного тестирования.</a:t>
            </a:r>
          </a:p>
          <a:p>
            <a:pPr marL="3225800" lvl="1" indent="-352425" algn="just">
              <a:buFont typeface="Wingdings" pitchFamily="2" charset="2"/>
              <a:buChar char="§"/>
            </a:pPr>
            <a:r>
              <a:rPr lang="ru-RU" sz="2000" dirty="0"/>
              <a:t>Если в тесте прописано много мелких деталей, возрастает время его создания и поддержки.</a:t>
            </a:r>
          </a:p>
          <a:p>
            <a:pPr marL="3225800" lvl="1" indent="-352425" algn="just">
              <a:buFont typeface="Wingdings" pitchFamily="2" charset="2"/>
              <a:buChar char="§"/>
            </a:pPr>
            <a:r>
              <a:rPr lang="ru-RU" sz="2000" dirty="0"/>
              <a:t>Однако недостаток деталей может усложнить работу новичка.</a:t>
            </a:r>
          </a:p>
          <a:p>
            <a:pPr marL="0" indent="363538">
              <a:buNone/>
            </a:pPr>
            <a:endParaRPr lang="ru-RU" sz="1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18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Специфичность тестовых случаев (1/2)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508125"/>
            <a:ext cx="2592288" cy="224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005064"/>
            <a:ext cx="2592288" cy="1138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27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3662774"/>
            <a:ext cx="8640960" cy="1998474"/>
          </a:xfrm>
        </p:spPr>
        <p:txBody>
          <a:bodyPr>
            <a:noAutofit/>
          </a:bodyPr>
          <a:lstStyle/>
          <a:p>
            <a:pPr marL="352425" lvl="1" indent="-352425">
              <a:buFont typeface="Wingdings" pitchFamily="2" charset="2"/>
              <a:buChar char="§"/>
            </a:pPr>
            <a:r>
              <a:rPr lang="ru-RU" sz="2000" dirty="0" smtClean="0"/>
              <a:t>Здесь </a:t>
            </a:r>
            <a:r>
              <a:rPr lang="ru-RU" sz="2000" dirty="0"/>
              <a:t>мы не привязаны к конкретным значениям</a:t>
            </a:r>
            <a:r>
              <a:rPr lang="en-US" sz="2000" dirty="0"/>
              <a:t>.</a:t>
            </a:r>
          </a:p>
          <a:p>
            <a:pPr marL="352425" lvl="1" indent="-352425">
              <a:buFont typeface="Wingdings" pitchFamily="2" charset="2"/>
              <a:buChar char="§"/>
            </a:pPr>
            <a:r>
              <a:rPr lang="ru-RU" sz="2000" dirty="0"/>
              <a:t>Мы знаем, как проверить результат</a:t>
            </a:r>
            <a:r>
              <a:rPr lang="en-US" sz="2000" dirty="0"/>
              <a:t>.</a:t>
            </a:r>
          </a:p>
          <a:p>
            <a:pPr marL="352425" lvl="1" indent="-352425">
              <a:buFont typeface="Wingdings" pitchFamily="2" charset="2"/>
              <a:buChar char="§"/>
            </a:pPr>
            <a:r>
              <a:rPr lang="ru-RU" sz="2000" dirty="0"/>
              <a:t>Мы сокращаем время написания и поддержки теста ссылкой на шаги 1-4</a:t>
            </a:r>
            <a:r>
              <a:rPr lang="en-US" sz="2000" dirty="0"/>
              <a:t>.</a:t>
            </a:r>
          </a:p>
          <a:p>
            <a:pPr marL="352425" lvl="1" indent="-352425">
              <a:buFont typeface="Wingdings" pitchFamily="2" charset="2"/>
              <a:buChar char="§"/>
            </a:pPr>
            <a:r>
              <a:rPr lang="ru-RU" sz="2000" dirty="0"/>
              <a:t>Мы перечислили значения, представляющие для нас особый интерес</a:t>
            </a:r>
            <a:r>
              <a:rPr lang="en-US" sz="2000" dirty="0"/>
              <a:t>.</a:t>
            </a:r>
            <a:endParaRPr lang="ru-RU" sz="2000" dirty="0"/>
          </a:p>
          <a:p>
            <a:pPr marL="0" indent="363538">
              <a:buNone/>
            </a:pPr>
            <a:endParaRPr lang="ru-RU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19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Специфичность тестовых случаев (2/2)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94420"/>
            <a:ext cx="6700987" cy="284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44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1"/>
            <a:ext cx="8640960" cy="1584175"/>
          </a:xfrm>
        </p:spPr>
        <p:txBody>
          <a:bodyPr>
            <a:normAutofit lnSpcReduction="10000"/>
          </a:bodyPr>
          <a:lstStyle/>
          <a:p>
            <a:pPr marL="0" indent="363538" algn="just">
              <a:buFontTx/>
              <a:buNone/>
            </a:pPr>
            <a:r>
              <a:rPr lang="ru-RU" sz="2000" dirty="0"/>
              <a:t>От качества </a:t>
            </a:r>
            <a:r>
              <a:rPr lang="ru-RU" sz="2000" dirty="0" smtClean="0"/>
              <a:t>выполнения разработки </a:t>
            </a:r>
            <a:r>
              <a:rPr lang="ru-RU" sz="2000" dirty="0"/>
              <a:t>тестов зависит процесс выполнения тестов и документирования </a:t>
            </a:r>
            <a:r>
              <a:rPr lang="ru-RU" sz="2000" dirty="0" smtClean="0"/>
              <a:t>их результатов </a:t>
            </a:r>
            <a:r>
              <a:rPr lang="ru-RU" sz="2000" dirty="0"/>
              <a:t>выполнения. </a:t>
            </a:r>
            <a:endParaRPr lang="ru-RU" sz="2000" dirty="0" smtClean="0"/>
          </a:p>
          <a:p>
            <a:pPr marL="0" indent="363538" algn="just">
              <a:buFontTx/>
              <a:buNone/>
            </a:pPr>
            <a:r>
              <a:rPr lang="ru-RU" sz="2000" dirty="0"/>
              <a:t>Обсудим какие бывают </a:t>
            </a:r>
            <a:r>
              <a:rPr lang="ru-RU" sz="2000" dirty="0" smtClean="0"/>
              <a:t>тесты на примере обыкновенной ручки. </a:t>
            </a:r>
            <a:r>
              <a:rPr lang="ru-RU" sz="2000" dirty="0"/>
              <a:t>Давайте подумаем, как её можно </a:t>
            </a:r>
            <a:r>
              <a:rPr lang="ru-RU" sz="2000" dirty="0" smtClean="0"/>
              <a:t>протестировать?</a:t>
            </a:r>
            <a:endParaRPr lang="ru-RU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2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Разработка тестов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57620"/>
            <a:ext cx="6336754" cy="346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3816424"/>
          </a:xfrm>
        </p:spPr>
        <p:txBody>
          <a:bodyPr>
            <a:noAutofit/>
          </a:bodyPr>
          <a:lstStyle/>
          <a:p>
            <a:pPr marL="0" indent="363538" algn="just">
              <a:buNone/>
            </a:pPr>
            <a:r>
              <a:rPr lang="ru-RU" sz="2000" dirty="0"/>
              <a:t>Набор 1:</a:t>
            </a:r>
          </a:p>
          <a:p>
            <a:pPr marL="0" indent="363538" algn="just">
              <a:buNone/>
            </a:pPr>
            <a:r>
              <a:rPr lang="ru-RU" sz="2000" dirty="0"/>
              <a:t>1. Откройте файл «1.</a:t>
            </a:r>
            <a:r>
              <a:rPr lang="en-US" sz="2000" dirty="0"/>
              <a:t>txt</a:t>
            </a:r>
            <a:r>
              <a:rPr lang="ru-RU" sz="2000" dirty="0"/>
              <a:t>». Файл открыт.</a:t>
            </a:r>
          </a:p>
          <a:p>
            <a:pPr marL="0" indent="363538" algn="just">
              <a:buNone/>
            </a:pPr>
            <a:r>
              <a:rPr lang="ru-RU" sz="2000" dirty="0"/>
              <a:t>2. Введите слово «Дом». Появляется слово «Дом.</a:t>
            </a:r>
          </a:p>
          <a:p>
            <a:pPr marL="0" indent="363538" algn="just">
              <a:buNone/>
            </a:pPr>
            <a:r>
              <a:rPr lang="ru-RU" sz="2000" dirty="0"/>
              <a:t>3. Сохраните файл. Кнопка «Сохранить» становится неактивной.</a:t>
            </a:r>
          </a:p>
          <a:p>
            <a:pPr marL="0" indent="363538" algn="just">
              <a:buNone/>
            </a:pPr>
            <a:endParaRPr lang="ru-RU" sz="2000" dirty="0"/>
          </a:p>
          <a:p>
            <a:pPr marL="0" indent="363538" algn="just">
              <a:buNone/>
            </a:pPr>
            <a:r>
              <a:rPr lang="ru-RU" sz="2000" dirty="0"/>
              <a:t>Набор 2:</a:t>
            </a:r>
          </a:p>
          <a:p>
            <a:pPr marL="0" indent="363538" algn="just">
              <a:buNone/>
            </a:pPr>
            <a:r>
              <a:rPr lang="ru-RU" sz="2000" dirty="0" smtClean="0"/>
              <a:t>1. В </a:t>
            </a:r>
            <a:r>
              <a:rPr lang="ru-RU" sz="2000" dirty="0"/>
              <a:t>документе размером более 100 Мб создайте таблицу 100</a:t>
            </a:r>
            <a:r>
              <a:rPr lang="en-US" sz="2000" dirty="0"/>
              <a:t>x100</a:t>
            </a:r>
            <a:r>
              <a:rPr lang="ru-RU" sz="2000" dirty="0"/>
              <a:t>, в ячейку </a:t>
            </a:r>
            <a:r>
              <a:rPr lang="en-US" sz="2000" dirty="0"/>
              <a:t>50x50 </a:t>
            </a:r>
            <a:r>
              <a:rPr lang="ru-RU" sz="2000" dirty="0"/>
              <a:t>вставьте картинку размером 30 Мб, применив к ней функцию «</a:t>
            </a:r>
            <a:r>
              <a:rPr lang="ru-RU" sz="2000" dirty="0" err="1"/>
              <a:t>Авторасположение</a:t>
            </a:r>
            <a:r>
              <a:rPr lang="ru-RU" sz="2000" dirty="0"/>
              <a:t>». Проверьте результат</a:t>
            </a:r>
            <a:r>
              <a:rPr lang="ru-RU" sz="2000" dirty="0" smtClean="0"/>
              <a:t>.</a:t>
            </a:r>
          </a:p>
          <a:p>
            <a:pPr marL="0" indent="363538" algn="just">
              <a:buNone/>
            </a:pPr>
            <a:endParaRPr lang="ru-RU" sz="2000" dirty="0" smtClean="0"/>
          </a:p>
          <a:p>
            <a:pPr marL="0" indent="363538" algn="just">
              <a:buNone/>
            </a:pPr>
            <a:r>
              <a:rPr lang="ru-RU" sz="2000" b="1" dirty="0"/>
              <a:t>Простые тесты оперируют за раз одним объектом.</a:t>
            </a:r>
          </a:p>
          <a:p>
            <a:pPr marL="0" indent="363538" algn="just">
              <a:buNone/>
            </a:pPr>
            <a:endParaRPr lang="ru-RU" sz="2000" dirty="0"/>
          </a:p>
          <a:p>
            <a:pPr marL="0" indent="363538">
              <a:buNone/>
            </a:pPr>
            <a:endParaRPr lang="ru-RU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20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Простота или сложность (1/2)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10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3816424"/>
          </a:xfrm>
        </p:spPr>
        <p:txBody>
          <a:bodyPr>
            <a:noAutofit/>
          </a:bodyPr>
          <a:lstStyle/>
          <a:p>
            <a:pPr marL="0" indent="363538" algn="just">
              <a:buNone/>
            </a:pPr>
            <a:r>
              <a:rPr lang="ru-RU" sz="2000" b="1" dirty="0"/>
              <a:t>Каковы преимущества простых тест-кейсов?</a:t>
            </a:r>
          </a:p>
          <a:p>
            <a:pPr marL="1076325" lvl="1" indent="-533400" algn="just">
              <a:buFont typeface="Wingdings" pitchFamily="2" charset="2"/>
              <a:buChar char="§"/>
            </a:pPr>
            <a:r>
              <a:rPr lang="ru-RU" sz="2000" dirty="0" smtClean="0"/>
              <a:t>Их </a:t>
            </a:r>
            <a:r>
              <a:rPr lang="ru-RU" sz="2000" dirty="0"/>
              <a:t>легко выполнять.</a:t>
            </a:r>
          </a:p>
          <a:p>
            <a:pPr marL="1076325" lvl="1" indent="-533400" algn="just">
              <a:buFont typeface="Wingdings" pitchFamily="2" charset="2"/>
              <a:buChar char="§"/>
            </a:pPr>
            <a:r>
              <a:rPr lang="ru-RU" sz="2000" dirty="0"/>
              <a:t>Они понятны новичкам.</a:t>
            </a:r>
          </a:p>
          <a:p>
            <a:pPr marL="1076325" lvl="1" indent="-533400" algn="just">
              <a:buFont typeface="Wingdings" pitchFamily="2" charset="2"/>
              <a:buChar char="§"/>
            </a:pPr>
            <a:r>
              <a:rPr lang="ru-RU" sz="2000" dirty="0"/>
              <a:t>Они упрощают диагностику ошибки.</a:t>
            </a:r>
          </a:p>
          <a:p>
            <a:pPr marL="1076325" lvl="1" indent="-533400" algn="just">
              <a:buFont typeface="Wingdings" pitchFamily="2" charset="2"/>
              <a:buChar char="§"/>
            </a:pPr>
            <a:r>
              <a:rPr lang="ru-RU" sz="2000" dirty="0"/>
              <a:t>Они делают наличие ошибки очевидным.</a:t>
            </a:r>
          </a:p>
          <a:p>
            <a:pPr marL="0" indent="363538" algn="just">
              <a:buNone/>
            </a:pPr>
            <a:endParaRPr lang="ru-RU" sz="2000" dirty="0"/>
          </a:p>
          <a:p>
            <a:pPr marL="0" indent="363538" algn="just">
              <a:buNone/>
            </a:pPr>
            <a:r>
              <a:rPr lang="ru-RU" sz="2000" b="1" dirty="0"/>
              <a:t>Каковы преимущества сложных тест-кейсов?</a:t>
            </a:r>
          </a:p>
          <a:p>
            <a:pPr marL="1076325" lvl="1" indent="-533400" algn="just">
              <a:buFont typeface="Wingdings" pitchFamily="2" charset="2"/>
              <a:buChar char="§"/>
            </a:pPr>
            <a:r>
              <a:rPr lang="ru-RU" sz="2000" dirty="0" smtClean="0"/>
              <a:t>Больше </a:t>
            </a:r>
            <a:r>
              <a:rPr lang="ru-RU" sz="2000" dirty="0"/>
              <a:t>шансов что-то сломать.</a:t>
            </a:r>
          </a:p>
          <a:p>
            <a:pPr marL="1076325" lvl="1" indent="-533400" algn="just">
              <a:buFont typeface="Wingdings" pitchFamily="2" charset="2"/>
              <a:buChar char="§"/>
            </a:pPr>
            <a:r>
              <a:rPr lang="ru-RU" sz="2000" dirty="0"/>
              <a:t>Пользователи, как правило, используют сложные сценарии.</a:t>
            </a:r>
          </a:p>
          <a:p>
            <a:pPr marL="1076325" lvl="1" indent="-533400" algn="just">
              <a:buFont typeface="Wingdings" pitchFamily="2" charset="2"/>
              <a:buChar char="§"/>
            </a:pPr>
            <a:r>
              <a:rPr lang="ru-RU" sz="2000" dirty="0"/>
              <a:t>Программисты сами редко проверяют такие варианты.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ru-RU" sz="2000" dirty="0"/>
          </a:p>
          <a:p>
            <a:pPr marL="0" indent="363538" algn="just">
              <a:buNone/>
            </a:pPr>
            <a:r>
              <a:rPr lang="ru-RU" sz="2000" b="1" dirty="0"/>
              <a:t>Следует постепенно повышать сложность тестов.</a:t>
            </a:r>
          </a:p>
          <a:p>
            <a:pPr marL="0" indent="363538">
              <a:buNone/>
            </a:pPr>
            <a:endParaRPr lang="ru-RU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21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Простота или сложность (2/2)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27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3816424"/>
          </a:xfrm>
        </p:spPr>
        <p:txBody>
          <a:bodyPr>
            <a:noAutofit/>
          </a:bodyPr>
          <a:lstStyle/>
          <a:p>
            <a:pPr marL="0" indent="363538" algn="just">
              <a:buNone/>
            </a:pPr>
            <a:r>
              <a:rPr lang="ru-RU" sz="1700" b="1" dirty="0"/>
              <a:t>Каковы преимущества независимого самостоятельного тест-кейса?</a:t>
            </a:r>
          </a:p>
          <a:p>
            <a:pPr marL="363538" lvl="1" indent="-363538" algn="just">
              <a:buFont typeface="Wingdings" pitchFamily="2" charset="2"/>
              <a:buChar char="§"/>
            </a:pPr>
            <a:r>
              <a:rPr lang="ru-RU" sz="1700" dirty="0"/>
              <a:t>Его легко и просто выполнить.</a:t>
            </a:r>
            <a:endParaRPr lang="en-US" sz="1700" dirty="0"/>
          </a:p>
          <a:p>
            <a:pPr marL="363538" lvl="1" indent="-363538" algn="just">
              <a:buFont typeface="Wingdings" pitchFamily="2" charset="2"/>
              <a:buChar char="§"/>
            </a:pPr>
            <a:r>
              <a:rPr lang="ru-RU" sz="1700" dirty="0"/>
              <a:t>Такие тесты могут работать даже после краха приложения на других тестах.</a:t>
            </a:r>
            <a:endParaRPr lang="en-US" sz="1700" dirty="0"/>
          </a:p>
          <a:p>
            <a:pPr marL="363538" lvl="1" indent="-363538" algn="just">
              <a:buFont typeface="Wingdings" pitchFamily="2" charset="2"/>
              <a:buChar char="§"/>
            </a:pPr>
            <a:r>
              <a:rPr lang="ru-RU" sz="1700" dirty="0"/>
              <a:t>Такие тесты можно группировать любым образом и выполнять в любом порядке.</a:t>
            </a:r>
            <a:endParaRPr lang="en-US" sz="1700" dirty="0"/>
          </a:p>
          <a:p>
            <a:pPr marL="0" indent="363538" algn="just">
              <a:buNone/>
            </a:pPr>
            <a:endParaRPr lang="en-US" sz="1700" dirty="0"/>
          </a:p>
          <a:p>
            <a:pPr marL="0" indent="363538" algn="just">
              <a:buNone/>
            </a:pPr>
            <a:r>
              <a:rPr lang="ru-RU" sz="1700" b="1" dirty="0"/>
              <a:t>Каковы преимущества наборов тесно связанных тестов?</a:t>
            </a:r>
          </a:p>
          <a:p>
            <a:pPr marL="363538" lvl="1" indent="-271463" algn="just">
              <a:buFont typeface="Wingdings" pitchFamily="2" charset="2"/>
              <a:buChar char="§"/>
            </a:pPr>
            <a:r>
              <a:rPr lang="ru-RU" sz="1700" dirty="0"/>
              <a:t>Они имитируют работу реальных пользователей.</a:t>
            </a:r>
            <a:endParaRPr lang="en-US" sz="1700" dirty="0"/>
          </a:p>
          <a:p>
            <a:pPr marL="363538" lvl="1" indent="-271463" algn="just">
              <a:buFont typeface="Wingdings" pitchFamily="2" charset="2"/>
              <a:buChar char="§"/>
            </a:pPr>
            <a:r>
              <a:rPr lang="ru-RU" sz="1700" dirty="0"/>
              <a:t>Они удобны для интеграционного тестирования.</a:t>
            </a:r>
            <a:endParaRPr lang="en-US" sz="1700" dirty="0"/>
          </a:p>
          <a:p>
            <a:pPr marL="363538" lvl="1" indent="-271463" algn="just">
              <a:buFont typeface="Wingdings" pitchFamily="2" charset="2"/>
              <a:buChar char="§"/>
            </a:pPr>
            <a:r>
              <a:rPr lang="ru-RU" sz="1700" dirty="0"/>
              <a:t>Они удобны для разбиения на части тестов с большим количеством шагов.</a:t>
            </a:r>
            <a:endParaRPr lang="en-US" sz="1700" dirty="0"/>
          </a:p>
          <a:p>
            <a:pPr marL="363538" lvl="1" indent="-271463" algn="just">
              <a:buFont typeface="Wingdings" pitchFamily="2" charset="2"/>
              <a:buChar char="§"/>
            </a:pPr>
            <a:r>
              <a:rPr lang="ru-RU" sz="1700" dirty="0"/>
              <a:t>Следующий в наборе тест использует данные и состояние приложения, подготовленные предыдущим.</a:t>
            </a:r>
            <a:endParaRPr lang="en-US" sz="1700" dirty="0"/>
          </a:p>
          <a:p>
            <a:pPr marL="0" indent="363538" algn="just"/>
            <a:endParaRPr lang="en-US" sz="1700" dirty="0"/>
          </a:p>
          <a:p>
            <a:pPr marL="0" indent="363538" algn="just">
              <a:buNone/>
            </a:pPr>
            <a:r>
              <a:rPr lang="ru-RU" sz="1700" dirty="0"/>
              <a:t>Промышленным стандартом являются независимые тесты</a:t>
            </a:r>
            <a:r>
              <a:rPr lang="ru-RU" sz="1700" dirty="0" smtClean="0"/>
              <a:t>. Использование </a:t>
            </a:r>
            <a:r>
              <a:rPr lang="ru-RU" sz="1700" dirty="0"/>
              <a:t>сценариев не запрещено, но не следует делать их слишком длинными.</a:t>
            </a:r>
          </a:p>
          <a:p>
            <a:pPr marL="0" indent="363538">
              <a:buNone/>
            </a:pPr>
            <a:endParaRPr lang="ru-RU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22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Независимость или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связанность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27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124744"/>
            <a:ext cx="8640960" cy="2304256"/>
          </a:xfrm>
        </p:spPr>
        <p:txBody>
          <a:bodyPr>
            <a:noAutofit/>
          </a:bodyPr>
          <a:lstStyle/>
          <a:p>
            <a:pPr marL="0" indent="363538" algn="just">
              <a:buNone/>
            </a:pPr>
            <a:r>
              <a:rPr lang="ru-RU" sz="1800" b="1" dirty="0"/>
              <a:t>Позитивные тесты</a:t>
            </a:r>
            <a:r>
              <a:rPr lang="ru-RU" sz="1800" dirty="0"/>
              <a:t> проверяют, что приложение делает то, на что оно рассчитано (т.е. такие тесты используют корректные данные и условия выполнения).</a:t>
            </a:r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r>
              <a:rPr lang="ru-RU" sz="1800" b="1" dirty="0"/>
              <a:t>Негативные тесты</a:t>
            </a:r>
            <a:r>
              <a:rPr lang="ru-RU" sz="1800" dirty="0"/>
              <a:t> проверяют работу приложения в нестандартных условиях (при получении некорректных данных или команд или в при работе в некорректных условиях).</a:t>
            </a:r>
          </a:p>
          <a:p>
            <a:pPr marL="0" indent="363538">
              <a:buNone/>
            </a:pPr>
            <a:endParaRPr lang="ru-RU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23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Позитивность и негативность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24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Рекомендации (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1/3)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836713"/>
            <a:ext cx="871296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3538" algn="just"/>
            <a:r>
              <a:rPr lang="ru-RU" sz="1900" dirty="0"/>
              <a:t>Начинайте с простых очевидных тестов. Используйте простые и очевидные значения для передачи в программу. Если она завалится даже на таких значениях, это будет очевидным показателем того, что существуют проблемы.</a:t>
            </a:r>
          </a:p>
          <a:p>
            <a:pPr marL="0" lvl="1" indent="363538" algn="just"/>
            <a:r>
              <a:rPr lang="ru-RU" sz="1900" dirty="0"/>
              <a:t>Затем переходите к более сложным тестам. Если программа хорошо справляется с очевидными задачами, поставьте перед ней неочевидную.</a:t>
            </a:r>
          </a:p>
          <a:p>
            <a:pPr marL="0" lvl="1" indent="363538" algn="just"/>
            <a:r>
              <a:rPr lang="ru-RU" sz="1900" dirty="0"/>
              <a:t>Помните о граничных условиях. На граничных значениях можно построить много хороших тестов.</a:t>
            </a:r>
          </a:p>
          <a:p>
            <a:pPr marL="0" lvl="1" indent="363538" algn="just"/>
            <a:r>
              <a:rPr lang="ru-RU" sz="1900" dirty="0"/>
              <a:t>Если остаётся время, занимайтесь исследовательским тестированием.</a:t>
            </a:r>
            <a:endParaRPr lang="en-US" sz="1900" dirty="0"/>
          </a:p>
          <a:p>
            <a:pPr marL="0" lvl="1" indent="363538" algn="just"/>
            <a:r>
              <a:rPr lang="ru-RU" sz="1900" dirty="0"/>
              <a:t>Учитесь на своём и чужом опыте.</a:t>
            </a:r>
          </a:p>
          <a:p>
            <a:pPr indent="363538" algn="just"/>
            <a:endParaRPr lang="ru-RU" sz="1900" dirty="0"/>
          </a:p>
          <a:p>
            <a:pPr indent="363538" algn="just"/>
            <a:r>
              <a:rPr lang="ru-RU" sz="1900" b="1" dirty="0"/>
              <a:t>Последовательность выполнения (и разработки) тестов:</a:t>
            </a:r>
          </a:p>
          <a:p>
            <a:pPr marL="0" lvl="1" indent="363538" algn="just"/>
            <a:r>
              <a:rPr lang="ru-RU" sz="1900" dirty="0"/>
              <a:t>Просты позитивные.</a:t>
            </a:r>
          </a:p>
          <a:p>
            <a:pPr marL="0" lvl="1" indent="363538" algn="just"/>
            <a:r>
              <a:rPr lang="ru-RU" sz="1900" dirty="0"/>
              <a:t>Простые негативные.</a:t>
            </a:r>
          </a:p>
          <a:p>
            <a:pPr marL="0" lvl="1" indent="363538" algn="just"/>
            <a:r>
              <a:rPr lang="ru-RU" sz="1900" dirty="0"/>
              <a:t>Сложные позитивные.</a:t>
            </a:r>
          </a:p>
          <a:p>
            <a:pPr marL="0" lvl="1" indent="363538" algn="just"/>
            <a:r>
              <a:rPr lang="ru-RU" sz="1900" dirty="0"/>
              <a:t>Сложные негативные.</a:t>
            </a:r>
          </a:p>
        </p:txBody>
      </p:sp>
    </p:spTree>
    <p:extLst>
      <p:ext uri="{BB962C8B-B14F-4D97-AF65-F5344CB8AC3E}">
        <p14:creationId xmlns:p14="http://schemas.microsoft.com/office/powerpoint/2010/main" val="16135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25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Рекомендации (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2/3)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836713"/>
            <a:ext cx="871296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3538" algn="just"/>
            <a:r>
              <a:rPr lang="ru-RU" b="1" dirty="0" smtClean="0"/>
              <a:t>При написании тестов:</a:t>
            </a:r>
          </a:p>
          <a:p>
            <a:pPr marL="342900" lvl="1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 smtClean="0"/>
              <a:t>Используйте </a:t>
            </a:r>
            <a:r>
              <a:rPr lang="ru-RU" dirty="0"/>
              <a:t>активный залог: </a:t>
            </a:r>
            <a:r>
              <a:rPr lang="en-US" dirty="0"/>
              <a:t>(</a:t>
            </a:r>
            <a:r>
              <a:rPr lang="ru-RU" dirty="0"/>
              <a:t>«</a:t>
            </a:r>
            <a:r>
              <a:rPr lang="en-US" dirty="0"/>
              <a:t>open</a:t>
            </a:r>
            <a:r>
              <a:rPr lang="ru-RU" dirty="0"/>
              <a:t>»</a:t>
            </a:r>
            <a:r>
              <a:rPr lang="en-US" dirty="0"/>
              <a:t>, </a:t>
            </a:r>
            <a:r>
              <a:rPr lang="ru-RU" dirty="0"/>
              <a:t>«</a:t>
            </a:r>
            <a:r>
              <a:rPr lang="en-US" dirty="0"/>
              <a:t>paste</a:t>
            </a:r>
            <a:r>
              <a:rPr lang="ru-RU" dirty="0"/>
              <a:t>»</a:t>
            </a:r>
            <a:r>
              <a:rPr lang="en-US" dirty="0"/>
              <a:t>,</a:t>
            </a:r>
            <a:r>
              <a:rPr lang="ru-RU" dirty="0"/>
              <a:t> «</a:t>
            </a:r>
            <a:r>
              <a:rPr lang="en-US" dirty="0"/>
              <a:t>click</a:t>
            </a:r>
            <a:r>
              <a:rPr lang="ru-RU" dirty="0"/>
              <a:t>»</a:t>
            </a:r>
            <a:r>
              <a:rPr lang="en-US" dirty="0"/>
              <a:t>). </a:t>
            </a:r>
            <a:r>
              <a:rPr lang="ru-RU" dirty="0"/>
              <a:t>В русском языке используйте безличную форму: «открыть» (вместо «откройте»).</a:t>
            </a:r>
          </a:p>
          <a:p>
            <a:pPr marL="342900" lvl="1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/>
              <a:t>Описывайте поведение системы: «появляется окно…», «приложение закрывается».</a:t>
            </a:r>
          </a:p>
          <a:p>
            <a:pPr marL="342900" lvl="1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/>
              <a:t>Используйте простой технический стиль.</a:t>
            </a:r>
          </a:p>
          <a:p>
            <a:pPr marL="342900" lvl="1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/>
              <a:t>ОБЯЗАТЕЛЬНО указывайте ТОЧНЫЕ названия всех элементов приложения.</a:t>
            </a:r>
          </a:p>
          <a:p>
            <a:pPr marL="342900" lvl="1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/>
              <a:t>Не объясняйте базовые понятия работы с ОС</a:t>
            </a:r>
            <a:r>
              <a:rPr lang="ru-RU" dirty="0" smtClean="0"/>
              <a:t>.</a:t>
            </a:r>
          </a:p>
          <a:p>
            <a:pPr indent="363538" algn="just"/>
            <a:r>
              <a:rPr lang="ru-RU" b="1" dirty="0"/>
              <a:t>Хороший тест-кейс удовлетворяет следующим критериям</a:t>
            </a:r>
            <a:r>
              <a:rPr lang="en-US" b="1" dirty="0"/>
              <a:t>:</a:t>
            </a:r>
          </a:p>
          <a:p>
            <a:pPr marL="363538" lvl="1" indent="-358775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 smtClean="0"/>
              <a:t>Обладает </a:t>
            </a:r>
            <a:r>
              <a:rPr lang="ru-RU" dirty="0"/>
              <a:t>высокой вероятностью обнаружения ошибки.</a:t>
            </a:r>
          </a:p>
          <a:p>
            <a:pPr marL="363538" lvl="1" indent="-358775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/>
              <a:t>Исследует соответствующую («ту, которую надо») область приложения</a:t>
            </a:r>
            <a:r>
              <a:rPr lang="en-US" dirty="0"/>
              <a:t>.</a:t>
            </a:r>
            <a:endParaRPr lang="ru-RU" dirty="0"/>
          </a:p>
          <a:p>
            <a:pPr marL="363538" lvl="1" indent="-358775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 smtClean="0"/>
              <a:t>Не </a:t>
            </a:r>
            <a:r>
              <a:rPr lang="ru-RU" dirty="0"/>
              <a:t>выполняет ненужных действий.</a:t>
            </a:r>
          </a:p>
          <a:p>
            <a:pPr marL="363538" lvl="1" indent="-358775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/>
              <a:t>Является не слишком простым, но и не слишком сложным.</a:t>
            </a:r>
            <a:endParaRPr lang="en-US" dirty="0"/>
          </a:p>
          <a:p>
            <a:pPr marL="363538" lvl="1" indent="-358775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/>
              <a:t>Не является избыточным по отношению к другим тестам.</a:t>
            </a:r>
          </a:p>
          <a:p>
            <a:pPr marL="363538" lvl="1" indent="-358775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/>
              <a:t>Делает обнаруженную ошибку очевидной.</a:t>
            </a:r>
          </a:p>
          <a:p>
            <a:pPr marL="363538" lvl="1" indent="-358775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/>
              <a:t>Позволяет легко диагностировать ошибку.</a:t>
            </a:r>
            <a:endParaRPr lang="en-US" dirty="0"/>
          </a:p>
          <a:p>
            <a:pPr marL="342900" lvl="1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8350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26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Рекомендации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(3/3)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836713"/>
            <a:ext cx="871296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3538" algn="just"/>
            <a:r>
              <a:rPr lang="ru-RU" sz="2000" b="1" dirty="0" smtClean="0"/>
              <a:t>Так получится быстрее</a:t>
            </a:r>
            <a:r>
              <a:rPr lang="ru-RU" sz="2000" b="1" dirty="0" smtClean="0"/>
              <a:t>:</a:t>
            </a:r>
            <a:endParaRPr lang="ru-RU" sz="2000" b="1" dirty="0" smtClean="0"/>
          </a:p>
          <a:p>
            <a:pPr marL="363538" lvl="1" indent="-358775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000" dirty="0"/>
              <a:t>Copy-paste.</a:t>
            </a:r>
          </a:p>
          <a:p>
            <a:pPr marL="363538" lvl="1" indent="-358775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sz="2000" dirty="0"/>
              <a:t>Если по ходу разработки тестов возникают вопросы, пишите их прямо в документ с тестами, помечая красным цветом.</a:t>
            </a:r>
          </a:p>
          <a:p>
            <a:pPr marL="363538" lvl="1" indent="-358775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sz="2000" dirty="0"/>
              <a:t>Используйте т.н. «косметику» (жирный, подчёркнутый, наклонный шрифт, разные цвета т.д.) Это значительно повышает читаемость документа.</a:t>
            </a:r>
          </a:p>
          <a:p>
            <a:pPr marL="363538" lvl="1" indent="-358775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sz="2000" dirty="0" err="1"/>
              <a:t>По-максимуму</a:t>
            </a:r>
            <a:r>
              <a:rPr lang="ru-RU" sz="2000" dirty="0"/>
              <a:t> используйте возможности ПО, в котором вы разрабатываете тесты (группировки, фильтры, ссылки и т.д.)</a:t>
            </a:r>
          </a:p>
          <a:p>
            <a:pPr marL="363538" lvl="1" indent="-358775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sz="2000" dirty="0"/>
              <a:t>Если вы пишете тесты в файле, обязательно прописывайте в самом файле историю его изменения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1397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27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Шаги разработки тестов (1/3)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836713"/>
            <a:ext cx="8712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/>
            <a:r>
              <a:rPr lang="ru-RU" sz="2000" b="1" dirty="0"/>
              <a:t>1. Начинайте как можно раньше, ещё до выхода первого </a:t>
            </a:r>
            <a:r>
              <a:rPr lang="ru-RU" sz="2000" b="1" dirty="0" err="1"/>
              <a:t>билда</a:t>
            </a:r>
            <a:r>
              <a:rPr lang="ru-RU" sz="2000" b="1" dirty="0"/>
              <a:t>.</a:t>
            </a:r>
          </a:p>
          <a:p>
            <a:pPr indent="363538" algn="just"/>
            <a:r>
              <a:rPr lang="ru-RU" sz="2000" dirty="0" smtClean="0"/>
              <a:t>На этом этапе у нас </a:t>
            </a:r>
            <a:r>
              <a:rPr lang="ru-RU" sz="2000" dirty="0"/>
              <a:t>нет </a:t>
            </a:r>
            <a:r>
              <a:rPr lang="ru-RU" sz="2000" dirty="0" smtClean="0"/>
              <a:t>работающего приложения, но есть </a:t>
            </a:r>
            <a:r>
              <a:rPr lang="ru-RU" sz="2000" dirty="0"/>
              <a:t>документация и представители заказчика</a:t>
            </a:r>
            <a:r>
              <a:rPr lang="ru-RU" sz="2000" dirty="0" smtClean="0"/>
              <a:t>.</a:t>
            </a:r>
          </a:p>
          <a:p>
            <a:pPr indent="363538" algn="just"/>
            <a:r>
              <a:rPr lang="ru-RU" sz="2000" b="1" dirty="0"/>
              <a:t>2. Разбивайте приложение на отдельные части/модули.</a:t>
            </a:r>
          </a:p>
          <a:p>
            <a:pPr indent="363538" algn="just"/>
            <a:endParaRPr lang="ru-RU" sz="2000" dirty="0"/>
          </a:p>
        </p:txBody>
      </p:sp>
      <p:pic>
        <p:nvPicPr>
          <p:cNvPr id="8" name="Picture 6" descr="elephant_c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909" y="2775705"/>
            <a:ext cx="5366174" cy="3039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71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28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Шаги разработки тестов (2/3)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836713"/>
            <a:ext cx="8712968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/>
            <a:r>
              <a:rPr lang="ru-RU" b="1" dirty="0" smtClean="0"/>
              <a:t>3</a:t>
            </a:r>
            <a:r>
              <a:rPr lang="ru-RU" b="1" dirty="0"/>
              <a:t>. Для каждой области/модуля пишите чек-лист.</a:t>
            </a:r>
          </a:p>
          <a:p>
            <a:pPr marL="363538" lvl="1" indent="-357188" algn="just" defTabSz="900113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 smtClean="0"/>
              <a:t>Так </a:t>
            </a:r>
            <a:r>
              <a:rPr lang="ru-RU" dirty="0"/>
              <a:t>проще проверить, всё ли нужное предусмотрено, нет ли чего лишнего.</a:t>
            </a:r>
          </a:p>
          <a:p>
            <a:pPr marL="363538" lvl="1" indent="-357188" algn="just" defTabSz="900113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/>
              <a:t>Удобно реорганизовывать наборы тестов.</a:t>
            </a:r>
          </a:p>
          <a:p>
            <a:pPr marL="363538" lvl="1" indent="-357188" algn="just" defTabSz="900113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/>
              <a:t>Легко увидеть, где можно использовать </a:t>
            </a:r>
            <a:r>
              <a:rPr lang="en-US" dirty="0"/>
              <a:t>copy-paste.</a:t>
            </a:r>
          </a:p>
          <a:p>
            <a:pPr marL="363538" lvl="1" indent="-357188" algn="just" defTabSz="900113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/>
              <a:t>Так можно разделять интеллектуальную и рутинную работу.</a:t>
            </a:r>
          </a:p>
          <a:p>
            <a:pPr indent="363538" algn="just"/>
            <a:r>
              <a:rPr lang="ru-RU" b="1" dirty="0" smtClean="0"/>
              <a:t>Внимание</a:t>
            </a:r>
            <a:r>
              <a:rPr lang="ru-RU" b="1" dirty="0"/>
              <a:t>!</a:t>
            </a:r>
          </a:p>
          <a:p>
            <a:pPr marL="363538" lvl="1" indent="-357188" algn="just" defTabSz="900113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/>
              <a:t>Просто скопированное требование – ЭТО НЕ ТЕСТ!</a:t>
            </a:r>
          </a:p>
          <a:p>
            <a:pPr marL="363538" lvl="1" indent="-357188" algn="just" defTabSz="900113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/>
              <a:t>Если пишете в </a:t>
            </a:r>
            <a:r>
              <a:rPr lang="en-US" dirty="0"/>
              <a:t>Excel/Word – </a:t>
            </a:r>
            <a:r>
              <a:rPr lang="ru-RU" dirty="0"/>
              <a:t>начинайте каждый новый тест в новой строке таблицы.</a:t>
            </a:r>
          </a:p>
          <a:p>
            <a:pPr marL="6350" lvl="1" indent="357188" algn="just" defTabSz="900113">
              <a:buClr>
                <a:schemeClr val="accent3">
                  <a:lumMod val="75000"/>
                </a:schemeClr>
              </a:buClr>
            </a:pPr>
            <a:r>
              <a:rPr lang="ru-RU" b="1" dirty="0" smtClean="0"/>
              <a:t>4</a:t>
            </a:r>
            <a:r>
              <a:rPr lang="ru-RU" b="1" dirty="0"/>
              <a:t>. Пишите вопросы, уточняйте детали, добавляйте «косметику», используйте </a:t>
            </a:r>
            <a:r>
              <a:rPr lang="en-US" b="1" dirty="0"/>
              <a:t>copy-paste.</a:t>
            </a:r>
          </a:p>
          <a:p>
            <a:pPr marL="363538" lvl="1" indent="-357188" algn="just" defTabSz="900113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endParaRPr lang="ru-RU" dirty="0"/>
          </a:p>
          <a:p>
            <a:pPr indent="363538" algn="just"/>
            <a:endParaRPr lang="ru-RU" sz="2000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861048"/>
            <a:ext cx="4608512" cy="2687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8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29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Шаги разработки тестов (3/3)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836713"/>
            <a:ext cx="87129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/>
            <a:r>
              <a:rPr lang="en-US" b="1" dirty="0"/>
              <a:t>5</a:t>
            </a:r>
            <a:r>
              <a:rPr lang="ru-RU" b="1" dirty="0"/>
              <a:t>.</a:t>
            </a:r>
            <a:r>
              <a:rPr lang="en-US" b="1" dirty="0"/>
              <a:t> </a:t>
            </a:r>
            <a:r>
              <a:rPr lang="ru-RU" b="1" dirty="0"/>
              <a:t>Получите рецензию коллег-</a:t>
            </a:r>
            <a:r>
              <a:rPr lang="ru-RU" b="1" dirty="0" err="1"/>
              <a:t>тестировщиков</a:t>
            </a:r>
            <a:r>
              <a:rPr lang="ru-RU" b="1" dirty="0"/>
              <a:t>, разработчиков, заказчиков.</a:t>
            </a:r>
          </a:p>
          <a:p>
            <a:pPr indent="363538" algn="just"/>
            <a:r>
              <a:rPr lang="ru-RU" b="1" dirty="0" smtClean="0"/>
              <a:t>Так </a:t>
            </a:r>
            <a:r>
              <a:rPr lang="ru-RU" b="1" dirty="0"/>
              <a:t>вы можете получить ответы на вопросы:</a:t>
            </a:r>
          </a:p>
          <a:p>
            <a:pPr marL="357188" lvl="1" indent="-357188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/>
              <a:t>Пропущено ли что-то?</a:t>
            </a:r>
          </a:p>
          <a:p>
            <a:pPr marL="357188" lvl="1" indent="-357188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/>
              <a:t>Есть ли избыточные тесты?</a:t>
            </a:r>
          </a:p>
          <a:p>
            <a:pPr marL="357188" lvl="1" indent="-357188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/>
              <a:t>Легко ли ваши тесты понять?</a:t>
            </a:r>
          </a:p>
          <a:p>
            <a:pPr marL="357188" lvl="1" indent="-357188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/>
              <a:t>Этого ли ожидает заказчик?</a:t>
            </a:r>
          </a:p>
          <a:p>
            <a:pPr marL="357188" lvl="1" indent="-357188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/>
              <a:t>Есть ли в тестах ошибки?</a:t>
            </a:r>
          </a:p>
          <a:p>
            <a:pPr indent="363538" algn="just"/>
            <a:r>
              <a:rPr lang="ru-RU" dirty="0" smtClean="0"/>
              <a:t>Рецензирование </a:t>
            </a:r>
            <a:r>
              <a:rPr lang="ru-RU" dirty="0"/>
              <a:t>(</a:t>
            </a:r>
            <a:r>
              <a:rPr lang="ru-RU" dirty="0" err="1"/>
              <a:t>перепросмотр</a:t>
            </a:r>
            <a:r>
              <a:rPr lang="ru-RU" dirty="0"/>
              <a:t>) хорошо стимулирует повышение качества разработки тестов</a:t>
            </a:r>
            <a:r>
              <a:rPr lang="ru-RU" dirty="0" smtClean="0"/>
              <a:t>.</a:t>
            </a:r>
          </a:p>
          <a:p>
            <a:pPr indent="363538" algn="just"/>
            <a:r>
              <a:rPr lang="ru-RU" b="1" dirty="0"/>
              <a:t>6.</a:t>
            </a:r>
            <a:r>
              <a:rPr lang="en-US" b="1" dirty="0"/>
              <a:t> </a:t>
            </a:r>
            <a:r>
              <a:rPr lang="ru-RU" b="1" dirty="0"/>
              <a:t>Обновляйте тесты, как только обнаружили ошибку или изменилась функциональность.</a:t>
            </a:r>
          </a:p>
          <a:p>
            <a:pPr marL="363538" lvl="1" indent="-358775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 smtClean="0"/>
              <a:t>Мелкие </a:t>
            </a:r>
            <a:r>
              <a:rPr lang="ru-RU" dirty="0"/>
              <a:t>изменения вносите сразу же, как в этом возникла необходимость.</a:t>
            </a:r>
          </a:p>
          <a:p>
            <a:pPr marL="363538" lvl="1" indent="-358775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/>
              <a:t>Большие изменения можно вносить в те моменты, когда нагрузка на команду </a:t>
            </a:r>
            <a:r>
              <a:rPr lang="ru-RU" dirty="0" err="1"/>
              <a:t>тестировщиков</a:t>
            </a:r>
            <a:r>
              <a:rPr lang="ru-RU" dirty="0"/>
              <a:t> снижается, или когда просто появилось свободное время</a:t>
            </a:r>
            <a:r>
              <a:rPr lang="ru-RU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8880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1"/>
            <a:ext cx="8640960" cy="5040559"/>
          </a:xfrm>
        </p:spPr>
        <p:txBody>
          <a:bodyPr>
            <a:normAutofit/>
          </a:bodyPr>
          <a:lstStyle/>
          <a:p>
            <a:pPr marL="0" indent="363538" algn="just">
              <a:buFontTx/>
              <a:buNone/>
            </a:pPr>
            <a:r>
              <a:rPr lang="ru-RU" sz="2000" b="1" dirty="0"/>
              <a:t>Тесты на основе требований (</a:t>
            </a:r>
            <a:r>
              <a:rPr lang="en-US" sz="2000" b="1" dirty="0"/>
              <a:t>r</a:t>
            </a:r>
            <a:r>
              <a:rPr lang="ru-RU" sz="2000" b="1" dirty="0" err="1"/>
              <a:t>equirements</a:t>
            </a:r>
            <a:r>
              <a:rPr lang="ru-RU" sz="2000" b="1" dirty="0"/>
              <a:t> </a:t>
            </a:r>
            <a:r>
              <a:rPr lang="ru-RU" sz="2000" b="1" dirty="0" err="1"/>
              <a:t>based</a:t>
            </a:r>
            <a:r>
              <a:rPr lang="ru-RU" sz="2000" b="1" dirty="0"/>
              <a:t> </a:t>
            </a:r>
            <a:r>
              <a:rPr lang="ru-RU" sz="2000" b="1" dirty="0" err="1"/>
              <a:t>test</a:t>
            </a:r>
            <a:r>
              <a:rPr lang="en-US" sz="2000" b="1" dirty="0"/>
              <a:t>s</a:t>
            </a:r>
            <a:r>
              <a:rPr lang="ru-RU" sz="2000" b="1" dirty="0"/>
              <a:t>)</a:t>
            </a:r>
            <a:endParaRPr lang="en-US" sz="2000" b="1" dirty="0"/>
          </a:p>
          <a:p>
            <a:pPr marL="828675" lvl="1" algn="just"/>
            <a:r>
              <a:rPr lang="ru-RU" sz="2000" dirty="0" smtClean="0"/>
              <a:t>Извлекается </a:t>
            </a:r>
            <a:r>
              <a:rPr lang="ru-RU" sz="2000" dirty="0"/>
              <a:t>и вставляется ли в ручку стержень?</a:t>
            </a:r>
          </a:p>
          <a:p>
            <a:pPr marL="828675" lvl="1" algn="just"/>
            <a:r>
              <a:rPr lang="ru-RU" sz="2000" dirty="0"/>
              <a:t>Присутствует ли держатель, позволяющий цеплять ручку за край кармана?</a:t>
            </a:r>
          </a:p>
          <a:p>
            <a:pPr marL="828675" lvl="1" algn="just"/>
            <a:r>
              <a:rPr lang="ru-RU" sz="2000" dirty="0"/>
              <a:t>Переключается ли ручка из рабочего в нерабочее положение</a:t>
            </a:r>
            <a:r>
              <a:rPr lang="ru-RU" sz="2000" dirty="0" smtClean="0"/>
              <a:t>?</a:t>
            </a:r>
          </a:p>
          <a:p>
            <a:pPr marL="828675" lvl="1" algn="just"/>
            <a:endParaRPr lang="ru-RU" sz="2000" dirty="0"/>
          </a:p>
          <a:p>
            <a:pPr marL="0" indent="363538" algn="just">
              <a:buFontTx/>
              <a:buNone/>
            </a:pPr>
            <a:r>
              <a:rPr lang="ru-RU" sz="2000" b="1" dirty="0"/>
              <a:t>Функциональные тесты</a:t>
            </a:r>
            <a:r>
              <a:rPr lang="en-US" sz="2000" b="1" dirty="0"/>
              <a:t> (functional test)</a:t>
            </a:r>
          </a:p>
          <a:p>
            <a:pPr marL="828675" lvl="1" algn="just"/>
            <a:r>
              <a:rPr lang="ru-RU" sz="2000" dirty="0" smtClean="0"/>
              <a:t>Вставить </a:t>
            </a:r>
            <a:r>
              <a:rPr lang="ru-RU" sz="2000" dirty="0"/>
              <a:t>в ручку стержень.</a:t>
            </a:r>
          </a:p>
          <a:p>
            <a:pPr marL="828675" lvl="1" algn="just"/>
            <a:r>
              <a:rPr lang="ru-RU" sz="2000" dirty="0"/>
              <a:t>Переключить в рабочее положение.</a:t>
            </a:r>
          </a:p>
          <a:p>
            <a:pPr marL="828675" lvl="1" algn="just"/>
            <a:r>
              <a:rPr lang="ru-RU" sz="2000" dirty="0"/>
              <a:t>Написать несколько слов.</a:t>
            </a:r>
          </a:p>
          <a:p>
            <a:pPr marL="828675" lvl="1" algn="just"/>
            <a:r>
              <a:rPr lang="ru-RU" sz="2000" dirty="0"/>
              <a:t>Переключить в нерабочее положение.</a:t>
            </a:r>
          </a:p>
          <a:p>
            <a:pPr marL="828675" lvl="1" algn="just"/>
            <a:r>
              <a:rPr lang="ru-RU" sz="2000" dirty="0"/>
              <a:t>Извлечь стержень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3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Виды тестов  (1/7)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2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30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Пример разработки тестов (1/4)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836713"/>
            <a:ext cx="871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/>
            <a:endParaRPr lang="ru-RU" sz="2000" dirty="0"/>
          </a:p>
        </p:txBody>
      </p:sp>
      <p:sp>
        <p:nvSpPr>
          <p:cNvPr id="8" name="AutoShape 3"/>
          <p:cNvSpPr txBox="1">
            <a:spLocks noChangeAspect="1" noChangeArrowheads="1"/>
          </p:cNvSpPr>
          <p:nvPr/>
        </p:nvSpPr>
        <p:spPr bwMode="auto">
          <a:xfrm>
            <a:off x="457200" y="981075"/>
            <a:ext cx="3250704" cy="1584325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363538" algn="just">
              <a:buFontTx/>
              <a:buAutoNum type="arabicPeriod"/>
            </a:pPr>
            <a:r>
              <a:rPr lang="ru-RU" sz="1800" dirty="0" smtClean="0"/>
              <a:t>Что такое </a:t>
            </a:r>
            <a:r>
              <a:rPr lang="en-US" sz="1800" dirty="0" smtClean="0"/>
              <a:t>Notepad?</a:t>
            </a:r>
            <a:endParaRPr lang="ru-RU" sz="1800" dirty="0" smtClean="0"/>
          </a:p>
          <a:p>
            <a:pPr marL="0" indent="363538" algn="just">
              <a:buFontTx/>
              <a:buAutoNum type="arabicPeriod"/>
            </a:pPr>
            <a:r>
              <a:rPr lang="ru-RU" sz="1800" dirty="0" smtClean="0"/>
              <a:t>Какие функции для него наиболее важны?</a:t>
            </a:r>
            <a:endParaRPr lang="ru-RU" sz="1800" dirty="0" smtClean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29" y="777007"/>
            <a:ext cx="2710391" cy="199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232977"/>
              </p:ext>
            </p:extLst>
          </p:nvPr>
        </p:nvGraphicFramePr>
        <p:xfrm>
          <a:off x="422355" y="2557331"/>
          <a:ext cx="3320393" cy="2961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Bitmap Image" r:id="rId4" imgW="2553056" imgH="2276793" progId="PBrush">
                  <p:embed/>
                </p:oleObj>
              </mc:Choice>
              <mc:Fallback>
                <p:oleObj name="Bitmap Image" r:id="rId4" imgW="2553056" imgH="2276793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55" y="2557331"/>
                        <a:ext cx="3320393" cy="2961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792" y="2381207"/>
            <a:ext cx="3886473" cy="392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649394" y="1957301"/>
            <a:ext cx="4078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/>
            <a:r>
              <a:rPr lang="ru-RU" dirty="0"/>
              <a:t>Итак, вот наш </a:t>
            </a:r>
            <a:r>
              <a:rPr lang="en-US" dirty="0"/>
              <a:t>Smoke test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21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31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Пример разработки тестов (2/4)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836713"/>
            <a:ext cx="871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/>
            <a:endParaRPr lang="ru-RU" sz="2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836713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/>
            <a:r>
              <a:rPr lang="ru-RU" dirty="0" smtClean="0"/>
              <a:t>Перенесем </a:t>
            </a:r>
            <a:r>
              <a:rPr lang="en-US" dirty="0" smtClean="0"/>
              <a:t>Smoke test</a:t>
            </a:r>
            <a:r>
              <a:rPr lang="ru-RU" dirty="0" smtClean="0"/>
              <a:t> в шаблон для разработки тестов.</a:t>
            </a:r>
          </a:p>
          <a:p>
            <a:pPr indent="363538"/>
            <a:r>
              <a:rPr lang="ru-RU" dirty="0"/>
              <a:t>Фактически, это – чек-лист. </a:t>
            </a:r>
            <a:r>
              <a:rPr lang="ru-RU" dirty="0" smtClean="0"/>
              <a:t>А пункты </a:t>
            </a:r>
            <a:r>
              <a:rPr lang="ru-RU" dirty="0"/>
              <a:t>грамотно </a:t>
            </a:r>
            <a:r>
              <a:rPr lang="ru-RU" dirty="0" smtClean="0"/>
              <a:t>сформированного </a:t>
            </a:r>
            <a:r>
              <a:rPr lang="ru-RU" dirty="0"/>
              <a:t>чек-листа – готовые заголовки тест-кейсов.</a:t>
            </a:r>
          </a:p>
          <a:p>
            <a:pPr indent="363538"/>
            <a:endParaRPr lang="ru-RU" dirty="0"/>
          </a:p>
        </p:txBody>
      </p:sp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74" y="1772816"/>
            <a:ext cx="6756443" cy="4265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7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32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Пример разработки тестов (3/4)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836713"/>
            <a:ext cx="871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/>
            <a:endParaRPr lang="ru-RU" sz="2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836713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/>
            <a:r>
              <a:rPr lang="ru-RU" dirty="0"/>
              <a:t>Аналогичным образом начинаем и продолжаем работать с тестом критического пути. Детализируем чек-лист до тех пор, пока не получим логичный и достаточный набор тестов. После этого переносим его в шаблон и работаем аналогично тому, как мы делали это при разработке </a:t>
            </a:r>
            <a:r>
              <a:rPr lang="en-US" dirty="0"/>
              <a:t>Smoke Test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852" y="2060849"/>
            <a:ext cx="3445981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0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33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Пример разработки тестов (4/4)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836713"/>
            <a:ext cx="871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/>
            <a:endParaRPr lang="ru-RU" sz="2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836713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/>
            <a:r>
              <a:rPr lang="ru-RU" dirty="0"/>
              <a:t>Когда мы распишем наши тесты по правилам, </a:t>
            </a:r>
            <a:r>
              <a:rPr lang="en-US" dirty="0"/>
              <a:t>Smoke Test </a:t>
            </a:r>
            <a:r>
              <a:rPr lang="ru-RU" dirty="0"/>
              <a:t>примет следующий вид:</a:t>
            </a:r>
          </a:p>
          <a:p>
            <a:pPr indent="363538"/>
            <a:endParaRPr lang="ru-RU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60" y="1412776"/>
            <a:ext cx="7849120" cy="456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55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1"/>
            <a:ext cx="8640960" cy="5040559"/>
          </a:xfrm>
        </p:spPr>
        <p:txBody>
          <a:bodyPr>
            <a:normAutofit fontScale="92500"/>
          </a:bodyPr>
          <a:lstStyle/>
          <a:p>
            <a:pPr marL="0" indent="363538" algn="just">
              <a:buNone/>
            </a:pPr>
            <a:r>
              <a:rPr lang="ru-RU" sz="2000" dirty="0"/>
              <a:t>Эту задачу предложил в 1979 году </a:t>
            </a:r>
            <a:r>
              <a:rPr lang="ru-RU" sz="2000" dirty="0" err="1"/>
              <a:t>Гленфорд</a:t>
            </a:r>
            <a:r>
              <a:rPr lang="ru-RU" sz="2000" dirty="0"/>
              <a:t> Майерс в своей книге «Искусство тестирования программ» («</a:t>
            </a:r>
            <a:r>
              <a:rPr lang="en-US" sz="2000" dirty="0"/>
              <a:t>The Art Of Software Testing</a:t>
            </a:r>
            <a:r>
              <a:rPr lang="ru-RU" sz="2000" dirty="0"/>
              <a:t>»). С тех пор она известна как </a:t>
            </a:r>
            <a:r>
              <a:rPr lang="ru-RU" sz="2000" b="1" dirty="0"/>
              <a:t>«задача о треугольнике» </a:t>
            </a:r>
            <a:r>
              <a:rPr lang="ru-RU" sz="2000" dirty="0"/>
              <a:t>и является своего классическим вопросом на множестве собеседований на должность </a:t>
            </a:r>
            <a:r>
              <a:rPr lang="ru-RU" sz="2000" dirty="0" err="1"/>
              <a:t>тестировщика</a:t>
            </a:r>
            <a:r>
              <a:rPr lang="ru-RU" sz="2000" dirty="0"/>
              <a:t>.</a:t>
            </a:r>
          </a:p>
          <a:p>
            <a:pPr marL="0" indent="363538" algn="just">
              <a:buNone/>
            </a:pPr>
            <a:endParaRPr lang="ru-RU" sz="2000" dirty="0"/>
          </a:p>
          <a:p>
            <a:pPr marL="0" indent="363538" algn="just">
              <a:buNone/>
            </a:pPr>
            <a:r>
              <a:rPr lang="ru-RU" sz="2000" b="1" dirty="0"/>
              <a:t>Программа производит чтение с перфокарты трёх целых чисел, которые интерпретируются как длины сторон треугольника. Далее программа печатает сообщение о том, является ли треугольник неравносторонним, равнобедренным или равносторонним</a:t>
            </a:r>
            <a:r>
              <a:rPr lang="ru-RU" sz="2000" b="1" dirty="0" smtClean="0"/>
              <a:t>.</a:t>
            </a:r>
          </a:p>
          <a:p>
            <a:pPr marL="0" indent="363538" algn="just">
              <a:buNone/>
            </a:pPr>
            <a:endParaRPr lang="ru-RU" sz="2000" b="1" dirty="0" smtClean="0"/>
          </a:p>
          <a:p>
            <a:pPr marL="0" indent="363538" algn="just">
              <a:buNone/>
            </a:pPr>
            <a:r>
              <a:rPr lang="ru-RU" sz="2000" b="1" dirty="0">
                <a:solidFill>
                  <a:schemeClr val="accent2"/>
                </a:solidFill>
              </a:rPr>
              <a:t>Напишите на листе бумаги </a:t>
            </a:r>
            <a:r>
              <a:rPr lang="ru-RU" sz="2000" b="1" dirty="0" smtClean="0">
                <a:solidFill>
                  <a:schemeClr val="accent2"/>
                </a:solidFill>
              </a:rPr>
              <a:t>набор </a:t>
            </a:r>
            <a:r>
              <a:rPr lang="ru-RU" sz="2000" b="1" dirty="0">
                <a:solidFill>
                  <a:schemeClr val="accent2"/>
                </a:solidFill>
              </a:rPr>
              <a:t>тестов, которые, как вам кажется, будут адекватно проверять эту программу. На это у вас десять минут.</a:t>
            </a:r>
            <a:endParaRPr lang="en-US" sz="2000" b="1" dirty="0">
              <a:solidFill>
                <a:schemeClr val="accent2"/>
              </a:solidFill>
            </a:endParaRPr>
          </a:p>
          <a:p>
            <a:pPr marL="0" indent="363538" algn="just">
              <a:buNone/>
            </a:pPr>
            <a:endParaRPr lang="ru-RU" sz="2000" b="1" dirty="0"/>
          </a:p>
          <a:p>
            <a:pPr marL="0" lvl="1" indent="363538" algn="just">
              <a:spcBef>
                <a:spcPts val="400"/>
              </a:spcBef>
              <a:buSzPct val="68000"/>
              <a:buNone/>
            </a:pPr>
            <a:r>
              <a:rPr lang="ru-RU" sz="2000" dirty="0" smtClean="0"/>
              <a:t>  </a:t>
            </a:r>
            <a:endParaRPr lang="en-US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34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Практическое задание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86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1"/>
            <a:ext cx="8640960" cy="5040559"/>
          </a:xfrm>
        </p:spPr>
        <p:txBody>
          <a:bodyPr>
            <a:noAutofit/>
          </a:bodyPr>
          <a:lstStyle/>
          <a:p>
            <a:pPr marL="0" indent="363538" algn="just">
              <a:buNone/>
            </a:pPr>
            <a:r>
              <a:rPr lang="ru-RU" sz="1600" dirty="0"/>
              <a:t>Были изучены различные версии данной программы и составлен список общих ошибок. Оцените ваш набор </a:t>
            </a:r>
            <a:r>
              <a:rPr lang="ru-RU" sz="1600" dirty="0" smtClean="0"/>
              <a:t>тестов каждый </a:t>
            </a:r>
            <a:r>
              <a:rPr lang="ru-RU" sz="1600" dirty="0"/>
              <a:t>ответ «да» </a:t>
            </a:r>
            <a:r>
              <a:rPr lang="ru-RU" sz="1600" dirty="0" smtClean="0"/>
              <a:t>- одно </a:t>
            </a:r>
            <a:r>
              <a:rPr lang="ru-RU" sz="1600" dirty="0"/>
              <a:t>очко.</a:t>
            </a:r>
          </a:p>
          <a:p>
            <a:pPr marL="0" indent="363538" algn="just"/>
            <a:endParaRPr lang="ru-RU" sz="1600" dirty="0"/>
          </a:p>
          <a:p>
            <a:pPr marL="0" indent="363538" algn="just">
              <a:buFontTx/>
              <a:buAutoNum type="arabicPeriod"/>
            </a:pPr>
            <a:r>
              <a:rPr lang="ru-RU" sz="1600" dirty="0"/>
              <a:t>Составили ли вы тест, который представляет правильный неравносторонний треугольник? (Ответ «да» на этот вопрос не засчитывается, если вы имеете в виду тесты, проверяющие значения длин сторон вида «1, 2, 3» или «2, 5, 10», так как не существует треугольников, имеющих такие стороны.)</a:t>
            </a:r>
          </a:p>
          <a:p>
            <a:pPr marL="0" indent="363538" algn="just">
              <a:buFontTx/>
              <a:buAutoNum type="arabicPeriod"/>
            </a:pPr>
            <a:r>
              <a:rPr lang="ru-RU" sz="1600" dirty="0"/>
              <a:t>Составили ли вы тест, который представляет правильный равносторонний треугольник?</a:t>
            </a:r>
          </a:p>
          <a:p>
            <a:pPr marL="0" indent="363538" algn="just">
              <a:buFontTx/>
              <a:buAutoNum type="arabicPeriod"/>
            </a:pPr>
            <a:r>
              <a:rPr lang="ru-RU" sz="1600" dirty="0"/>
              <a:t>Составили ли вы тест, который представляет правильный равнобедренный треугольник? (Тесты со значениями сторон «2, 2, 4» принимать в расчёт не следует, т.к., опять же, не бывает таких треугольников.)</a:t>
            </a:r>
            <a:endParaRPr lang="en-US" sz="1600" dirty="0"/>
          </a:p>
          <a:p>
            <a:pPr marL="0" indent="363538" algn="just">
              <a:buFontTx/>
              <a:buAutoNum type="arabicPeriod" startAt="4"/>
            </a:pPr>
            <a:r>
              <a:rPr lang="ru-RU" sz="1600" dirty="0"/>
              <a:t>Составили ли вы по крайней мере три теста, которые представляют правильные равнобедренные   треугольники, полученные как перестановки   двух   равных   сторон треугольника (например, «3, 3, 4», «3, 4, 3», «4, 3, 3»)?</a:t>
            </a:r>
          </a:p>
          <a:p>
            <a:pPr marL="0" indent="363538" algn="just">
              <a:buFontTx/>
              <a:buAutoNum type="arabicPeriod" startAt="4"/>
            </a:pPr>
            <a:r>
              <a:rPr lang="ru-RU" sz="1600" dirty="0"/>
              <a:t>Составили ли вы тест, в котором длина одной из сторон треугольника принимает нулевое значение</a:t>
            </a:r>
            <a:r>
              <a:rPr lang="ru-RU" sz="1600" dirty="0" smtClean="0"/>
              <a:t>?</a:t>
            </a: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35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Задача о треугольнике (1/3)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70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1"/>
            <a:ext cx="8640960" cy="5040559"/>
          </a:xfrm>
        </p:spPr>
        <p:txBody>
          <a:bodyPr>
            <a:noAutofit/>
          </a:bodyPr>
          <a:lstStyle/>
          <a:p>
            <a:pPr marL="0" indent="363538" algn="just">
              <a:buFontTx/>
              <a:buAutoNum type="arabicPeriod" startAt="4"/>
            </a:pPr>
            <a:r>
              <a:rPr lang="ru-RU" sz="1600" dirty="0" smtClean="0"/>
              <a:t>Составили </a:t>
            </a:r>
            <a:r>
              <a:rPr lang="ru-RU" sz="1600" dirty="0"/>
              <a:t>ли вы тест, включающий три положительных целых числа, сумма двух из которых   равна третьему? (Другими словами, если программа   выдала сообщение о том, что числа «1, 2, 3» представляют собой стороны неравностороннего треугольника, то такая программа содержит ошибку.)</a:t>
            </a:r>
          </a:p>
          <a:p>
            <a:pPr marL="0" indent="363538" algn="just">
              <a:buFontTx/>
              <a:buAutoNum type="arabicPeriod" startAt="4"/>
            </a:pPr>
            <a:r>
              <a:rPr lang="ru-RU" sz="1600" dirty="0"/>
              <a:t>Составили ли вы по крайней мере три теста с заданными значениями   всех   трёх   перестановок, в которых длина одной стороны равна сумме длин двух других сторон (например, «1, 2, 3», «1, 3, 2», «3, 1, 2»)?</a:t>
            </a:r>
          </a:p>
          <a:p>
            <a:pPr marL="0" indent="363538" algn="just">
              <a:buFontTx/>
              <a:buAutoNum type="arabicPeriod" startAt="9"/>
            </a:pPr>
            <a:r>
              <a:rPr lang="ru-RU" sz="1600" dirty="0"/>
              <a:t>Составили ли вы тест из трёх целых положительных чисел, таких, что сумма двух из них меньше третьего числа (т. е. «1, 2, 4» или «12, 15, 30»)?</a:t>
            </a:r>
          </a:p>
          <a:p>
            <a:pPr marL="0" indent="363538" algn="just">
              <a:buFontTx/>
              <a:buAutoNum type="arabicPeriod" startAt="9"/>
            </a:pPr>
            <a:r>
              <a:rPr lang="ru-RU" sz="1600" dirty="0"/>
              <a:t>Составили ли вы по крайней мере три теста из категории 9, в которых вами испытаны все три перестановки (например, «1, 2, 4», «1, 4, 2», «4, 1, 2»)?</a:t>
            </a:r>
          </a:p>
          <a:p>
            <a:pPr marL="0" indent="363538" algn="just">
              <a:buFontTx/>
              <a:buAutoNum type="arabicPeriod" startAt="9"/>
            </a:pPr>
            <a:r>
              <a:rPr lang="ru-RU" sz="1600" dirty="0"/>
              <a:t>Составили ли вы тест, в котором все стороны треугольника имеют длину, равную нулю (т. е. «0, 0, 0»)?</a:t>
            </a:r>
          </a:p>
          <a:p>
            <a:pPr marL="0" indent="363538" algn="just">
              <a:buFontTx/>
              <a:buAutoNum type="arabicPeriod" startAt="9"/>
            </a:pPr>
            <a:r>
              <a:rPr lang="ru-RU" sz="1600" dirty="0"/>
              <a:t>Составили ли вы по крайней мере один тест, содержащий нецелые значения?</a:t>
            </a:r>
          </a:p>
          <a:p>
            <a:pPr marL="0" indent="363538" algn="just">
              <a:buFontTx/>
              <a:buAutoNum type="arabicPeriod" startAt="9"/>
            </a:pPr>
            <a:r>
              <a:rPr lang="ru-RU" sz="1600" dirty="0"/>
              <a:t>Составили ли вы хотя бы один тест, содержащий неправильное число значений (например, два, а не три целых числа)?</a:t>
            </a:r>
          </a:p>
          <a:p>
            <a:pPr marL="0" indent="363538" algn="just">
              <a:buFontTx/>
              <a:buAutoNum type="arabicPeriod" startAt="9"/>
            </a:pPr>
            <a:r>
              <a:rPr lang="ru-RU" sz="1600" dirty="0"/>
              <a:t>Специфицировали ли вы в каждом тесте не только входные значения, но и выходные данные программы</a:t>
            </a:r>
            <a:r>
              <a:rPr lang="ru-RU" sz="1600" dirty="0" smtClean="0"/>
              <a:t>?</a:t>
            </a:r>
            <a:endParaRPr lang="en-US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36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Задача о треугольнике (2/3)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26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37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2160240"/>
          </a:xfrm>
        </p:spPr>
        <p:txBody>
          <a:bodyPr/>
          <a:lstStyle/>
          <a:p>
            <a:pPr algn="ctr"/>
            <a:r>
              <a:rPr lang="ru-RU" sz="4400" dirty="0"/>
              <a:t>УСПЕХОВ!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97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1"/>
            <a:ext cx="8640960" cy="5040559"/>
          </a:xfrm>
        </p:spPr>
        <p:txBody>
          <a:bodyPr>
            <a:normAutofit fontScale="92500" lnSpcReduction="20000"/>
          </a:bodyPr>
          <a:lstStyle/>
          <a:p>
            <a:pPr marL="0" indent="363538" algn="just">
              <a:buFontTx/>
              <a:buNone/>
            </a:pPr>
            <a:r>
              <a:rPr lang="ru-RU" sz="2000" b="1" dirty="0"/>
              <a:t>Сравнительные («параллельные») тесты (</a:t>
            </a:r>
            <a:r>
              <a:rPr lang="en-US" sz="2000" b="1" dirty="0"/>
              <a:t>parallel testing</a:t>
            </a:r>
            <a:r>
              <a:rPr lang="en-US" sz="2000" b="1" dirty="0">
                <a:sym typeface="Wingdings" pitchFamily="2" charset="2"/>
              </a:rPr>
              <a:t>)</a:t>
            </a:r>
            <a:endParaRPr lang="en-US" sz="2000" b="1" dirty="0"/>
          </a:p>
          <a:p>
            <a:pPr marL="828675" lvl="1" algn="just"/>
            <a:r>
              <a:rPr lang="ru-RU" sz="2000" dirty="0" smtClean="0"/>
              <a:t>Что </a:t>
            </a:r>
            <a:r>
              <a:rPr lang="ru-RU" sz="2000" dirty="0"/>
              <a:t>мы можем сказать об этой ручке в сравнении  с другими ручками, которые выпускает наша фирма?</a:t>
            </a:r>
          </a:p>
          <a:p>
            <a:pPr marL="828675" lvl="1" algn="just"/>
            <a:r>
              <a:rPr lang="ru-RU" sz="2000" dirty="0"/>
              <a:t>Что мы можем сказать об этой ручке в сравнении  с ручками, которые выпускают конкуренты?</a:t>
            </a:r>
          </a:p>
          <a:p>
            <a:pPr marL="828675" lvl="1" algn="just"/>
            <a:r>
              <a:rPr lang="ru-RU" sz="2000" dirty="0"/>
              <a:t>В чём преимущества именно этой модели ручек?</a:t>
            </a:r>
          </a:p>
          <a:p>
            <a:pPr marL="0" indent="363538" algn="just">
              <a:buFontTx/>
              <a:buNone/>
            </a:pPr>
            <a:endParaRPr lang="ru-RU" sz="2000" b="1" dirty="0" smtClean="0"/>
          </a:p>
          <a:p>
            <a:pPr marL="0" indent="363538" algn="just">
              <a:buFontTx/>
              <a:buNone/>
            </a:pPr>
            <a:r>
              <a:rPr lang="ru-RU" sz="2000" b="1" dirty="0" smtClean="0"/>
              <a:t>Сценарные </a:t>
            </a:r>
            <a:r>
              <a:rPr lang="ru-RU" sz="2000" b="1" dirty="0"/>
              <a:t>тесты (</a:t>
            </a:r>
            <a:r>
              <a:rPr lang="en-US" sz="2000" b="1" dirty="0"/>
              <a:t>scenario tests)</a:t>
            </a:r>
          </a:p>
          <a:p>
            <a:pPr marL="0" indent="363538" algn="just">
              <a:buFontTx/>
              <a:buNone/>
            </a:pPr>
            <a:r>
              <a:rPr lang="ru-RU" sz="2000" dirty="0" smtClean="0"/>
              <a:t>Как </a:t>
            </a:r>
            <a:r>
              <a:rPr lang="ru-RU" sz="2000" dirty="0"/>
              <a:t>ручку может использовать:</a:t>
            </a:r>
            <a:endParaRPr lang="en-US" sz="2000" dirty="0"/>
          </a:p>
          <a:p>
            <a:pPr marL="828675" lvl="1" algn="just"/>
            <a:r>
              <a:rPr lang="ru-RU" sz="2000" dirty="0"/>
              <a:t>Секретарь.</a:t>
            </a:r>
            <a:endParaRPr lang="en-US" sz="2000" dirty="0"/>
          </a:p>
          <a:p>
            <a:pPr marL="828675" lvl="1" algn="just"/>
            <a:r>
              <a:rPr lang="ru-RU" sz="2000" dirty="0"/>
              <a:t>Преподаватель.</a:t>
            </a:r>
          </a:p>
          <a:p>
            <a:pPr marL="828675" lvl="1" algn="just"/>
            <a:r>
              <a:rPr lang="ru-RU" sz="2000" dirty="0"/>
              <a:t>Студент.</a:t>
            </a:r>
          </a:p>
          <a:p>
            <a:pPr marL="828675" lvl="1" algn="just"/>
            <a:r>
              <a:rPr lang="ru-RU" sz="2000" dirty="0"/>
              <a:t>Школьник.</a:t>
            </a:r>
          </a:p>
          <a:p>
            <a:pPr marL="828675" lvl="1" algn="just"/>
            <a:r>
              <a:rPr lang="ru-RU" sz="2000" dirty="0"/>
              <a:t>Прораб.</a:t>
            </a:r>
          </a:p>
          <a:p>
            <a:pPr marL="828675" lvl="1" algn="just"/>
            <a:r>
              <a:rPr lang="ru-RU" sz="2000" dirty="0"/>
              <a:t>Сантехник.</a:t>
            </a:r>
          </a:p>
          <a:p>
            <a:pPr marL="828675" lvl="1" algn="just"/>
            <a:r>
              <a:rPr lang="ru-RU" sz="2000" dirty="0"/>
              <a:t>Милиционер.</a:t>
            </a:r>
          </a:p>
          <a:p>
            <a:pPr marL="828675" lvl="1" algn="just"/>
            <a:r>
              <a:rPr lang="ru-RU" sz="2000" dirty="0"/>
              <a:t>Моряк.</a:t>
            </a:r>
            <a:endParaRPr lang="en-US" sz="2000" dirty="0"/>
          </a:p>
          <a:p>
            <a:pPr marL="828675" lvl="1" algn="just"/>
            <a:r>
              <a:rPr lang="en-US" sz="2000" dirty="0" smtClean="0"/>
              <a:t>…</a:t>
            </a:r>
            <a:endParaRPr lang="ru-RU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4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Виды тестов (2/7)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1"/>
            <a:ext cx="8640960" cy="5040559"/>
          </a:xfrm>
        </p:spPr>
        <p:txBody>
          <a:bodyPr>
            <a:normAutofit/>
          </a:bodyPr>
          <a:lstStyle/>
          <a:p>
            <a:pPr marL="0" indent="363538" algn="just">
              <a:buFontTx/>
              <a:buNone/>
            </a:pPr>
            <a:r>
              <a:rPr lang="ru-RU" sz="2000" b="1" dirty="0"/>
              <a:t>Тесты ошибочных ситуаций (</a:t>
            </a:r>
            <a:r>
              <a:rPr lang="en-US" sz="2000" b="1" dirty="0"/>
              <a:t>fault injection tests)</a:t>
            </a:r>
          </a:p>
          <a:p>
            <a:pPr marL="828675" lvl="1" algn="just"/>
            <a:r>
              <a:rPr lang="ru-RU" sz="2000" dirty="0" smtClean="0"/>
              <a:t>Что </a:t>
            </a:r>
            <a:r>
              <a:rPr lang="ru-RU" sz="2000" dirty="0"/>
              <a:t>произойдёт, если препятствовать выходу стержня в рабочее положение?</a:t>
            </a:r>
          </a:p>
          <a:p>
            <a:pPr marL="828675" lvl="1" algn="just"/>
            <a:r>
              <a:rPr lang="ru-RU" sz="2000" dirty="0"/>
              <a:t>Какое усилие и где надо приложить к ручке, чтобы её сломать?</a:t>
            </a:r>
          </a:p>
          <a:p>
            <a:pPr marL="828675" lvl="1" algn="just"/>
            <a:r>
              <a:rPr lang="ru-RU" sz="2000" dirty="0"/>
              <a:t>Если стержень застрял, легко ли его извлечь?</a:t>
            </a:r>
          </a:p>
          <a:p>
            <a:pPr marL="828675" lvl="1" algn="just"/>
            <a:r>
              <a:rPr lang="ru-RU" sz="2000" dirty="0"/>
              <a:t>Что произойдёт, если писать по стеклу, асфальту</a:t>
            </a:r>
            <a:r>
              <a:rPr lang="ru-RU" sz="2000" dirty="0" smtClean="0"/>
              <a:t>?</a:t>
            </a:r>
          </a:p>
          <a:p>
            <a:pPr marL="828675" lvl="1" algn="just"/>
            <a:endParaRPr lang="ru-RU" sz="2000" dirty="0"/>
          </a:p>
          <a:p>
            <a:pPr marL="0" indent="363538" algn="just">
              <a:buFontTx/>
              <a:buNone/>
            </a:pPr>
            <a:r>
              <a:rPr lang="ru-RU" sz="2000" b="1" dirty="0"/>
              <a:t>Тесты интерфейса (</a:t>
            </a:r>
            <a:r>
              <a:rPr lang="en-US" sz="2000" b="1" dirty="0"/>
              <a:t>interface tests, GUI tests)</a:t>
            </a:r>
          </a:p>
          <a:p>
            <a:pPr marL="828675" lvl="1" algn="just"/>
            <a:r>
              <a:rPr lang="ru-RU" sz="2000" dirty="0" smtClean="0"/>
              <a:t>Измерения</a:t>
            </a:r>
            <a:r>
              <a:rPr lang="ru-RU" sz="2000" dirty="0"/>
              <a:t>: высота, ширина, длина, вес.</a:t>
            </a:r>
          </a:p>
          <a:p>
            <a:pPr marL="828675" lvl="1" algn="just"/>
            <a:r>
              <a:rPr lang="ru-RU" sz="2000" dirty="0"/>
              <a:t>Цвет.</a:t>
            </a:r>
          </a:p>
          <a:p>
            <a:pPr marL="828675" lvl="1" algn="just"/>
            <a:r>
              <a:rPr lang="ru-RU" sz="2000" dirty="0"/>
              <a:t>Читаемость логотипа фирмы-производителя.</a:t>
            </a:r>
            <a:endParaRPr lang="en-US" sz="2000" dirty="0"/>
          </a:p>
          <a:p>
            <a:pPr marL="828675" lvl="1" algn="just"/>
            <a:endParaRPr lang="en-US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Виды тестов (3/7)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0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1"/>
            <a:ext cx="8640960" cy="5040559"/>
          </a:xfrm>
        </p:spPr>
        <p:txBody>
          <a:bodyPr>
            <a:normAutofit/>
          </a:bodyPr>
          <a:lstStyle/>
          <a:p>
            <a:pPr marL="0" indent="363538" algn="just">
              <a:buFontTx/>
              <a:buNone/>
            </a:pPr>
            <a:r>
              <a:rPr lang="ru-RU" sz="2000" b="1" dirty="0"/>
              <a:t>Тесты удобства использования </a:t>
            </a:r>
            <a:r>
              <a:rPr lang="en-US" sz="2000" b="1" dirty="0"/>
              <a:t>(usability tests)</a:t>
            </a:r>
          </a:p>
          <a:p>
            <a:pPr marL="828675" lvl="1" algn="just"/>
            <a:r>
              <a:rPr lang="ru-RU" sz="2000" dirty="0" smtClean="0"/>
              <a:t>Есть </a:t>
            </a:r>
            <a:r>
              <a:rPr lang="ru-RU" sz="2000" dirty="0"/>
              <a:t>ли у нас какие-либо замечания по </a:t>
            </a:r>
            <a:r>
              <a:rPr lang="ru-RU" sz="2000" dirty="0" err="1"/>
              <a:t>юзабилити</a:t>
            </a:r>
            <a:r>
              <a:rPr lang="ru-RU" sz="2000" dirty="0"/>
              <a:t> ручек от пользователей?</a:t>
            </a:r>
          </a:p>
          <a:p>
            <a:pPr marL="828675" lvl="1" algn="just"/>
            <a:r>
              <a:rPr lang="ru-RU" sz="2000" dirty="0"/>
              <a:t>Есть ли у нас представители целевых групп, чтобы привлечь их к тестированию?</a:t>
            </a:r>
            <a:endParaRPr lang="en-US" sz="2000" dirty="0"/>
          </a:p>
          <a:p>
            <a:pPr marL="828675" lvl="1" algn="just"/>
            <a:r>
              <a:rPr lang="ru-RU" sz="2000" dirty="0"/>
              <a:t>Как много времени у пользователя занимает переключение ручки из нерабочего положения в рабочее и обратно?</a:t>
            </a:r>
          </a:p>
          <a:p>
            <a:pPr marL="828675" lvl="1" algn="just"/>
            <a:r>
              <a:rPr lang="ru-RU" sz="2000" dirty="0"/>
              <a:t>Как быстро пользователь понимает, как пользоваться ручкой?</a:t>
            </a:r>
          </a:p>
          <a:p>
            <a:pPr marL="828675" lvl="1" algn="just"/>
            <a:r>
              <a:rPr lang="ru-RU" sz="2000" dirty="0"/>
              <a:t>Как быстро пользователь привыкает к этой ручке?</a:t>
            </a:r>
          </a:p>
          <a:p>
            <a:pPr marL="828675" lvl="1" algn="just"/>
            <a:r>
              <a:rPr lang="ru-RU" sz="2000" dirty="0"/>
              <a:t>Легко ли понять, какие стержни подходят к ручке?</a:t>
            </a:r>
          </a:p>
          <a:p>
            <a:pPr marL="828675" lvl="1" algn="just"/>
            <a:r>
              <a:rPr lang="ru-RU" sz="2000" dirty="0"/>
              <a:t>Легко ли заменить стержень?</a:t>
            </a:r>
          </a:p>
          <a:p>
            <a:pPr marL="828675" lvl="1" algn="just"/>
            <a:r>
              <a:rPr lang="ru-RU" sz="2000" dirty="0"/>
              <a:t>Может ли ручкой пользоваться левша</a:t>
            </a:r>
            <a:r>
              <a:rPr lang="ru-RU" sz="2000" dirty="0" smtClean="0"/>
              <a:t>?</a:t>
            </a:r>
            <a:endParaRPr lang="en-US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6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Виды тестов (4/7)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7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1"/>
            <a:ext cx="8640960" cy="5040559"/>
          </a:xfrm>
        </p:spPr>
        <p:txBody>
          <a:bodyPr>
            <a:normAutofit/>
          </a:bodyPr>
          <a:lstStyle/>
          <a:p>
            <a:pPr marL="0" indent="363538" algn="just">
              <a:buFontTx/>
              <a:buNone/>
            </a:pPr>
            <a:r>
              <a:rPr lang="ru-RU" sz="2000" b="1" dirty="0"/>
              <a:t>Тесты упаковки и документации (</a:t>
            </a:r>
            <a:r>
              <a:rPr lang="en-US" sz="2000" b="1" dirty="0"/>
              <a:t>packaging/documentation tests)</a:t>
            </a:r>
          </a:p>
          <a:p>
            <a:pPr marL="828675" lvl="1" algn="just"/>
            <a:r>
              <a:rPr lang="ru-RU" sz="1800" dirty="0" smtClean="0"/>
              <a:t>Вложена </a:t>
            </a:r>
            <a:r>
              <a:rPr lang="ru-RU" sz="1800" dirty="0"/>
              <a:t>ли в упаковку копия текста о гарантийных обязательствах?</a:t>
            </a:r>
            <a:endParaRPr lang="en-US" sz="1800" dirty="0"/>
          </a:p>
          <a:p>
            <a:pPr marL="828675" lvl="1" algn="just"/>
            <a:r>
              <a:rPr lang="ru-RU" sz="1800" dirty="0"/>
              <a:t>Ясно ли видно на упаковке, что внутри?</a:t>
            </a:r>
            <a:endParaRPr lang="en-US" sz="1800" dirty="0"/>
          </a:p>
          <a:p>
            <a:pPr marL="828675" lvl="1" algn="just"/>
            <a:r>
              <a:rPr lang="ru-RU" sz="1800" dirty="0"/>
              <a:t>Легко ли открыть упаковку?</a:t>
            </a:r>
            <a:endParaRPr lang="en-US" sz="1800" dirty="0"/>
          </a:p>
          <a:p>
            <a:pPr marL="828675" lvl="1" algn="just"/>
            <a:r>
              <a:rPr lang="ru-RU" sz="1800" dirty="0"/>
              <a:t>Насколько материалы упаковки вредны для окружающей среды?</a:t>
            </a:r>
            <a:endParaRPr lang="en-US" sz="1800" dirty="0"/>
          </a:p>
          <a:p>
            <a:pPr marL="828675" lvl="1" algn="just"/>
            <a:r>
              <a:rPr lang="ru-RU" sz="1800" dirty="0"/>
              <a:t>Есть ли какие-то особые требования к упаковке?</a:t>
            </a:r>
            <a:endParaRPr lang="en-US" sz="1800" dirty="0"/>
          </a:p>
          <a:p>
            <a:pPr marL="828675" lvl="1" algn="just"/>
            <a:r>
              <a:rPr lang="ru-RU" sz="1800" dirty="0"/>
              <a:t>На сайте, в каталоге, на упаковке написано и нарисовано одно и то же?</a:t>
            </a:r>
            <a:endParaRPr lang="en-US" sz="1800" dirty="0"/>
          </a:p>
          <a:p>
            <a:pPr marL="828675" lvl="1" algn="just"/>
            <a:r>
              <a:rPr lang="ru-RU" sz="1800" dirty="0"/>
              <a:t>Текст на упаковке и в гарантийном обязательстве – на одном и том же языке?</a:t>
            </a:r>
            <a:endParaRPr lang="en-US" sz="1800" dirty="0"/>
          </a:p>
          <a:p>
            <a:pPr marL="828675" lvl="1" algn="just"/>
            <a:r>
              <a:rPr lang="ru-RU" sz="1800" dirty="0"/>
              <a:t>На упаковке и в документации нет грамматических ошибок, опечаток и т.д.?</a:t>
            </a:r>
            <a:endParaRPr lang="en-US" sz="1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7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Виды тестов (5/7)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4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1"/>
            <a:ext cx="8640960" cy="5040559"/>
          </a:xfrm>
        </p:spPr>
        <p:txBody>
          <a:bodyPr>
            <a:normAutofit/>
          </a:bodyPr>
          <a:lstStyle/>
          <a:p>
            <a:pPr marL="0" indent="363538" algn="just">
              <a:buFontTx/>
              <a:buNone/>
            </a:pPr>
            <a:r>
              <a:rPr lang="ru-RU" sz="2000" b="1" dirty="0"/>
              <a:t>Стрессовые тесты (</a:t>
            </a:r>
            <a:r>
              <a:rPr lang="en-US" sz="2000" b="1" dirty="0"/>
              <a:t>stress tests)</a:t>
            </a:r>
          </a:p>
          <a:p>
            <a:pPr marL="828675" lvl="1" algn="just"/>
            <a:r>
              <a:rPr lang="ru-RU" sz="2000" dirty="0" smtClean="0"/>
              <a:t>При </a:t>
            </a:r>
            <a:r>
              <a:rPr lang="ru-RU" sz="2000" dirty="0"/>
              <a:t>какой температуре расплавится пластиковая часть ручки?</a:t>
            </a:r>
          </a:p>
          <a:p>
            <a:pPr marL="828675" lvl="1" algn="just"/>
            <a:r>
              <a:rPr lang="ru-RU" sz="2000" dirty="0"/>
              <a:t>При какой температуре потечёт стержень?</a:t>
            </a:r>
          </a:p>
          <a:p>
            <a:pPr marL="828675" lvl="1" algn="just"/>
            <a:r>
              <a:rPr lang="ru-RU" sz="2000" dirty="0"/>
              <a:t>При какой температуре ручка перестаёт писать?</a:t>
            </a:r>
            <a:endParaRPr lang="en-US" sz="2000" dirty="0"/>
          </a:p>
          <a:p>
            <a:pPr marL="828675" lvl="1" algn="just"/>
            <a:r>
              <a:rPr lang="ru-RU" sz="2000" dirty="0"/>
              <a:t>Какое воздействие необходимо применить к ручке, чтобы сломать её?</a:t>
            </a:r>
            <a:endParaRPr lang="en-US" sz="2000" dirty="0"/>
          </a:p>
          <a:p>
            <a:pPr marL="828675" lvl="1" algn="just"/>
            <a:r>
              <a:rPr lang="ru-RU" sz="2000" dirty="0"/>
              <a:t>Пишет ли ручка под водой? А по мокрой бумаге?</a:t>
            </a:r>
            <a:endParaRPr lang="en-US" sz="2000" dirty="0"/>
          </a:p>
          <a:p>
            <a:pPr marL="828675" lvl="1" algn="just"/>
            <a:r>
              <a:rPr lang="ru-RU" sz="2000" dirty="0"/>
              <a:t>Если ручку уронить в песок – что произойдёт?</a:t>
            </a:r>
            <a:endParaRPr lang="en-US" sz="2000" dirty="0"/>
          </a:p>
          <a:p>
            <a:pPr marL="828675" lvl="1" algn="just"/>
            <a:r>
              <a:rPr lang="ru-RU" sz="2000" dirty="0"/>
              <a:t>А если уронить со стола?</a:t>
            </a:r>
            <a:endParaRPr lang="en-US" sz="2000" dirty="0"/>
          </a:p>
          <a:p>
            <a:pPr marL="828675" lvl="1" algn="just"/>
            <a:r>
              <a:rPr lang="ru-RU" sz="2000" dirty="0"/>
              <a:t>А если из окна офиса?</a:t>
            </a:r>
            <a:endParaRPr lang="en-US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8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Виды тестов (6/7)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2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1"/>
            <a:ext cx="8640960" cy="5040559"/>
          </a:xfrm>
        </p:spPr>
        <p:txBody>
          <a:bodyPr>
            <a:normAutofit fontScale="92500" lnSpcReduction="20000"/>
          </a:bodyPr>
          <a:lstStyle/>
          <a:p>
            <a:pPr marL="0" indent="363538" algn="just">
              <a:buFontTx/>
              <a:buNone/>
            </a:pPr>
            <a:r>
              <a:rPr lang="ru-RU" sz="2000" b="1" dirty="0"/>
              <a:t>Тесты производительности </a:t>
            </a:r>
            <a:r>
              <a:rPr lang="en-US" sz="2000" b="1" dirty="0"/>
              <a:t>(performance tests)</a:t>
            </a:r>
          </a:p>
          <a:p>
            <a:pPr marL="828675" lvl="1" algn="just"/>
            <a:r>
              <a:rPr lang="ru-RU" sz="2000" dirty="0" smtClean="0"/>
              <a:t>Сколько </a:t>
            </a:r>
            <a:r>
              <a:rPr lang="ru-RU" sz="2000" dirty="0"/>
              <a:t>текста можно написать ручкой в единицу времени?</a:t>
            </a:r>
            <a:endParaRPr lang="en-US" sz="2000" dirty="0"/>
          </a:p>
          <a:p>
            <a:pPr marL="828675" lvl="1" algn="just"/>
            <a:r>
              <a:rPr lang="ru-RU" sz="2000" dirty="0"/>
              <a:t>Как быстро ручку можно привести в рабочее положение?</a:t>
            </a:r>
            <a:endParaRPr lang="en-US" sz="2000" dirty="0"/>
          </a:p>
          <a:p>
            <a:pPr marL="828675" lvl="1" algn="just"/>
            <a:r>
              <a:rPr lang="ru-RU" sz="2000" dirty="0"/>
              <a:t>Как много раз ручку можно переключить из нерабочего в рабочее положение, прежде чем её начнёт заедать</a:t>
            </a:r>
            <a:r>
              <a:rPr lang="ru-RU" sz="2000" dirty="0" smtClean="0"/>
              <a:t>?</a:t>
            </a:r>
          </a:p>
          <a:p>
            <a:pPr marL="828675" lvl="1" algn="just"/>
            <a:endParaRPr lang="ru-RU" sz="2000" dirty="0"/>
          </a:p>
          <a:p>
            <a:pPr marL="0" indent="363538" algn="just">
              <a:buFontTx/>
              <a:buNone/>
            </a:pPr>
            <a:r>
              <a:rPr lang="ru-RU" sz="2000" b="1" dirty="0"/>
              <a:t>Конфигурационные тесты (</a:t>
            </a:r>
            <a:r>
              <a:rPr lang="en-US" sz="2000" b="1" dirty="0"/>
              <a:t>configuration tests)</a:t>
            </a:r>
          </a:p>
          <a:p>
            <a:pPr marL="828675" lvl="1" algn="just"/>
            <a:r>
              <a:rPr lang="ru-RU" sz="2000" dirty="0" smtClean="0"/>
              <a:t>Какие </a:t>
            </a:r>
            <a:r>
              <a:rPr lang="ru-RU" sz="2000" dirty="0"/>
              <a:t>стержни подходят к нашей ручке?</a:t>
            </a:r>
            <a:endParaRPr lang="en-US" sz="2000" dirty="0"/>
          </a:p>
          <a:p>
            <a:pPr marL="828675" lvl="1" algn="just"/>
            <a:r>
              <a:rPr lang="ru-RU" sz="2000" dirty="0"/>
              <a:t>На каких поверхностях она может писать</a:t>
            </a:r>
            <a:r>
              <a:rPr lang="ru-RU" sz="2000" dirty="0" smtClean="0"/>
              <a:t>?</a:t>
            </a:r>
          </a:p>
          <a:p>
            <a:pPr marL="828675" lvl="1" algn="just"/>
            <a:endParaRPr lang="ru-RU" sz="2000" dirty="0"/>
          </a:p>
          <a:p>
            <a:pPr marL="0" indent="363538" algn="just">
              <a:buFontTx/>
              <a:buNone/>
            </a:pPr>
            <a:r>
              <a:rPr lang="ru-RU" sz="2000" b="1" dirty="0"/>
              <a:t>Законодательные тесты (</a:t>
            </a:r>
            <a:r>
              <a:rPr lang="en-US" sz="2000" b="1" dirty="0"/>
              <a:t>regulation tests)</a:t>
            </a:r>
          </a:p>
          <a:p>
            <a:pPr marL="828675" lvl="1" algn="just"/>
            <a:r>
              <a:rPr lang="ru-RU" sz="2000" dirty="0" smtClean="0"/>
              <a:t>Подлежит </a:t>
            </a:r>
            <a:r>
              <a:rPr lang="ru-RU" sz="2000" dirty="0"/>
              <a:t>ли этот продукт какому-то виду лицензирования?</a:t>
            </a:r>
          </a:p>
          <a:p>
            <a:pPr marL="828675" lvl="1" algn="just"/>
            <a:r>
              <a:rPr lang="ru-RU" sz="2000" dirty="0"/>
              <a:t>Необходима ли какая-то особая сопроводительная документация?</a:t>
            </a:r>
          </a:p>
          <a:p>
            <a:pPr marL="828675" lvl="1" algn="just"/>
            <a:r>
              <a:rPr lang="ru-RU" sz="2000" dirty="0"/>
              <a:t>Ясно ли из документации ручки видно, в какой стране она произведена?</a:t>
            </a:r>
          </a:p>
          <a:p>
            <a:pPr marL="828675" lvl="1" algn="just"/>
            <a:r>
              <a:rPr lang="ru-RU" sz="2000" dirty="0"/>
              <a:t>Существуют ли какие-то законодательные особенности, препятствующие распространению нашего продукта?</a:t>
            </a:r>
            <a:endParaRPr lang="en-US" sz="2000" dirty="0"/>
          </a:p>
          <a:p>
            <a:pPr marL="828675" lvl="1" algn="just"/>
            <a:endParaRPr lang="en-US" sz="1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9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smtClean="0">
                <a:solidFill>
                  <a:schemeClr val="accent1">
                    <a:lumMod val="75000"/>
                  </a:schemeClr>
                </a:solidFill>
              </a:rPr>
              <a:t>Виды тестов (7/7)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4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Другая 3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9C007F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568</TotalTime>
  <Words>3436</Words>
  <Application>Microsoft Office PowerPoint</Application>
  <PresentationFormat>Экран (4:3)</PresentationFormat>
  <Paragraphs>464</Paragraphs>
  <Slides>37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9" baseType="lpstr">
      <vt:lpstr>Открытая</vt:lpstr>
      <vt:lpstr>Bitmap Image</vt:lpstr>
      <vt:lpstr>Тема 3.Разработка тестов </vt:lpstr>
      <vt:lpstr>Разработка тестов</vt:lpstr>
      <vt:lpstr>Виды тестов  (1/7)</vt:lpstr>
      <vt:lpstr>Виды тестов (2/7)</vt:lpstr>
      <vt:lpstr>Виды тестов (3/7)</vt:lpstr>
      <vt:lpstr>Виды тестов (4/7)</vt:lpstr>
      <vt:lpstr>Виды тестов (5/7)</vt:lpstr>
      <vt:lpstr>Виды тестов (6/7)</vt:lpstr>
      <vt:lpstr>Виды тестов (7/7)</vt:lpstr>
      <vt:lpstr>Практическое задание</vt:lpstr>
      <vt:lpstr>Классы эквивалентности (1/2)</vt:lpstr>
      <vt:lpstr>Классы эквивалентности (2/2)</vt:lpstr>
      <vt:lpstr>Примеры классов эквивалентности (1/4)</vt:lpstr>
      <vt:lpstr>Примеры классов эквивалентности (2/4)</vt:lpstr>
      <vt:lpstr>Примеры классов эквивалентности (3/4)</vt:lpstr>
      <vt:lpstr>Что можно отразить на числовую прямую?</vt:lpstr>
      <vt:lpstr>Примеры классов эквивалентности (4/4)</vt:lpstr>
      <vt:lpstr>Специфичность тестовых случаев (1/2)</vt:lpstr>
      <vt:lpstr>Специфичность тестовых случаев (2/2)</vt:lpstr>
      <vt:lpstr>Простота или сложность (1/2)</vt:lpstr>
      <vt:lpstr>Простота или сложность (2/2)</vt:lpstr>
      <vt:lpstr>Независимость или связанность</vt:lpstr>
      <vt:lpstr>Позитивность и негативность</vt:lpstr>
      <vt:lpstr>Рекомендации (1/3)</vt:lpstr>
      <vt:lpstr>Рекомендации (2/3)</vt:lpstr>
      <vt:lpstr>Рекомендации (3/3)</vt:lpstr>
      <vt:lpstr>Шаги разработки тестов (1/3)</vt:lpstr>
      <vt:lpstr>Шаги разработки тестов (2/3)</vt:lpstr>
      <vt:lpstr>Шаги разработки тестов (3/3)</vt:lpstr>
      <vt:lpstr>Пример разработки тестов (1/4)</vt:lpstr>
      <vt:lpstr>Пример разработки тестов (2/4)</vt:lpstr>
      <vt:lpstr>Пример разработки тестов (3/4)</vt:lpstr>
      <vt:lpstr>Пример разработки тестов (4/4)</vt:lpstr>
      <vt:lpstr>Практическое задание</vt:lpstr>
      <vt:lpstr>Задача о треугольнике (1/3)</vt:lpstr>
      <vt:lpstr>Задача о треугольнике (2/3)</vt:lpstr>
      <vt:lpstr>УСПЕХОВ!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Admin</cp:lastModifiedBy>
  <cp:revision>60</cp:revision>
  <dcterms:created xsi:type="dcterms:W3CDTF">2016-04-02T13:48:21Z</dcterms:created>
  <dcterms:modified xsi:type="dcterms:W3CDTF">2016-02-14T12:54:26Z</dcterms:modified>
</cp:coreProperties>
</file>