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60" r:id="rId11"/>
    <p:sldId id="261" r:id="rId12"/>
    <p:sldId id="262" r:id="rId13"/>
    <p:sldId id="263" r:id="rId14"/>
    <p:sldId id="265" r:id="rId15"/>
    <p:sldId id="268" r:id="rId16"/>
    <p:sldId id="266" r:id="rId17"/>
    <p:sldId id="267" r:id="rId18"/>
    <p:sldId id="25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>
        <p:scale>
          <a:sx n="73" d="100"/>
          <a:sy n="73" d="100"/>
        </p:scale>
        <p:origin x="-3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CCA23-4AE5-4DF3-BDCE-837D0B1A8387}" type="datetimeFigureOut">
              <a:rPr lang="ru-RU" smtClean="0"/>
              <a:t>14.02.2016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7219B-1C1E-40E7-8B90-2A92BFC03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7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7219B-1C1E-40E7-8B90-2A92BFC03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CA6AAF-FE7C-4924-A7E7-0A92FB8609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752601"/>
            <a:ext cx="8143932" cy="182976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Тема </a:t>
            </a:r>
            <a:r>
              <a:rPr lang="en-US" smtClean="0"/>
              <a:t>4</a:t>
            </a:r>
            <a:r>
              <a:rPr lang="ru-RU" smtClean="0"/>
              <a:t>. </a:t>
            </a:r>
            <a:r>
              <a:rPr lang="ru-RU" dirty="0" smtClean="0"/>
              <a:t>Виды тестовой документации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 программного обеспечения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(С) Мария Савчик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6AAF-FE7C-4924-A7E7-0A92FB86093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rmAutofit/>
          </a:bodyPr>
          <a:lstStyle/>
          <a:p>
            <a:pPr marL="0" indent="363538" algn="just">
              <a:buFontTx/>
              <a:buNone/>
            </a:pPr>
            <a:r>
              <a:rPr lang="ru-RU" sz="2000" b="1" dirty="0"/>
              <a:t>Команда </a:t>
            </a:r>
            <a:r>
              <a:rPr lang="ru-RU" sz="2000" b="1" dirty="0" err="1"/>
              <a:t>тестировщиков</a:t>
            </a:r>
            <a:r>
              <a:rPr lang="ru-RU" sz="2000" b="1" dirty="0"/>
              <a:t> (</a:t>
            </a:r>
            <a:r>
              <a:rPr lang="en-US" sz="2000" b="1" dirty="0"/>
              <a:t>test team</a:t>
            </a:r>
            <a:r>
              <a:rPr lang="ru-RU" sz="2000" b="1" dirty="0"/>
              <a:t>)</a:t>
            </a:r>
            <a:endParaRPr lang="en-US" sz="2000" b="1" dirty="0"/>
          </a:p>
          <a:p>
            <a:pPr marL="0" indent="363538" algn="just">
              <a:buFontTx/>
              <a:buNone/>
            </a:pPr>
            <a:r>
              <a:rPr lang="ru-RU" sz="2000" dirty="0"/>
              <a:t>В этой части </a:t>
            </a:r>
            <a:r>
              <a:rPr lang="en-US" sz="2000" dirty="0"/>
              <a:t>TRR </a:t>
            </a:r>
            <a:r>
              <a:rPr lang="ru-RU" sz="2000" dirty="0"/>
              <a:t>перечисляются все задействованные в процессе тестирования сотрудники с указанием занимаемой должности и роли на проекте в подотчётный период.</a:t>
            </a:r>
          </a:p>
          <a:p>
            <a:pPr marL="0" indent="363538" algn="just">
              <a:buFontTx/>
              <a:buNone/>
            </a:pPr>
            <a:r>
              <a:rPr lang="ru-RU" sz="2000" b="1" dirty="0"/>
              <a:t>Описание процесса тестирования </a:t>
            </a:r>
            <a:r>
              <a:rPr lang="en-US" sz="2000" b="1" dirty="0"/>
              <a:t>(testing process description)</a:t>
            </a:r>
          </a:p>
          <a:p>
            <a:pPr marL="0" indent="363538" algn="just">
              <a:buFontTx/>
              <a:buNone/>
            </a:pPr>
            <a:r>
              <a:rPr lang="ru-RU" sz="2000" dirty="0"/>
              <a:t>В этой части </a:t>
            </a:r>
            <a:r>
              <a:rPr lang="en-US" sz="2000" dirty="0"/>
              <a:t>TRR </a:t>
            </a:r>
            <a:r>
              <a:rPr lang="ru-RU" sz="2000" dirty="0"/>
              <a:t>даётся краткое описание того, как происходило тестирование: какие использовались методы, техники, инструментальные средства и т.п.</a:t>
            </a:r>
          </a:p>
          <a:p>
            <a:pPr marL="0" indent="363538" algn="just">
              <a:buFontTx/>
              <a:buNone/>
            </a:pPr>
            <a:r>
              <a:rPr lang="ru-RU" sz="1600" b="1" dirty="0" smtClean="0"/>
              <a:t>Пример: </a:t>
            </a:r>
          </a:p>
          <a:p>
            <a:pPr marL="0" indent="363538" algn="just">
              <a:buFontTx/>
              <a:buNone/>
            </a:pPr>
            <a:r>
              <a:rPr lang="ru-RU" sz="1600" dirty="0" smtClean="0"/>
              <a:t>Приложение </a:t>
            </a:r>
            <a:r>
              <a:rPr lang="ru-RU" sz="1600" dirty="0"/>
              <a:t>было протестировано под ОС </a:t>
            </a:r>
            <a:r>
              <a:rPr lang="en-US" sz="1600" dirty="0"/>
              <a:t>Windows XP sp2.en </a:t>
            </a:r>
            <a:r>
              <a:rPr lang="ru-RU" sz="1600" dirty="0"/>
              <a:t>с использованием браузера </a:t>
            </a:r>
            <a:r>
              <a:rPr lang="en-US" sz="1600" dirty="0" err="1"/>
              <a:t>FireFox</a:t>
            </a:r>
            <a:r>
              <a:rPr lang="en-US" sz="1600" dirty="0"/>
              <a:t> 3.0. </a:t>
            </a:r>
            <a:r>
              <a:rPr lang="ru-RU" sz="1600" dirty="0" err="1"/>
              <a:t>Смоук</a:t>
            </a:r>
            <a:r>
              <a:rPr lang="ru-RU" sz="1600" dirty="0"/>
              <a:t>-тест был выполнен с использованием средства автоматизации </a:t>
            </a:r>
            <a:r>
              <a:rPr lang="en-US" sz="1600" dirty="0" err="1"/>
              <a:t>JUnit</a:t>
            </a:r>
            <a:r>
              <a:rPr lang="en-US" sz="1600" dirty="0"/>
              <a:t> 4.0. </a:t>
            </a:r>
            <a:r>
              <a:rPr lang="ru-RU" sz="1600" dirty="0"/>
              <a:t>Тест критического пути и расширенный тест были выполнены вручную согласно документу «Тесты для ручного тестирования </a:t>
            </a:r>
            <a:r>
              <a:rPr lang="en-US" sz="1600" dirty="0"/>
              <a:t>VWS </a:t>
            </a:r>
            <a:r>
              <a:rPr lang="ru-RU" sz="1600" dirty="0"/>
              <a:t>версия 3.4.76</a:t>
            </a:r>
            <a:r>
              <a:rPr lang="en-US" sz="1600" dirty="0"/>
              <a:t>.doc</a:t>
            </a:r>
            <a:r>
              <a:rPr lang="ru-RU" sz="1600" dirty="0"/>
              <a:t>». Подробная информация о стратегии тестирования представлена в документе «Стратегия тестирования </a:t>
            </a:r>
            <a:r>
              <a:rPr lang="en-US" sz="1600" dirty="0"/>
              <a:t>VWS </a:t>
            </a:r>
            <a:r>
              <a:rPr lang="ru-RU" sz="1600" dirty="0"/>
              <a:t>версия 5.78.23.</a:t>
            </a:r>
            <a:r>
              <a:rPr lang="en-US" sz="1600" dirty="0"/>
              <a:t>doc</a:t>
            </a:r>
            <a:r>
              <a:rPr lang="ru-RU" sz="1600" dirty="0"/>
              <a:t>».</a:t>
            </a:r>
            <a:endParaRPr lang="ru-RU" sz="1600" dirty="0" smtClean="0"/>
          </a:p>
          <a:p>
            <a:pPr marL="0" indent="363538" algn="just">
              <a:buFontTx/>
              <a:buNone/>
            </a:pPr>
            <a:endParaRPr lang="ru-RU" sz="2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Структура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TRR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(1/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112567"/>
          </a:xfrm>
        </p:spPr>
        <p:txBody>
          <a:bodyPr>
            <a:normAutofit fontScale="92500" lnSpcReduction="10000"/>
          </a:bodyPr>
          <a:lstStyle/>
          <a:p>
            <a:pPr marL="0" indent="363538" algn="just">
              <a:buFontTx/>
              <a:buNone/>
            </a:pPr>
            <a:r>
              <a:rPr lang="ru-RU" sz="2200" b="1" dirty="0" smtClean="0"/>
              <a:t>Краткое </a:t>
            </a:r>
            <a:r>
              <a:rPr lang="ru-RU" sz="2200" b="1" dirty="0"/>
              <a:t>описание </a:t>
            </a:r>
            <a:r>
              <a:rPr lang="en-US" sz="2200" b="1" dirty="0"/>
              <a:t>(summary)</a:t>
            </a:r>
          </a:p>
          <a:p>
            <a:pPr marL="0" indent="363538" algn="just">
              <a:buFontTx/>
              <a:buNone/>
            </a:pPr>
            <a:r>
              <a:rPr lang="ru-RU" sz="2200" dirty="0"/>
              <a:t>В этой части </a:t>
            </a:r>
            <a:r>
              <a:rPr lang="en-US" sz="2200" dirty="0"/>
              <a:t>TRR </a:t>
            </a:r>
            <a:r>
              <a:rPr lang="ru-RU" sz="2200" dirty="0"/>
              <a:t>даётся краткое описание того, какие </a:t>
            </a:r>
            <a:r>
              <a:rPr lang="ru-RU" sz="2200" dirty="0" err="1"/>
              <a:t>билды</a:t>
            </a:r>
            <a:r>
              <a:rPr lang="ru-RU" sz="2200" dirty="0"/>
              <a:t> были протестированы, есть ли в качестве приложения прогресс или регресс, есть ли какие-либо проблемы, требующие внимания руководства.</a:t>
            </a:r>
          </a:p>
          <a:p>
            <a:pPr marL="0" indent="363538" algn="just">
              <a:buFontTx/>
              <a:buNone/>
            </a:pPr>
            <a:r>
              <a:rPr lang="ru-RU" sz="1600" b="1" dirty="0"/>
              <a:t>Пример:</a:t>
            </a:r>
          </a:p>
          <a:p>
            <a:pPr marL="0" indent="363538" algn="just">
              <a:buFontTx/>
              <a:buNone/>
            </a:pPr>
            <a:r>
              <a:rPr lang="ru-RU" sz="1700" dirty="0" err="1"/>
              <a:t>Билд</a:t>
            </a:r>
            <a:r>
              <a:rPr lang="ru-RU" sz="1700" dirty="0"/>
              <a:t> 1.0.78 был успешно </a:t>
            </a:r>
            <a:r>
              <a:rPr lang="ru-RU" sz="1700" dirty="0" err="1"/>
              <a:t>инсталирован</a:t>
            </a:r>
            <a:r>
              <a:rPr lang="ru-RU" sz="1700" dirty="0"/>
              <a:t> под </a:t>
            </a:r>
            <a:r>
              <a:rPr lang="ru-RU" sz="1700" dirty="0" err="1"/>
              <a:t>обемими</a:t>
            </a:r>
            <a:r>
              <a:rPr lang="ru-RU" sz="1700" dirty="0"/>
              <a:t> платформами (</a:t>
            </a:r>
            <a:r>
              <a:rPr lang="en-US" sz="1700" dirty="0"/>
              <a:t>Windows XP sp2.en, </a:t>
            </a:r>
            <a:r>
              <a:rPr lang="en-US" sz="1700" dirty="0" err="1"/>
              <a:t>FedoraCore</a:t>
            </a:r>
            <a:r>
              <a:rPr lang="en-US" sz="1700" dirty="0"/>
              <a:t> 6.0</a:t>
            </a:r>
            <a:r>
              <a:rPr lang="ru-RU" sz="1700" dirty="0"/>
              <a:t>)</a:t>
            </a:r>
            <a:r>
              <a:rPr lang="en-US" sz="1700" dirty="0"/>
              <a:t>. </a:t>
            </a:r>
            <a:r>
              <a:rPr lang="ru-RU" sz="1700" dirty="0" err="1"/>
              <a:t>Смоук</a:t>
            </a:r>
            <a:r>
              <a:rPr lang="ru-RU" sz="1700" dirty="0"/>
              <a:t>-тест пройден успешно. Приложение работает стабильно, основная функциональность работоспособна. Существующие проблемы в основном связаны с функциональностью, реализованной с момента выпуска последнего </a:t>
            </a:r>
            <a:r>
              <a:rPr lang="ru-RU" sz="1700" dirty="0" err="1"/>
              <a:t>билда</a:t>
            </a:r>
            <a:r>
              <a:rPr lang="ru-RU" sz="1700" dirty="0"/>
              <a:t>. Большинство найденных ранее ошибок успешно устранено и верифицировано. Наблюдается значительный прогресс в качестве приложения. На текущий момент выполнено более 80% запланированных тестов (остальные планируется выполнить до конца следующей недели). Было обнаружено всего четыре новых ошибки с важностью «высокая</a:t>
            </a:r>
            <a:r>
              <a:rPr lang="ru-RU" sz="1700" dirty="0" smtClean="0"/>
              <a:t>».</a:t>
            </a:r>
            <a:endParaRPr lang="en-US" sz="1700" dirty="0" smtClean="0"/>
          </a:p>
          <a:p>
            <a:pPr marL="0" indent="363538" algn="just">
              <a:buFontTx/>
              <a:buNone/>
            </a:pPr>
            <a:r>
              <a:rPr lang="ru-RU" sz="2200" b="1" dirty="0"/>
              <a:t>Расписание </a:t>
            </a:r>
            <a:r>
              <a:rPr lang="en-US" sz="2200" b="1" dirty="0"/>
              <a:t>(testing timetable)</a:t>
            </a:r>
          </a:p>
          <a:p>
            <a:pPr marL="0" indent="363538" algn="just">
              <a:buFontTx/>
              <a:buNone/>
            </a:pPr>
            <a:r>
              <a:rPr lang="ru-RU" sz="2200" dirty="0"/>
              <a:t>В данном разделе отчёта приводится детализированное описание того, какая работа и на протяжении какого времени выполнялась каждым </a:t>
            </a:r>
            <a:r>
              <a:rPr lang="ru-RU" sz="2200" dirty="0" err="1" smtClean="0"/>
              <a:t>тестировщиком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Структура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TRR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112567"/>
          </a:xfrm>
        </p:spPr>
        <p:txBody>
          <a:bodyPr>
            <a:normAutofit/>
          </a:bodyPr>
          <a:lstStyle/>
          <a:p>
            <a:pPr marL="0" indent="363538" algn="just">
              <a:buFontTx/>
              <a:buNone/>
            </a:pPr>
            <a:r>
              <a:rPr lang="ru-RU" sz="2000" b="1" dirty="0"/>
              <a:t>Рекомендации </a:t>
            </a:r>
            <a:r>
              <a:rPr lang="en-US" sz="2000" b="1" dirty="0"/>
              <a:t>(</a:t>
            </a:r>
            <a:r>
              <a:rPr lang="en-US" sz="2000" b="1" dirty="0" err="1"/>
              <a:t>recomendations</a:t>
            </a:r>
            <a:r>
              <a:rPr lang="en-US" sz="2000" b="1" dirty="0"/>
              <a:t>)</a:t>
            </a:r>
          </a:p>
          <a:p>
            <a:pPr marL="0" indent="363538" algn="just">
              <a:buFontTx/>
              <a:buNone/>
            </a:pPr>
            <a:r>
              <a:rPr lang="ru-RU" sz="2000" dirty="0"/>
              <a:t>В этой части </a:t>
            </a:r>
            <a:r>
              <a:rPr lang="en-US" sz="2000" dirty="0"/>
              <a:t>TRR </a:t>
            </a:r>
            <a:r>
              <a:rPr lang="ru-RU" sz="2000" dirty="0"/>
              <a:t>следует подчеркнуть те важные моменты, на которые следует обратить внимание руководству или лидерам проектных команд. Здесь также, возможно, будет дана рекомендация на передачу проекта заказчику («передачу в </a:t>
            </a:r>
            <a:r>
              <a:rPr lang="ru-RU" sz="2000" dirty="0" err="1"/>
              <a:t>продакшн</a:t>
            </a:r>
            <a:r>
              <a:rPr lang="ru-RU" sz="2000" dirty="0"/>
              <a:t>»).</a:t>
            </a:r>
          </a:p>
          <a:p>
            <a:pPr marL="0" indent="363538" algn="just">
              <a:buFontTx/>
              <a:buNone/>
            </a:pPr>
            <a:r>
              <a:rPr lang="ru-RU" sz="1600" b="1" dirty="0" smtClean="0"/>
              <a:t>Пример:</a:t>
            </a:r>
            <a:endParaRPr lang="ru-RU" sz="1600" b="1" dirty="0"/>
          </a:p>
          <a:p>
            <a:pPr marL="0" indent="0" algn="just">
              <a:buNone/>
            </a:pPr>
            <a:r>
              <a:rPr lang="ru-RU" sz="1600" dirty="0" smtClean="0"/>
              <a:t>Рекомендуется </a:t>
            </a:r>
            <a:r>
              <a:rPr lang="ru-RU" sz="1600" dirty="0"/>
              <a:t>уделить особое внимание регрессионному тестированию в связи с резким возрастанием количества багов, найденных в ранее реализованной и протестированной функциональности</a:t>
            </a:r>
            <a:r>
              <a:rPr lang="ru-RU" sz="1600" dirty="0" smtClean="0"/>
              <a:t>.</a:t>
            </a:r>
            <a:endParaRPr lang="en-US" sz="16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Структура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TRR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8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04529"/>
              </p:ext>
            </p:extLst>
          </p:nvPr>
        </p:nvGraphicFramePr>
        <p:xfrm>
          <a:off x="1043608" y="2276872"/>
          <a:ext cx="6840759" cy="2577608"/>
        </p:xfrm>
        <a:graphic>
          <a:graphicData uri="http://schemas.openxmlformats.org/drawingml/2006/table">
            <a:tbl>
              <a:tblPr/>
              <a:tblGrid>
                <a:gridCol w="1584175"/>
                <a:gridCol w="845166"/>
                <a:gridCol w="1211343"/>
                <a:gridCol w="997241"/>
                <a:gridCol w="1433432"/>
                <a:gridCol w="769402"/>
              </a:tblGrid>
              <a:tr h="2956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Статус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Количество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Важность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77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Критич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Высок.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Средн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Мин.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Исправл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Провер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Откр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заново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Найдено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Отклон.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467544" y="188640"/>
            <a:ext cx="8229600" cy="56207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Структура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TRR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90872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b="1" dirty="0"/>
              <a:t>Статистика по ошибкам </a:t>
            </a:r>
            <a:r>
              <a:rPr lang="en-US" b="1" dirty="0"/>
              <a:t>(bugs statistics)</a:t>
            </a:r>
          </a:p>
          <a:p>
            <a:pPr indent="363538" algn="just"/>
            <a:r>
              <a:rPr lang="ru-RU" dirty="0"/>
              <a:t>Здесь приводится сводная таблица, содержащая информацию об ошибках, с которыми команде </a:t>
            </a:r>
            <a:r>
              <a:rPr lang="ru-RU" dirty="0" err="1"/>
              <a:t>тестировщиков</a:t>
            </a:r>
            <a:r>
              <a:rPr lang="ru-RU" dirty="0"/>
              <a:t> приходилось иметь дело в подотчётный период</a:t>
            </a:r>
            <a:r>
              <a:rPr lang="ru-RU" dirty="0" smtClean="0"/>
              <a:t>.</a:t>
            </a:r>
            <a:endParaRPr lang="en-US" dirty="0" smtClean="0"/>
          </a:p>
          <a:p>
            <a:pPr indent="363538" algn="just"/>
            <a:r>
              <a:rPr lang="ru-RU" sz="1600" b="1" dirty="0" smtClean="0"/>
              <a:t>Пример:</a:t>
            </a:r>
            <a:endParaRPr lang="en-US" sz="1600" b="1" dirty="0" smtClean="0"/>
          </a:p>
          <a:p>
            <a:pPr indent="363538" algn="just"/>
            <a:endParaRPr lang="en-US" sz="1600" b="1" dirty="0"/>
          </a:p>
          <a:p>
            <a:pPr indent="363538" algn="just"/>
            <a:endParaRPr lang="en-US" sz="1600" b="1" dirty="0" smtClean="0"/>
          </a:p>
          <a:p>
            <a:pPr indent="363538" algn="just"/>
            <a:endParaRPr lang="en-US" sz="1600" b="1" dirty="0"/>
          </a:p>
          <a:p>
            <a:pPr indent="363538" algn="just"/>
            <a:endParaRPr lang="en-US" sz="1600" b="1" dirty="0" smtClean="0"/>
          </a:p>
          <a:p>
            <a:pPr indent="363538" algn="just"/>
            <a:endParaRPr lang="en-US" sz="1600" b="1" dirty="0"/>
          </a:p>
          <a:p>
            <a:pPr indent="363538" algn="just"/>
            <a:endParaRPr lang="en-US" sz="1600" b="1" dirty="0" smtClean="0"/>
          </a:p>
          <a:p>
            <a:pPr indent="363538" algn="just"/>
            <a:endParaRPr lang="en-US" sz="1600" b="1" dirty="0"/>
          </a:p>
          <a:p>
            <a:pPr indent="363538" algn="just"/>
            <a:endParaRPr lang="en-US" sz="1600" b="1" dirty="0" smtClean="0"/>
          </a:p>
          <a:p>
            <a:pPr indent="363538" algn="just"/>
            <a:endParaRPr lang="en-US" sz="1600" b="1" dirty="0"/>
          </a:p>
          <a:p>
            <a:pPr indent="363538" algn="just"/>
            <a:endParaRPr lang="en-US" sz="1600" b="1" dirty="0" smtClean="0"/>
          </a:p>
          <a:p>
            <a:pPr indent="363538" algn="just"/>
            <a:endParaRPr lang="en-US" sz="1600" b="1" dirty="0"/>
          </a:p>
          <a:p>
            <a:pPr indent="363538" algn="just"/>
            <a:r>
              <a:rPr lang="ru-RU" b="1" dirty="0"/>
              <a:t>Список новых ошибок </a:t>
            </a:r>
            <a:r>
              <a:rPr lang="en-US" b="1" dirty="0"/>
              <a:t>(new bugs found)</a:t>
            </a:r>
          </a:p>
          <a:p>
            <a:pPr indent="363538" algn="just"/>
            <a:r>
              <a:rPr lang="ru-RU" dirty="0"/>
              <a:t>Здесь приводится список ошибок, обнаруженных командой </a:t>
            </a:r>
            <a:r>
              <a:rPr lang="ru-RU" dirty="0" err="1"/>
              <a:t>тестировщиков</a:t>
            </a:r>
            <a:r>
              <a:rPr lang="ru-RU" dirty="0"/>
              <a:t> за подотчётный период.</a:t>
            </a:r>
            <a:endParaRPr lang="en-US" dirty="0"/>
          </a:p>
          <a:p>
            <a:pPr indent="363538" algn="just"/>
            <a:r>
              <a:rPr lang="ru-RU" dirty="0"/>
              <a:t>Список ошибок легко извлечь из баг-</a:t>
            </a:r>
            <a:r>
              <a:rPr lang="ru-RU" dirty="0" err="1"/>
              <a:t>трекинговой</a:t>
            </a:r>
            <a:r>
              <a:rPr lang="ru-RU" dirty="0"/>
              <a:t> системы</a:t>
            </a:r>
            <a:r>
              <a:rPr lang="ru-RU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328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770511"/>
            <a:ext cx="8496944" cy="4890737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 algn="just">
              <a:buNone/>
            </a:pPr>
            <a:r>
              <a:rPr lang="ru-RU" sz="1800" b="1" dirty="0"/>
              <a:t>Статистика по всем ошибкам </a:t>
            </a:r>
            <a:r>
              <a:rPr lang="en-US" sz="1800" b="1" dirty="0"/>
              <a:t>(all bugs statistics)</a:t>
            </a:r>
          </a:p>
          <a:p>
            <a:pPr marL="0" indent="365125" algn="just">
              <a:buNone/>
            </a:pPr>
            <a:r>
              <a:rPr lang="ru-RU" sz="1800" dirty="0"/>
              <a:t>Здесь приводится сводная таблица, содержащая информацию об ошибках, с которыми команде </a:t>
            </a:r>
            <a:r>
              <a:rPr lang="ru-RU" sz="1800" dirty="0" err="1"/>
              <a:t>тестировщиков</a:t>
            </a:r>
            <a:r>
              <a:rPr lang="ru-RU" sz="1800" dirty="0"/>
              <a:t> приходилось иметь дело за всё время работы с </a:t>
            </a:r>
            <a:r>
              <a:rPr lang="ru-RU" sz="1800" dirty="0" smtClean="0"/>
              <a:t>проектом.</a:t>
            </a:r>
            <a:r>
              <a:rPr lang="en-US" sz="1800" dirty="0" smtClean="0"/>
              <a:t> </a:t>
            </a:r>
            <a:r>
              <a:rPr lang="ru-RU" sz="1800" dirty="0" smtClean="0"/>
              <a:t>Статистика </a:t>
            </a:r>
            <a:r>
              <a:rPr lang="ru-RU" sz="1800" dirty="0"/>
              <a:t>по всем ошибкам также отражается в виде графика:</a:t>
            </a:r>
            <a:endParaRPr lang="en-US" sz="1800" dirty="0"/>
          </a:p>
        </p:txBody>
      </p:sp>
      <p:pic>
        <p:nvPicPr>
          <p:cNvPr id="370745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3902"/>
            <a:ext cx="6883702" cy="37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0748" name="AutoShape 60"/>
          <p:cNvSpPr>
            <a:spLocks noChangeArrowheads="1"/>
          </p:cNvSpPr>
          <p:nvPr/>
        </p:nvSpPr>
        <p:spPr bwMode="auto">
          <a:xfrm>
            <a:off x="323528" y="3111105"/>
            <a:ext cx="3024336" cy="1077218"/>
          </a:xfrm>
          <a:prstGeom prst="wedgeRectCallout">
            <a:avLst>
              <a:gd name="adj1" fmla="val 23731"/>
              <a:gd name="adj2" fmla="val 130132"/>
            </a:avLst>
          </a:prstGeom>
          <a:solidFill>
            <a:srgbClr val="FF00FF">
              <a:alpha val="85001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sz="1600" b="1" dirty="0">
                <a:solidFill>
                  <a:schemeClr val="bg1"/>
                </a:solidFill>
                <a:latin typeface="Tahoma" pitchFamily="34" charset="0"/>
              </a:rPr>
              <a:t>Найденные баги. </a:t>
            </a:r>
            <a:r>
              <a:rPr lang="ru-RU" sz="1600" dirty="0">
                <a:solidFill>
                  <a:schemeClr val="bg1"/>
                </a:solidFill>
                <a:latin typeface="Tahoma" pitchFamily="34" charset="0"/>
              </a:rPr>
              <a:t>Отражает количество найденных за отдельный подотчётный период багов.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70749" name="AutoShape 61"/>
          <p:cNvSpPr>
            <a:spLocks noChangeArrowheads="1"/>
          </p:cNvSpPr>
          <p:nvPr/>
        </p:nvSpPr>
        <p:spPr bwMode="auto">
          <a:xfrm>
            <a:off x="5868144" y="3501008"/>
            <a:ext cx="3001070" cy="1077218"/>
          </a:xfrm>
          <a:prstGeom prst="wedgeRectCallout">
            <a:avLst>
              <a:gd name="adj1" fmla="val -53486"/>
              <a:gd name="adj2" fmla="val 103838"/>
            </a:avLst>
          </a:prstGeom>
          <a:solidFill>
            <a:schemeClr val="accent2">
              <a:alpha val="85001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sz="1600" b="1" dirty="0">
                <a:solidFill>
                  <a:schemeClr val="bg1"/>
                </a:solidFill>
                <a:latin typeface="Tahoma" pitchFamily="34" charset="0"/>
              </a:rPr>
              <a:t>Закрытые баги. </a:t>
            </a:r>
            <a:r>
              <a:rPr lang="ru-RU" sz="1600" dirty="0">
                <a:solidFill>
                  <a:schemeClr val="bg1"/>
                </a:solidFill>
                <a:latin typeface="Tahoma" pitchFamily="34" charset="0"/>
              </a:rPr>
              <a:t>Отражает количество закрытых за отдельный подотчётные период багов.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70750" name="AutoShape 62"/>
          <p:cNvSpPr>
            <a:spLocks noChangeArrowheads="1"/>
          </p:cNvSpPr>
          <p:nvPr/>
        </p:nvSpPr>
        <p:spPr bwMode="auto">
          <a:xfrm>
            <a:off x="4211960" y="1928403"/>
            <a:ext cx="3671928" cy="830997"/>
          </a:xfrm>
          <a:prstGeom prst="wedgeRectCallout">
            <a:avLst>
              <a:gd name="adj1" fmla="val 8741"/>
              <a:gd name="adj2" fmla="val 87699"/>
            </a:avLst>
          </a:prstGeom>
          <a:solidFill>
            <a:srgbClr val="FFFF00">
              <a:alpha val="85001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sz="1600" b="1" dirty="0">
                <a:latin typeface="Tahoma" pitchFamily="34" charset="0"/>
              </a:rPr>
              <a:t>Всего найдено багов. </a:t>
            </a:r>
            <a:r>
              <a:rPr lang="ru-RU" sz="1600" dirty="0">
                <a:latin typeface="Tahoma" pitchFamily="34" charset="0"/>
              </a:rPr>
              <a:t>Отражает количество багов, найденных за всё время работы с проектом.</a:t>
            </a:r>
            <a:endParaRPr lang="en-GB" sz="1600" dirty="0"/>
          </a:p>
        </p:txBody>
      </p:sp>
      <p:sp>
        <p:nvSpPr>
          <p:cNvPr id="370751" name="AutoShape 63"/>
          <p:cNvSpPr>
            <a:spLocks noChangeArrowheads="1"/>
          </p:cNvSpPr>
          <p:nvPr/>
        </p:nvSpPr>
        <p:spPr bwMode="auto">
          <a:xfrm>
            <a:off x="2411760" y="2665388"/>
            <a:ext cx="3456384" cy="830997"/>
          </a:xfrm>
          <a:prstGeom prst="wedgeRectCallout">
            <a:avLst>
              <a:gd name="adj1" fmla="val 39491"/>
              <a:gd name="adj2" fmla="val 66931"/>
            </a:avLst>
          </a:prstGeom>
          <a:solidFill>
            <a:srgbClr val="00FFFF">
              <a:alpha val="85001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sz="1600" b="1" dirty="0">
                <a:latin typeface="Tahoma" pitchFamily="34" charset="0"/>
              </a:rPr>
              <a:t>Всего закрыто багов. </a:t>
            </a:r>
            <a:r>
              <a:rPr lang="ru-RU" sz="1600" dirty="0">
                <a:latin typeface="Tahoma" pitchFamily="34" charset="0"/>
              </a:rPr>
              <a:t>Отражает количество багов, закрытых за всё время работы с проектом.</a:t>
            </a:r>
            <a:endParaRPr lang="en-GB" sz="16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88640"/>
            <a:ext cx="8229600" cy="56207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Структура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TRR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0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0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0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0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0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0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0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0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0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0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48" grpId="0" animBg="1"/>
      <p:bldP spid="370749" grpId="0" animBg="1"/>
      <p:bldP spid="370750" grpId="0" animBg="1"/>
      <p:bldP spid="3707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112567"/>
          </a:xfrm>
        </p:spPr>
        <p:txBody>
          <a:bodyPr>
            <a:noAutofit/>
          </a:bodyPr>
          <a:lstStyle/>
          <a:p>
            <a:pPr marL="0" indent="363538" algn="just">
              <a:buFontTx/>
              <a:buNone/>
            </a:pPr>
            <a:r>
              <a:rPr lang="ru-RU" sz="2000" dirty="0"/>
              <a:t>Анализ результатов тестирования проводится с некоторой периодичностью в процессе работы с проектом, а также в конце работы с проектом.</a:t>
            </a:r>
          </a:p>
          <a:p>
            <a:pPr marL="0" indent="363538" algn="just">
              <a:buFontTx/>
              <a:buNone/>
            </a:pPr>
            <a:r>
              <a:rPr lang="ru-RU" sz="2000" dirty="0"/>
              <a:t>Его основная задача – оценить текущее или финальное качество проекта и принять (если необходимо) – соответствующие решения и меры</a:t>
            </a:r>
            <a:r>
              <a:rPr lang="ru-RU" sz="2000" dirty="0" smtClean="0"/>
              <a:t>.</a:t>
            </a:r>
          </a:p>
          <a:p>
            <a:pPr marL="0" indent="363538" algn="just">
              <a:buFontTx/>
              <a:buNone/>
            </a:pPr>
            <a:r>
              <a:rPr lang="ru-RU" sz="2000" dirty="0" smtClean="0"/>
              <a:t>Финальный отчет о результатах тестирования в </a:t>
            </a:r>
            <a:r>
              <a:rPr lang="ru-RU" sz="2000" dirty="0"/>
              <a:t>дополнение к уже рассмотренным разделам </a:t>
            </a:r>
            <a:r>
              <a:rPr lang="ru-RU" sz="2000" dirty="0" smtClean="0"/>
              <a:t>включает </a:t>
            </a:r>
            <a:r>
              <a:rPr lang="ru-RU" sz="2000" dirty="0"/>
              <a:t>описание и анализ существовавших на проекте проблем и найденных эффективных решений.</a:t>
            </a:r>
          </a:p>
          <a:p>
            <a:pPr marL="0" indent="363538" algn="just">
              <a:buFontTx/>
              <a:buNone/>
            </a:pPr>
            <a:r>
              <a:rPr lang="ru-RU" sz="2000" dirty="0" smtClean="0"/>
              <a:t>По результатам </a:t>
            </a:r>
            <a:r>
              <a:rPr lang="ru-RU" sz="2000" dirty="0"/>
              <a:t>обсуждения </a:t>
            </a:r>
            <a:r>
              <a:rPr lang="ru-RU" sz="2000" dirty="0" smtClean="0"/>
              <a:t>такого отчёта на </a:t>
            </a:r>
            <a:r>
              <a:rPr lang="ru-RU" sz="2000" dirty="0"/>
              <a:t>общем собрании проектной </a:t>
            </a:r>
            <a:r>
              <a:rPr lang="ru-RU" sz="2000" dirty="0" smtClean="0"/>
              <a:t>команды формируются </a:t>
            </a:r>
            <a:r>
              <a:rPr lang="ru-RU" sz="2000" dirty="0"/>
              <a:t>и документируются выводы, направленные на избежание в будущем проблем, возникших на данном проекте, а также направленные на накопление позитивного опыта с целью применения его в будущих или выполняемых параллельно проектах.</a:t>
            </a:r>
            <a:endParaRPr lang="en-US" sz="2000" dirty="0"/>
          </a:p>
          <a:p>
            <a:pPr marL="0" indent="363538" algn="just">
              <a:buFontTx/>
              <a:buNone/>
            </a:pP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Анализ 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р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езультатов тестирования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112567"/>
          </a:xfrm>
        </p:spPr>
        <p:txBody>
          <a:bodyPr>
            <a:noAutofit/>
          </a:bodyPr>
          <a:lstStyle/>
          <a:p>
            <a:pPr marL="0" indent="363538" algn="just">
              <a:buFontTx/>
              <a:buNone/>
            </a:pPr>
            <a:r>
              <a:rPr lang="ru-RU" sz="1900" b="1" dirty="0"/>
              <a:t>Менеджер проекта</a:t>
            </a:r>
            <a:endParaRPr lang="ru-RU" sz="1900" dirty="0"/>
          </a:p>
          <a:p>
            <a:pPr marL="0" indent="363538" algn="just">
              <a:buFontTx/>
              <a:buNone/>
            </a:pPr>
            <a:r>
              <a:rPr lang="ru-RU" sz="1900" dirty="0"/>
              <a:t>На основе краткого описания и статистики найденных багов он  делает выводы о производительности работы проектной команды и текущем состоянии качества проекта.</a:t>
            </a:r>
          </a:p>
          <a:p>
            <a:pPr marL="0" indent="363538" algn="just">
              <a:buFontTx/>
              <a:buNone/>
            </a:pPr>
            <a:r>
              <a:rPr lang="ru-RU" sz="1900" dirty="0"/>
              <a:t>Расписание позволяет ему определить загруженность отдельных сотрудников в проектной команде.</a:t>
            </a:r>
          </a:p>
          <a:p>
            <a:pPr marL="0" indent="363538" algn="just">
              <a:buFontTx/>
              <a:buNone/>
            </a:pPr>
            <a:r>
              <a:rPr lang="ru-RU" sz="1900" dirty="0"/>
              <a:t>Список новых ошибок позволяет ему быстро оценить необходимость принятия мер по корректировке развития проекта.</a:t>
            </a:r>
          </a:p>
          <a:p>
            <a:pPr marL="0" indent="363538" algn="just">
              <a:buFontTx/>
              <a:buNone/>
            </a:pPr>
            <a:r>
              <a:rPr lang="ru-RU" sz="1900" dirty="0"/>
              <a:t>Рекомендации позволяют ему увидеть ещё одну точку зрения на происходящее в проекте.</a:t>
            </a:r>
          </a:p>
          <a:p>
            <a:pPr marL="0" indent="363538" algn="just">
              <a:buFontTx/>
              <a:buNone/>
            </a:pPr>
            <a:r>
              <a:rPr lang="ru-RU" sz="1900" b="1" dirty="0" smtClean="0"/>
              <a:t>Лидер </a:t>
            </a:r>
            <a:r>
              <a:rPr lang="ru-RU" sz="1900" b="1" dirty="0"/>
              <a:t>команды разработчиков</a:t>
            </a:r>
            <a:endParaRPr lang="ru-RU" sz="1900" dirty="0"/>
          </a:p>
          <a:p>
            <a:pPr marL="0" indent="363538" algn="just">
              <a:buFontTx/>
              <a:buNone/>
            </a:pPr>
            <a:r>
              <a:rPr lang="ru-RU" sz="1900" dirty="0" smtClean="0"/>
              <a:t>Содержащаяся </a:t>
            </a:r>
            <a:r>
              <a:rPr lang="ru-RU" sz="1900" dirty="0"/>
              <a:t>в отчёте о результатах тестирования информация помогает лидеру команды разработчиков пересмотреть некоторые вопросы повышения качества создаваемого кода и принять решение о возможном перераспределении обязанностей внутри его команды</a:t>
            </a:r>
            <a:r>
              <a:rPr lang="ru-RU" sz="1900" dirty="0" smtClean="0"/>
              <a:t>.</a:t>
            </a:r>
            <a:endParaRPr lang="en-US" sz="19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TRR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используют (1/2):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112567"/>
          </a:xfrm>
        </p:spPr>
        <p:txBody>
          <a:bodyPr>
            <a:noAutofit/>
          </a:bodyPr>
          <a:lstStyle/>
          <a:p>
            <a:pPr marL="0" indent="363538" algn="just">
              <a:buFontTx/>
              <a:buNone/>
            </a:pPr>
            <a:r>
              <a:rPr lang="ru-RU" sz="1900" b="1" dirty="0" smtClean="0"/>
              <a:t>Лидер </a:t>
            </a:r>
            <a:r>
              <a:rPr lang="ru-RU" sz="1900" b="1" dirty="0"/>
              <a:t>команды </a:t>
            </a:r>
            <a:r>
              <a:rPr lang="ru-RU" sz="1900" b="1" dirty="0" err="1"/>
              <a:t>тестировщиков</a:t>
            </a:r>
            <a:endParaRPr lang="ru-RU" sz="1900" dirty="0"/>
          </a:p>
          <a:p>
            <a:pPr marL="0" indent="363538" algn="just">
              <a:buFontTx/>
              <a:buNone/>
            </a:pPr>
            <a:r>
              <a:rPr lang="ru-RU" sz="1900" dirty="0" smtClean="0"/>
              <a:t>В процессе сбора </a:t>
            </a:r>
            <a:r>
              <a:rPr lang="ru-RU" sz="1900" dirty="0"/>
              <a:t>информации и </a:t>
            </a:r>
            <a:r>
              <a:rPr lang="ru-RU" sz="1900" dirty="0" smtClean="0"/>
              <a:t>составления </a:t>
            </a:r>
            <a:r>
              <a:rPr lang="ru-RU" sz="1900" dirty="0"/>
              <a:t>отчёта о результатах тестирования </a:t>
            </a:r>
            <a:r>
              <a:rPr lang="ru-RU" sz="1900" dirty="0" smtClean="0"/>
              <a:t>лидер команды </a:t>
            </a:r>
            <a:r>
              <a:rPr lang="ru-RU" sz="1900" dirty="0" err="1" smtClean="0"/>
              <a:t>тестировщиков</a:t>
            </a:r>
            <a:r>
              <a:rPr lang="ru-RU" sz="1900" dirty="0" smtClean="0"/>
              <a:t> полнее и глубже вникает в происходящее на проекте и внутри его команды, что позволяет </a:t>
            </a:r>
            <a:r>
              <a:rPr lang="ru-RU" sz="1900" dirty="0"/>
              <a:t>ему увидеть текущую картину одновременно и более детально, и более широко. </a:t>
            </a:r>
            <a:endParaRPr lang="ru-RU" sz="1900" dirty="0" smtClean="0"/>
          </a:p>
          <a:p>
            <a:pPr marL="0" indent="363538" algn="just">
              <a:buFontTx/>
              <a:buNone/>
            </a:pPr>
            <a:r>
              <a:rPr lang="ru-RU" sz="1900" b="1" dirty="0" smtClean="0"/>
              <a:t>Заказчик</a:t>
            </a:r>
            <a:endParaRPr lang="ru-RU" sz="1900" dirty="0"/>
          </a:p>
          <a:p>
            <a:pPr marL="0" indent="363538" algn="just">
              <a:buFontTx/>
              <a:buNone/>
            </a:pPr>
            <a:r>
              <a:rPr lang="ru-RU" sz="1900" dirty="0"/>
              <a:t>Заказчика всегда интересует ответ на вопрос о том, куда идут его деньги. Подробный отчёт о результатах тестирования позволяет ему оценить, насколько его вложения оказались оправданными. В случае, если непосредственный заказчик выступает как чей-то подрядчик, отчёт о результатах тестирования позволяет ему отчитаться перед его заказчиком.</a:t>
            </a:r>
          </a:p>
          <a:p>
            <a:pPr marL="0" indent="363538" algn="just">
              <a:buFontTx/>
              <a:buNone/>
            </a:pPr>
            <a:r>
              <a:rPr lang="ru-RU" sz="1900" dirty="0"/>
              <a:t>В случае, если проект планируется принимать и внедрять по частям, заказчик может понять из отчёта, какие части проекта уже готовы к приёмке и внедрению</a:t>
            </a:r>
            <a:r>
              <a:rPr lang="ru-RU" sz="1900" dirty="0" smtClean="0"/>
              <a:t>.</a:t>
            </a:r>
            <a:endParaRPr lang="en-US" sz="19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TRR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используют (2/2):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18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2160240"/>
          </a:xfrm>
        </p:spPr>
        <p:txBody>
          <a:bodyPr/>
          <a:lstStyle/>
          <a:p>
            <a:pPr algn="ctr"/>
            <a:r>
              <a:rPr lang="ru-RU" sz="4400" dirty="0"/>
              <a:t>УСПЕХОВ!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9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rmAutofit lnSpcReduction="10000"/>
          </a:bodyPr>
          <a:lstStyle/>
          <a:p>
            <a:pPr marL="0" indent="363538" algn="just">
              <a:buNone/>
            </a:pPr>
            <a:r>
              <a:rPr lang="ru-RU" sz="2000" b="1" dirty="0"/>
              <a:t>Стратегия тестирования </a:t>
            </a:r>
            <a:r>
              <a:rPr lang="ru-RU" sz="2000" dirty="0"/>
              <a:t>— это план проведения работ по тестированию системы или её модуля, учитывающий специфику функциональности и зависимости с другими компонентами системы и платформы. Стратегия определяет типы тестов, которые нужно выполнять для данного функционала системы, включает описание необходимых подходов с точки зрения целей тестирования и может задавать описания или требования к необходимым для проведения тестирования инструментам и инфраструктуре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363538" algn="just">
              <a:buNone/>
            </a:pPr>
            <a:r>
              <a:rPr lang="ru-RU" sz="2000" b="1" dirty="0" smtClean="0"/>
              <a:t>Стратегия тестирования описывает:</a:t>
            </a:r>
            <a:endParaRPr lang="en-US" sz="2000" b="1" dirty="0" smtClean="0"/>
          </a:p>
          <a:p>
            <a:pPr>
              <a:buFont typeface="Wingdings" pitchFamily="2" charset="2"/>
              <a:buChar char="§"/>
            </a:pPr>
            <a:r>
              <a:rPr lang="ru-RU" sz="2000" dirty="0"/>
              <a:t>Как, каким образом тестирование даст ответ, что данный функционал работает?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/>
              <a:t>Что нужно сделать и чем пользоваться из инструментальных средств, для достижения целей тестирования?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/>
              <a:t>Когда определённый функционал будет тестироваться и соответственно когда ожидать получения результатов?</a:t>
            </a:r>
          </a:p>
          <a:p>
            <a:pPr marL="0" indent="363538" algn="just">
              <a:buNone/>
            </a:pPr>
            <a:endParaRPr lang="ru-RU" sz="2000" dirty="0"/>
          </a:p>
          <a:p>
            <a:pPr marL="0" indent="363538" algn="just">
              <a:buFontTx/>
              <a:buNone/>
            </a:pPr>
            <a:endParaRPr lang="ru-RU" sz="2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Виды тестовой документации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(1/2)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Autofit/>
          </a:bodyPr>
          <a:lstStyle/>
          <a:p>
            <a:pPr marL="1588" indent="428625" algn="just">
              <a:buNone/>
            </a:pPr>
            <a:r>
              <a:rPr lang="ru-RU" sz="1800" b="1" dirty="0" smtClean="0"/>
              <a:t>Тест-кейс</a:t>
            </a:r>
            <a:r>
              <a:rPr lang="ru-RU" sz="1800" dirty="0" smtClean="0"/>
              <a:t> </a:t>
            </a:r>
            <a:r>
              <a:rPr lang="ru-RU" sz="1800" dirty="0"/>
              <a:t>(</a:t>
            </a:r>
            <a:r>
              <a:rPr lang="ru-RU" sz="1800" dirty="0" err="1"/>
              <a:t>test</a:t>
            </a:r>
            <a:r>
              <a:rPr lang="ru-RU" sz="1800" dirty="0"/>
              <a:t> </a:t>
            </a:r>
            <a:r>
              <a:rPr lang="ru-RU" sz="1800" dirty="0" err="1"/>
              <a:t>case</a:t>
            </a:r>
            <a:r>
              <a:rPr lang="ru-RU" sz="1800" dirty="0"/>
              <a:t>) – набор входных данных,  условий  выполнения  и ожидаемых  результатов, разработанный с целью проверки того или  иного  свойства  или  поведения </a:t>
            </a:r>
            <a:r>
              <a:rPr lang="ru-RU" sz="1800" dirty="0" smtClean="0"/>
              <a:t>программного </a:t>
            </a:r>
            <a:r>
              <a:rPr lang="ru-RU" sz="1800" dirty="0"/>
              <a:t>средства</a:t>
            </a:r>
            <a:r>
              <a:rPr lang="ru-RU" sz="1800" dirty="0" smtClean="0"/>
              <a:t>.</a:t>
            </a:r>
          </a:p>
          <a:p>
            <a:pPr marL="1588" indent="428625" algn="just">
              <a:buNone/>
            </a:pPr>
            <a:r>
              <a:rPr lang="ru-RU" sz="1800" b="1" dirty="0"/>
              <a:t>Тестовый сценарий</a:t>
            </a:r>
            <a:r>
              <a:rPr lang="ru-RU" sz="1800" dirty="0"/>
              <a:t> – набор тестов (тест-кейсов), собранных в последовательность для достижения некоторой цели.</a:t>
            </a:r>
          </a:p>
          <a:p>
            <a:pPr marL="1588" indent="428625" algn="just">
              <a:buNone/>
            </a:pPr>
            <a:r>
              <a:rPr lang="ru-RU" sz="1800" b="1" dirty="0" smtClean="0"/>
              <a:t>Тест-план</a:t>
            </a:r>
            <a:r>
              <a:rPr lang="ru-RU" sz="1800" dirty="0" smtClean="0"/>
              <a:t> </a:t>
            </a:r>
            <a:r>
              <a:rPr lang="ru-RU" sz="1800" dirty="0"/>
              <a:t>(</a:t>
            </a:r>
            <a:r>
              <a:rPr lang="ru-RU" sz="1800" dirty="0" err="1"/>
              <a:t>test</a:t>
            </a:r>
            <a:r>
              <a:rPr lang="ru-RU" sz="1800" dirty="0"/>
              <a:t> </a:t>
            </a:r>
            <a:r>
              <a:rPr lang="ru-RU" sz="1800" dirty="0" err="1"/>
              <a:t>plan</a:t>
            </a:r>
            <a:r>
              <a:rPr lang="ru-RU" sz="1800" dirty="0"/>
              <a:t>) – часть проектной  документации, описывающая  и  регламентирующая процесс тестирования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363538" algn="just">
              <a:buFontTx/>
              <a:buNone/>
            </a:pPr>
            <a:r>
              <a:rPr lang="ru-RU" sz="1800" b="1" dirty="0"/>
              <a:t>Отчёт о результатах тестирования </a:t>
            </a:r>
            <a:r>
              <a:rPr lang="en-US" sz="1800" b="1" dirty="0"/>
              <a:t>(test result report, TRR)</a:t>
            </a:r>
            <a:r>
              <a:rPr lang="en-US" sz="1800" dirty="0"/>
              <a:t> – </a:t>
            </a:r>
            <a:r>
              <a:rPr lang="ru-RU" sz="1800" dirty="0"/>
              <a:t>часть тестовой документации, включающая в себя описание процесса тестирования, суммарную информацию о протестированных за подотчётный период </a:t>
            </a:r>
            <a:r>
              <a:rPr lang="ru-RU" sz="1800" dirty="0" err="1"/>
              <a:t>билдах</a:t>
            </a:r>
            <a:r>
              <a:rPr lang="ru-RU" sz="1800" dirty="0"/>
              <a:t>, информацию о деятельности </a:t>
            </a:r>
            <a:r>
              <a:rPr lang="ru-RU" sz="1800" dirty="0" err="1"/>
              <a:t>тестировщиков</a:t>
            </a:r>
            <a:r>
              <a:rPr lang="ru-RU" sz="1800" dirty="0"/>
              <a:t>, а также некоторые статистические данные.</a:t>
            </a:r>
          </a:p>
          <a:p>
            <a:pPr marL="0" indent="363538" algn="just">
              <a:buFontTx/>
              <a:buNone/>
            </a:pPr>
            <a:r>
              <a:rPr lang="ru-RU" sz="1800" dirty="0"/>
              <a:t>Цель написания </a:t>
            </a:r>
            <a:r>
              <a:rPr lang="en-US" sz="1800" dirty="0"/>
              <a:t>TRR – </a:t>
            </a:r>
            <a:r>
              <a:rPr lang="ru-RU" sz="1800" dirty="0"/>
              <a:t>предоставление лицам, заинтересованным в проекте, полной и объективной информации о текущем состоянии качества проекта. Эта информация выражается в конкретных фактах и цифрах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 smtClean="0"/>
              <a:t>Обычно</a:t>
            </a:r>
            <a:r>
              <a:rPr lang="ru-RU" sz="1800" dirty="0"/>
              <a:t>, </a:t>
            </a:r>
            <a:r>
              <a:rPr lang="en-US" sz="1800" dirty="0"/>
              <a:t>TRR</a:t>
            </a:r>
            <a:r>
              <a:rPr lang="ru-RU" sz="1800" dirty="0"/>
              <a:t> предоставляется для ознакомления всей проектной команде и заказчику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Виды тестовой документации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(2/2)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rmAutofit lnSpcReduction="10000"/>
          </a:bodyPr>
          <a:lstStyle/>
          <a:p>
            <a:pPr marL="0" indent="363538" algn="just">
              <a:buNone/>
            </a:pPr>
            <a:r>
              <a:rPr lang="ru-RU" sz="2000" dirty="0" smtClean="0"/>
              <a:t>Что </a:t>
            </a:r>
            <a:r>
              <a:rPr lang="ru-RU" sz="2000" dirty="0"/>
              <a:t>же такое </a:t>
            </a:r>
            <a:r>
              <a:rPr lang="ru-RU" sz="2000" dirty="0" smtClean="0"/>
              <a:t>тест-кейс</a:t>
            </a:r>
            <a:r>
              <a:rPr lang="ru-RU" sz="2000" dirty="0"/>
              <a:t> (</a:t>
            </a:r>
            <a:r>
              <a:rPr lang="ru-RU" sz="2000" dirty="0" err="1"/>
              <a:t>test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)</a:t>
            </a:r>
            <a:r>
              <a:rPr lang="ru-RU" sz="2000" dirty="0" smtClean="0"/>
              <a:t>?</a:t>
            </a:r>
            <a:endParaRPr lang="ru-RU" sz="2000" dirty="0"/>
          </a:p>
          <a:p>
            <a:pPr marL="0" indent="363538" algn="just">
              <a:buNone/>
            </a:pPr>
            <a:r>
              <a:rPr lang="en-US" sz="2000" b="1" dirty="0"/>
              <a:t>IEEE </a:t>
            </a:r>
            <a:r>
              <a:rPr lang="en-US" sz="2000" b="1" dirty="0" err="1"/>
              <a:t>Std</a:t>
            </a:r>
            <a:r>
              <a:rPr lang="en-US" sz="2000" b="1" dirty="0"/>
              <a:t> 610</a:t>
            </a:r>
            <a:r>
              <a:rPr lang="ru-RU" sz="2000" b="1" dirty="0"/>
              <a:t>-</a:t>
            </a:r>
            <a:r>
              <a:rPr lang="en-US" sz="2000" b="1" dirty="0"/>
              <a:t>1990:</a:t>
            </a:r>
          </a:p>
          <a:p>
            <a:pPr marL="0" indent="363538" algn="just">
              <a:buNone/>
            </a:pPr>
            <a:r>
              <a:rPr lang="ru-RU" sz="2000" dirty="0"/>
              <a:t>«</a:t>
            </a:r>
            <a:r>
              <a:rPr lang="en-US" sz="2000" dirty="0"/>
              <a:t>A set of test inputs, execution conditions, and expected results developed for a particular objective, such as to exercise a particular program path or to verify compliance with a specific requirement.</a:t>
            </a:r>
            <a:r>
              <a:rPr lang="ru-RU" sz="2000" dirty="0"/>
              <a:t>»</a:t>
            </a:r>
          </a:p>
          <a:p>
            <a:pPr marL="0" indent="363538" algn="just">
              <a:buNone/>
            </a:pPr>
            <a:r>
              <a:rPr lang="ru-RU" sz="2000" dirty="0"/>
              <a:t>(«Набор тестовых входных данных, условий выполнения и ожидаемых результатов, разработанных с конкретной целью, такой как проверка некоторого пути выполнения программы или проверка соответствия некоторому требованию.»)</a:t>
            </a:r>
            <a:endParaRPr lang="en-US" sz="2000" dirty="0"/>
          </a:p>
          <a:p>
            <a:pPr marL="0" indent="363538" algn="just"/>
            <a:endParaRPr lang="en-US" sz="2000" dirty="0"/>
          </a:p>
          <a:p>
            <a:pPr marL="0" indent="363538" algn="just">
              <a:buNone/>
            </a:pPr>
            <a:r>
              <a:rPr lang="en-US" sz="2000" b="1" dirty="0"/>
              <a:t>IEEE </a:t>
            </a:r>
            <a:r>
              <a:rPr lang="en-US" sz="2000" b="1" dirty="0" err="1"/>
              <a:t>Std</a:t>
            </a:r>
            <a:r>
              <a:rPr lang="en-US" sz="2000" b="1" dirty="0"/>
              <a:t> 829-1983</a:t>
            </a:r>
            <a:r>
              <a:rPr lang="ru-RU" sz="2000" b="1" dirty="0"/>
              <a:t>:</a:t>
            </a:r>
          </a:p>
          <a:p>
            <a:pPr marL="0" indent="363538" algn="just">
              <a:buNone/>
            </a:pPr>
            <a:r>
              <a:rPr lang="ru-RU" sz="2000" dirty="0"/>
              <a:t>«</a:t>
            </a:r>
            <a:r>
              <a:rPr lang="en-US" sz="2000" dirty="0"/>
              <a:t>Documentation specifying inputs, predicted results, and a set of execution conditions for a test item.</a:t>
            </a:r>
            <a:r>
              <a:rPr lang="ru-RU" sz="2000" dirty="0"/>
              <a:t>»</a:t>
            </a:r>
          </a:p>
          <a:p>
            <a:pPr marL="0" indent="363538" algn="just">
              <a:buNone/>
            </a:pPr>
            <a:r>
              <a:rPr lang="ru-RU" sz="2000" dirty="0"/>
              <a:t>(«Документ, определяющий набор входных данных, ожидаемых результатов и условий выполнения теста</a:t>
            </a:r>
            <a:r>
              <a:rPr lang="ru-RU" sz="2000" dirty="0" smtClean="0"/>
              <a:t>.»)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Тестовый случай (1/4)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rmAutofit/>
          </a:bodyPr>
          <a:lstStyle/>
          <a:p>
            <a:pPr marL="0" indent="363538">
              <a:buNone/>
            </a:pPr>
            <a:r>
              <a:rPr lang="ru-RU" sz="2000" b="1" dirty="0"/>
              <a:t>Документируя тест, мы должны указать:</a:t>
            </a:r>
            <a:endParaRPr lang="en-US" sz="2000" b="1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Идентификатор теста (</a:t>
            </a:r>
            <a:r>
              <a:rPr lang="en-US" sz="1800" dirty="0"/>
              <a:t>id</a:t>
            </a:r>
            <a:r>
              <a:rPr lang="ru-RU" sz="1800" dirty="0"/>
              <a:t>)</a:t>
            </a:r>
            <a:r>
              <a:rPr lang="en-US" sz="1800" dirty="0"/>
              <a:t>.</a:t>
            </a:r>
            <a:endParaRPr lang="ru-RU" sz="1800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Связанное с тестом требование (</a:t>
            </a:r>
            <a:r>
              <a:rPr lang="en-US" sz="1800" dirty="0"/>
              <a:t>related requirement)</a:t>
            </a:r>
            <a:r>
              <a:rPr lang="ru-RU" sz="1800" dirty="0"/>
              <a:t>.</a:t>
            </a:r>
            <a:endParaRPr lang="en-US" sz="1800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Краткое заглавие теста </a:t>
            </a:r>
            <a:r>
              <a:rPr lang="en-US" sz="1800" dirty="0"/>
              <a:t>(title)</a:t>
            </a:r>
            <a:r>
              <a:rPr lang="ru-RU" sz="1800" dirty="0"/>
              <a:t>.</a:t>
            </a:r>
            <a:endParaRPr lang="en-US" sz="1800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Модуль и подмодуль приложения, к которым относится тест </a:t>
            </a:r>
            <a:r>
              <a:rPr lang="en-US" sz="1800" dirty="0"/>
              <a:t>(module, </a:t>
            </a:r>
            <a:r>
              <a:rPr lang="en-US" sz="1800" dirty="0" err="1"/>
              <a:t>submodule</a:t>
            </a:r>
            <a:r>
              <a:rPr lang="en-US" sz="1800" dirty="0"/>
              <a:t>)</a:t>
            </a:r>
            <a:r>
              <a:rPr lang="ru-RU" sz="1800" dirty="0"/>
              <a:t>.</a:t>
            </a:r>
            <a:endParaRPr lang="en-US" sz="1800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Приоритет теста </a:t>
            </a:r>
            <a:r>
              <a:rPr lang="en-US" sz="1800" dirty="0"/>
              <a:t>(priority: smoke, critical, extended; A, B, C, D)</a:t>
            </a:r>
            <a:r>
              <a:rPr lang="ru-RU" sz="1800" dirty="0"/>
              <a:t>.</a:t>
            </a:r>
            <a:endParaRPr lang="en-US" sz="1800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Исходные данные, необходимые для теста (</a:t>
            </a:r>
            <a:r>
              <a:rPr lang="en-US" sz="1800" dirty="0"/>
              <a:t>initial data)</a:t>
            </a:r>
            <a:r>
              <a:rPr lang="ru-RU" sz="1800" dirty="0"/>
              <a:t>.</a:t>
            </a:r>
            <a:endParaRPr lang="en-US" sz="1800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Шаги для выполнения теста (</a:t>
            </a:r>
            <a:r>
              <a:rPr lang="en-US" sz="1800" dirty="0"/>
              <a:t>steps)</a:t>
            </a:r>
            <a:r>
              <a:rPr lang="ru-RU" sz="1800" dirty="0"/>
              <a:t>.</a:t>
            </a:r>
            <a:endParaRPr lang="en-US" sz="1800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Ожидаемые результаты (</a:t>
            </a:r>
            <a:r>
              <a:rPr lang="en-US" sz="1800" dirty="0"/>
              <a:t>expected results)</a:t>
            </a:r>
            <a:r>
              <a:rPr lang="ru-RU" sz="1800" dirty="0"/>
              <a:t>.</a:t>
            </a:r>
            <a:endParaRPr lang="en-US" sz="1800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Отвести поле для пометки, прошёл тест или нет (</a:t>
            </a:r>
            <a:r>
              <a:rPr lang="en-US" sz="1800" dirty="0"/>
              <a:t>passed or failed)</a:t>
            </a:r>
            <a:r>
              <a:rPr lang="ru-RU" sz="1800" dirty="0"/>
              <a:t>.</a:t>
            </a:r>
            <a:endParaRPr lang="en-US" sz="1800" dirty="0"/>
          </a:p>
          <a:p>
            <a:pPr marL="352425" lvl="1" indent="-344488">
              <a:buFont typeface="Wingdings" pitchFamily="2" charset="2"/>
              <a:buChar char="§"/>
            </a:pPr>
            <a:r>
              <a:rPr lang="ru-RU" sz="1800" dirty="0"/>
              <a:t>Указать автора теста </a:t>
            </a:r>
            <a:r>
              <a:rPr lang="en-US" sz="1800" dirty="0"/>
              <a:t>(author), </a:t>
            </a:r>
            <a:r>
              <a:rPr lang="ru-RU" sz="1800" dirty="0"/>
              <a:t>время последнего выполнения теста (</a:t>
            </a:r>
            <a:r>
              <a:rPr lang="en-US" sz="1800" dirty="0"/>
              <a:t>last time run), </a:t>
            </a:r>
            <a:r>
              <a:rPr lang="ru-RU" sz="1800" dirty="0"/>
              <a:t>последний полученный актуальный результат (</a:t>
            </a:r>
            <a:r>
              <a:rPr lang="en-US" sz="1800" dirty="0"/>
              <a:t>actual result</a:t>
            </a:r>
            <a:r>
              <a:rPr lang="ru-RU" sz="1800" dirty="0"/>
              <a:t>), связанный с тестом баг (если есть) (</a:t>
            </a:r>
            <a:r>
              <a:rPr lang="en-US" sz="1800" dirty="0"/>
              <a:t>related bug</a:t>
            </a:r>
            <a:r>
              <a:rPr lang="ru-RU" sz="1800" dirty="0" smtClean="0"/>
              <a:t>).</a:t>
            </a: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Тестовый случай (2/4)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7475"/>
            <a:ext cx="8229600" cy="50323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Тестовый случай (3/4)</a:t>
            </a:r>
            <a:endParaRPr lang="ru-RU" sz="3000" b="1" dirty="0" smtClean="0">
              <a:solidFill>
                <a:srgbClr val="FFFF66"/>
              </a:solidFill>
            </a:endParaRPr>
          </a:p>
        </p:txBody>
      </p:sp>
      <p:graphicFrame>
        <p:nvGraphicFramePr>
          <p:cNvPr id="26324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0278"/>
              </p:ext>
            </p:extLst>
          </p:nvPr>
        </p:nvGraphicFramePr>
        <p:xfrm>
          <a:off x="539553" y="1565275"/>
          <a:ext cx="8064698" cy="4167981"/>
        </p:xfrm>
        <a:graphic>
          <a:graphicData uri="http://schemas.openxmlformats.org/drawingml/2006/table">
            <a:tbl>
              <a:tblPr/>
              <a:tblGrid>
                <a:gridCol w="633119"/>
                <a:gridCol w="274299"/>
                <a:gridCol w="578898"/>
                <a:gridCol w="540623"/>
                <a:gridCol w="840439"/>
                <a:gridCol w="2644111"/>
                <a:gridCol w="2553209"/>
              </a:tblGrid>
              <a:tr h="416798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UG_U1.12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R97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Галерея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Загрузка файла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Галерея, загрузка файла, имя со спецсимволами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Приготовления: создать непустой файл с именем 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#$%^&amp;.jpg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b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Нажать кнопку «Загрузить картинку»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Нажать кнопку «Выбрать»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Выбрать из списка приготовленный файл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Нажать кнопку «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»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Нажать кнопку «Добавить в галерею»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Появляется окно загрузки картинки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Появляется диалоговое окно браузера выбора файла для загрузки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Имя выбранного файла появляется в поле «Файл»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Диалоговое окно файла закрывается, в поле «Файл» появляется полное имя файла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Выбранный файл появляется в списке файлов галереи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213" name="AutoShape 45"/>
          <p:cNvSpPr>
            <a:spLocks noChangeArrowheads="1"/>
          </p:cNvSpPr>
          <p:nvPr/>
        </p:nvSpPr>
        <p:spPr bwMode="auto">
          <a:xfrm>
            <a:off x="395288" y="2649538"/>
            <a:ext cx="1049337" cy="590550"/>
          </a:xfrm>
          <a:prstGeom prst="wedgeRectCallout">
            <a:avLst>
              <a:gd name="adj1" fmla="val -7944"/>
              <a:gd name="adj2" fmla="val -159125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>
                <a:solidFill>
                  <a:srgbClr val="333399"/>
                </a:solidFill>
                <a:latin typeface="Tahoma" pitchFamily="34" charset="0"/>
              </a:rPr>
              <a:t>Иденти-фикатор</a:t>
            </a:r>
            <a:endParaRPr lang="en-US" sz="160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3214" name="AutoShape 46"/>
          <p:cNvSpPr>
            <a:spLocks noChangeArrowheads="1"/>
          </p:cNvSpPr>
          <p:nvPr/>
        </p:nvSpPr>
        <p:spPr bwMode="auto">
          <a:xfrm>
            <a:off x="179388" y="765175"/>
            <a:ext cx="1093787" cy="590550"/>
          </a:xfrm>
          <a:prstGeom prst="wedgeRectCallout">
            <a:avLst>
              <a:gd name="adj1" fmla="val 52611"/>
              <a:gd name="adj2" fmla="val 146329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 dirty="0" err="1">
                <a:solidFill>
                  <a:srgbClr val="333399"/>
                </a:solidFill>
                <a:latin typeface="Tahoma" pitchFamily="34" charset="0"/>
              </a:rPr>
              <a:t>Прио-ритет</a:t>
            </a:r>
            <a:endParaRPr lang="en-US" sz="16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3215" name="AutoShape 47"/>
          <p:cNvSpPr>
            <a:spLocks noChangeArrowheads="1"/>
          </p:cNvSpPr>
          <p:nvPr/>
        </p:nvSpPr>
        <p:spPr bwMode="auto">
          <a:xfrm>
            <a:off x="1484313" y="828675"/>
            <a:ext cx="2159000" cy="590550"/>
          </a:xfrm>
          <a:prstGeom prst="wedgeRectCallout">
            <a:avLst>
              <a:gd name="adj1" fmla="val -39560"/>
              <a:gd name="adj2" fmla="val 116398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 dirty="0">
                <a:solidFill>
                  <a:srgbClr val="333399"/>
                </a:solidFill>
                <a:latin typeface="Tahoma" pitchFamily="34" charset="0"/>
              </a:rPr>
              <a:t>Связанное с тестом требование</a:t>
            </a:r>
            <a:endParaRPr lang="en-US" sz="16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3216" name="AutoShape 48"/>
          <p:cNvSpPr>
            <a:spLocks noChangeArrowheads="1"/>
          </p:cNvSpPr>
          <p:nvPr/>
        </p:nvSpPr>
        <p:spPr bwMode="auto">
          <a:xfrm>
            <a:off x="1576388" y="4256088"/>
            <a:ext cx="1260475" cy="590550"/>
          </a:xfrm>
          <a:prstGeom prst="wedgeRectCallout">
            <a:avLst>
              <a:gd name="adj1" fmla="val 30981"/>
              <a:gd name="adj2" fmla="val -280375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>
                <a:solidFill>
                  <a:srgbClr val="333399"/>
                </a:solidFill>
                <a:latin typeface="Tahoma" pitchFamily="34" charset="0"/>
              </a:rPr>
              <a:t>Модуль и подмодуль</a:t>
            </a:r>
            <a:endParaRPr lang="en-US" sz="160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3218" name="AutoShape 50"/>
          <p:cNvSpPr>
            <a:spLocks noChangeArrowheads="1"/>
          </p:cNvSpPr>
          <p:nvPr/>
        </p:nvSpPr>
        <p:spPr bwMode="auto">
          <a:xfrm>
            <a:off x="3865563" y="844550"/>
            <a:ext cx="2008187" cy="590550"/>
          </a:xfrm>
          <a:prstGeom prst="wedgeRectCallout">
            <a:avLst>
              <a:gd name="adj1" fmla="val -24231"/>
              <a:gd name="adj2" fmla="val 101343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>
                <a:solidFill>
                  <a:srgbClr val="333399"/>
                </a:solidFill>
                <a:latin typeface="Tahoma" pitchFamily="34" charset="0"/>
              </a:rPr>
              <a:t>Заглавие (суть) теста</a:t>
            </a:r>
            <a:endParaRPr lang="en-US" sz="160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3219" name="AutoShape 51"/>
          <p:cNvSpPr>
            <a:spLocks noChangeArrowheads="1"/>
          </p:cNvSpPr>
          <p:nvPr/>
        </p:nvSpPr>
        <p:spPr bwMode="auto">
          <a:xfrm>
            <a:off x="4800600" y="2781300"/>
            <a:ext cx="1643063" cy="1568450"/>
          </a:xfrm>
          <a:prstGeom prst="wedgeRectCallout">
            <a:avLst>
              <a:gd name="adj1" fmla="val -107394"/>
              <a:gd name="adj2" fmla="val -77935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>
                <a:solidFill>
                  <a:srgbClr val="333399"/>
                </a:solidFill>
                <a:latin typeface="Tahoma" pitchFamily="34" charset="0"/>
              </a:rPr>
              <a:t>Исходные данные, необходимые для выполнения теста</a:t>
            </a:r>
            <a:endParaRPr lang="en-US" sz="160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3220" name="AutoShape 52"/>
          <p:cNvSpPr>
            <a:spLocks noChangeArrowheads="1"/>
          </p:cNvSpPr>
          <p:nvPr/>
        </p:nvSpPr>
        <p:spPr bwMode="auto">
          <a:xfrm>
            <a:off x="3578225" y="5959475"/>
            <a:ext cx="1739900" cy="346075"/>
          </a:xfrm>
          <a:prstGeom prst="wedgeRectCallout">
            <a:avLst>
              <a:gd name="adj1" fmla="val -41421"/>
              <a:gd name="adj2" fmla="val -686699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>
                <a:solidFill>
                  <a:srgbClr val="333399"/>
                </a:solidFill>
                <a:latin typeface="Tahoma" pitchFamily="34" charset="0"/>
              </a:rPr>
              <a:t>Шаги</a:t>
            </a:r>
            <a:endParaRPr lang="en-US" sz="160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3221" name="AutoShape 53"/>
          <p:cNvSpPr>
            <a:spLocks noChangeArrowheads="1"/>
          </p:cNvSpPr>
          <p:nvPr/>
        </p:nvSpPr>
        <p:spPr bwMode="auto">
          <a:xfrm>
            <a:off x="6699250" y="842963"/>
            <a:ext cx="1846263" cy="835025"/>
          </a:xfrm>
          <a:prstGeom prst="wedgeRectCallout">
            <a:avLst>
              <a:gd name="adj1" fmla="val -43208"/>
              <a:gd name="adj2" fmla="val 189245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>
                <a:solidFill>
                  <a:srgbClr val="333399"/>
                </a:solidFill>
                <a:latin typeface="Tahoma" pitchFamily="34" charset="0"/>
              </a:rPr>
              <a:t>Ожидаемый результат по каждому шагу</a:t>
            </a:r>
            <a:endParaRPr lang="en-US" sz="1600">
              <a:solidFill>
                <a:srgbClr val="3333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3" grpId="0" animBg="1"/>
      <p:bldP spid="263214" grpId="0" animBg="1"/>
      <p:bldP spid="263215" grpId="0" animBg="1"/>
      <p:bldP spid="263216" grpId="0" animBg="1"/>
      <p:bldP spid="263218" grpId="0" animBg="1"/>
      <p:bldP spid="263219" grpId="0" animBg="1"/>
      <p:bldP spid="263220" grpId="0" animBg="1"/>
      <p:bldP spid="2632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rmAutofit lnSpcReduction="10000"/>
          </a:bodyPr>
          <a:lstStyle/>
          <a:p>
            <a:pPr marL="352425" lvl="1" indent="-339725" algn="just">
              <a:buFont typeface="Wingdings" pitchFamily="2" charset="2"/>
              <a:buChar char="§"/>
            </a:pPr>
            <a:r>
              <a:rPr lang="ru-RU" sz="1800" dirty="0" smtClean="0"/>
              <a:t>«</a:t>
            </a:r>
            <a:r>
              <a:rPr lang="ru-RU" sz="1800" dirty="0"/>
              <a:t>Планирование, и только потом – выполнение!» Тест-кейсы дают нам структурированный системный подход, что снижает вероятность пропуска ошибки.</a:t>
            </a:r>
            <a:endParaRPr lang="en-US" sz="1800" dirty="0"/>
          </a:p>
          <a:p>
            <a:pPr marL="352425" lvl="1" indent="-339725" algn="just">
              <a:buFont typeface="Wingdings" pitchFamily="2" charset="2"/>
              <a:buChar char="§"/>
            </a:pPr>
            <a:r>
              <a:rPr lang="ru-RU" sz="1800" dirty="0"/>
              <a:t>Тест-кейсы – хороший способ хранения части проектной информации.</a:t>
            </a:r>
            <a:endParaRPr lang="en-US" sz="1800" dirty="0"/>
          </a:p>
          <a:p>
            <a:pPr marL="352425" lvl="1" indent="-339725" algn="just">
              <a:buFont typeface="Wingdings" pitchFamily="2" charset="2"/>
              <a:buChar char="§"/>
            </a:pPr>
            <a:r>
              <a:rPr lang="ru-RU" sz="1800" dirty="0"/>
              <a:t>Написание тест-кейсов – один из способов протестировать проектную документацию ещё до выхода первого </a:t>
            </a:r>
            <a:r>
              <a:rPr lang="ru-RU" sz="1800" dirty="0" err="1"/>
              <a:t>билда</a:t>
            </a:r>
            <a:r>
              <a:rPr lang="ru-RU" sz="1800" dirty="0"/>
              <a:t>.</a:t>
            </a:r>
            <a:endParaRPr lang="en-US" sz="1800" dirty="0"/>
          </a:p>
          <a:p>
            <a:pPr marL="352425" lvl="1" indent="-339725" algn="just">
              <a:buFont typeface="Wingdings" pitchFamily="2" charset="2"/>
              <a:buChar char="§"/>
            </a:pPr>
            <a:r>
              <a:rPr lang="ru-RU" sz="1800" dirty="0"/>
              <a:t>Наличие тест-кейсов значительно ускоряет регрессионное тестирование.</a:t>
            </a:r>
            <a:endParaRPr lang="en-US" sz="1800" dirty="0"/>
          </a:p>
          <a:p>
            <a:pPr marL="352425" lvl="1" indent="-339725" algn="just">
              <a:buFont typeface="Wingdings" pitchFamily="2" charset="2"/>
              <a:buChar char="§"/>
            </a:pPr>
            <a:r>
              <a:rPr lang="ru-RU" sz="1800" dirty="0"/>
              <a:t>Тест-кейсы – прекрасный способ быстро ввести в курс дела новичка или сотрудника, только что подключившегося к проекту.</a:t>
            </a:r>
            <a:endParaRPr lang="en-US" sz="1800" dirty="0"/>
          </a:p>
          <a:p>
            <a:pPr marL="352425" lvl="1" indent="-339725" algn="just">
              <a:buFont typeface="Wingdings" pitchFamily="2" charset="2"/>
              <a:buChar char="§"/>
            </a:pPr>
            <a:r>
              <a:rPr lang="ru-RU" sz="1800" dirty="0"/>
              <a:t>Имея тест-кейсы, мы можем в любой момент «вспомнить», что мы делали месяц, полгода, год назад.</a:t>
            </a:r>
            <a:endParaRPr lang="en-US" sz="1800" dirty="0"/>
          </a:p>
          <a:p>
            <a:pPr marL="352425" lvl="1" indent="-339725" algn="just">
              <a:buFont typeface="Wingdings" pitchFamily="2" charset="2"/>
              <a:buChar char="§"/>
            </a:pPr>
            <a:r>
              <a:rPr lang="ru-RU" sz="1800" dirty="0"/>
              <a:t>Мы можем обмениваться тест-кейсами (и «чек-листами») между проектами.</a:t>
            </a:r>
            <a:endParaRPr lang="en-US" sz="1800" dirty="0"/>
          </a:p>
          <a:p>
            <a:pPr marL="352425" lvl="1" indent="-339725" algn="just">
              <a:buFont typeface="Wingdings" pitchFamily="2" charset="2"/>
              <a:buChar char="§"/>
            </a:pPr>
            <a:r>
              <a:rPr lang="ru-RU" sz="1800" dirty="0"/>
              <a:t>Тест-кейсы позволяют легко отслеживать прогресс (</a:t>
            </a:r>
            <a:r>
              <a:rPr lang="en-US" sz="1800" dirty="0"/>
              <a:t>X% </a:t>
            </a:r>
            <a:r>
              <a:rPr lang="ru-RU" sz="1800" dirty="0"/>
              <a:t>тестов выполнено</a:t>
            </a:r>
            <a:r>
              <a:rPr lang="en-US" sz="1800" dirty="0"/>
              <a:t>, Y% </a:t>
            </a:r>
            <a:r>
              <a:rPr lang="ru-RU" sz="1800" dirty="0"/>
              <a:t>тестов прошло</a:t>
            </a:r>
            <a:r>
              <a:rPr lang="en-US" sz="1800" dirty="0"/>
              <a:t> (</a:t>
            </a:r>
            <a:r>
              <a:rPr lang="ru-RU" sz="1800" dirty="0"/>
              <a:t>завалилось</a:t>
            </a:r>
            <a:r>
              <a:rPr lang="en-US" sz="1800" dirty="0"/>
              <a:t>),</a:t>
            </a:r>
            <a:r>
              <a:rPr lang="ru-RU" sz="1800" dirty="0"/>
              <a:t> </a:t>
            </a:r>
            <a:r>
              <a:rPr lang="en-US" sz="1800" dirty="0"/>
              <a:t>	Z%</a:t>
            </a:r>
            <a:r>
              <a:rPr lang="ru-RU" sz="1800" dirty="0"/>
              <a:t> требований покрыто тестами</a:t>
            </a:r>
            <a:r>
              <a:rPr lang="en-US" sz="1800" dirty="0"/>
              <a:t>)</a:t>
            </a:r>
            <a:r>
              <a:rPr lang="ru-RU" sz="1800" dirty="0"/>
              <a:t>.</a:t>
            </a:r>
          </a:p>
          <a:p>
            <a:pPr marL="0" indent="363538">
              <a:buNone/>
            </a:pP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Тестовый случай (4/4)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1"/>
            <a:ext cx="8640960" cy="4968552"/>
          </a:xfrm>
        </p:spPr>
        <p:txBody>
          <a:bodyPr>
            <a:normAutofit/>
          </a:bodyPr>
          <a:lstStyle/>
          <a:p>
            <a:pPr marL="12700" lvl="1" indent="339725" algn="just">
              <a:buNone/>
            </a:pPr>
            <a:r>
              <a:rPr lang="ru-RU" sz="1800" dirty="0" smtClean="0"/>
              <a:t>Хороший </a:t>
            </a:r>
            <a:r>
              <a:rPr lang="ru-RU" sz="1800" dirty="0"/>
              <a:t>тестовый сценарий всегда следует некоторой логике, например: типичному использованию приложения, удобству тестирования, распределению функций по модулям и </a:t>
            </a:r>
            <a:r>
              <a:rPr lang="ru-RU" sz="1800"/>
              <a:t>т.д</a:t>
            </a:r>
            <a:r>
              <a:rPr lang="ru-RU" sz="1800" smtClean="0"/>
              <a:t>.</a:t>
            </a:r>
          </a:p>
          <a:p>
            <a:pPr marL="12700" lvl="1" indent="339725" algn="just">
              <a:buNone/>
            </a:pPr>
            <a:endParaRPr lang="ru-RU" sz="1800" dirty="0" smtClean="0"/>
          </a:p>
          <a:p>
            <a:pPr marL="352425" lvl="1" indent="-346075" algn="just">
              <a:buFont typeface="Wingdings" pitchFamily="2" charset="2"/>
              <a:buChar char="§"/>
            </a:pPr>
            <a:r>
              <a:rPr lang="ru-RU" sz="1800" dirty="0"/>
              <a:t>Пишите сценарий для отдельной части приложения.</a:t>
            </a:r>
          </a:p>
          <a:p>
            <a:pPr marL="352425" lvl="1" indent="-346075" algn="just">
              <a:buFont typeface="Wingdings" pitchFamily="2" charset="2"/>
              <a:buChar char="§"/>
            </a:pPr>
            <a:r>
              <a:rPr lang="ru-RU" sz="1800" dirty="0"/>
              <a:t>Пишите отдельно сценарии для </a:t>
            </a:r>
            <a:r>
              <a:rPr lang="en-US" sz="1800" dirty="0"/>
              <a:t>Smoke </a:t>
            </a:r>
            <a:r>
              <a:rPr lang="ru-RU" sz="1800" dirty="0"/>
              <a:t>и </a:t>
            </a:r>
            <a:r>
              <a:rPr lang="en-US" sz="1800" dirty="0"/>
              <a:t>Critical Path </a:t>
            </a:r>
            <a:r>
              <a:rPr lang="ru-RU" sz="1800" dirty="0"/>
              <a:t>тестов.</a:t>
            </a:r>
          </a:p>
          <a:p>
            <a:pPr marL="352425" lvl="1" indent="-346075" algn="just">
              <a:buFont typeface="Wingdings" pitchFamily="2" charset="2"/>
              <a:buChar char="§"/>
            </a:pPr>
            <a:r>
              <a:rPr lang="ru-RU" sz="1800" dirty="0"/>
              <a:t>Постепенно повышайте сложность тестов.</a:t>
            </a:r>
          </a:p>
          <a:p>
            <a:pPr marL="352425" lvl="1" indent="-346075" algn="just">
              <a:buFont typeface="Wingdings" pitchFamily="2" charset="2"/>
              <a:buChar char="§"/>
            </a:pPr>
            <a:r>
              <a:rPr lang="ru-RU" sz="1800" dirty="0"/>
              <a:t>Организуйте сценарий логично</a:t>
            </a:r>
            <a:r>
              <a:rPr lang="ru-RU" sz="1800" dirty="0" smtClean="0"/>
              <a:t>.</a:t>
            </a:r>
          </a:p>
          <a:p>
            <a:pPr marL="352425" lvl="1" indent="-352425" algn="just">
              <a:buFont typeface="Wingdings" pitchFamily="2" charset="2"/>
              <a:buChar char="§"/>
            </a:pPr>
            <a:r>
              <a:rPr lang="ru-RU" sz="1800" dirty="0"/>
              <a:t>Используйте один тест для ОДНОЙ проверки.</a:t>
            </a:r>
          </a:p>
          <a:p>
            <a:pPr marL="352425" lvl="1" indent="-352425" algn="just">
              <a:buFont typeface="Wingdings" pitchFamily="2" charset="2"/>
              <a:buChar char="§"/>
            </a:pPr>
            <a:r>
              <a:rPr lang="ru-RU" sz="1800" dirty="0"/>
              <a:t>Помните, что заголовки тестов отражают их суть. Правильно формулируйте и оформляйте заголовки.</a:t>
            </a:r>
          </a:p>
          <a:p>
            <a:pPr marL="352425" lvl="1" indent="-352425" algn="just">
              <a:buFont typeface="Wingdings" pitchFamily="2" charset="2"/>
              <a:buChar char="§"/>
            </a:pPr>
            <a:r>
              <a:rPr lang="ru-RU" sz="1800" dirty="0"/>
              <a:t>Помните о необходимых приготовлениях к тесту. Описывайте их.</a:t>
            </a:r>
          </a:p>
          <a:p>
            <a:pPr marL="352425" lvl="1" indent="-352425" algn="just">
              <a:buFont typeface="Wingdings" pitchFamily="2" charset="2"/>
              <a:buChar char="§"/>
            </a:pPr>
            <a:r>
              <a:rPr lang="ru-RU" sz="1800" dirty="0"/>
              <a:t>Не повторяйте в нескольких тестах одни и те же шаги.</a:t>
            </a:r>
          </a:p>
          <a:p>
            <a:pPr marL="352425" lvl="1" indent="-352425" algn="just">
              <a:buFont typeface="Wingdings" pitchFamily="2" charset="2"/>
              <a:buChar char="§"/>
            </a:pPr>
            <a:r>
              <a:rPr lang="ru-RU" sz="1800" dirty="0"/>
              <a:t>Старайтесь избегать похожих тестов (таких, в которых набор шагов и ожидаемых результатов визуально кажется одинаковым).</a:t>
            </a:r>
            <a:endParaRPr lang="en-US" sz="1800" dirty="0"/>
          </a:p>
          <a:p>
            <a:pPr marL="352425" lvl="1" indent="-346075" algn="just">
              <a:buFont typeface="Wingdings" pitchFamily="2" charset="2"/>
              <a:buChar char="§"/>
            </a:pPr>
            <a:endParaRPr lang="en-US" sz="1800" dirty="0"/>
          </a:p>
          <a:p>
            <a:pPr marL="12700" lvl="1" indent="339725" algn="just">
              <a:buNone/>
            </a:pPr>
            <a:endParaRPr lang="en-US" sz="1800" dirty="0"/>
          </a:p>
          <a:p>
            <a:pPr marL="352425" lvl="1" indent="-339725" algn="just">
              <a:buFont typeface="Wingdings" pitchFamily="2" charset="2"/>
              <a:buChar char="§"/>
            </a:pPr>
            <a:endParaRPr lang="ru-RU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2016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(С) Мария Савчик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CA6AAF-FE7C-4924-A7E7-0A92FB860935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Тестовый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сценарий (1/2)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17475"/>
            <a:ext cx="8229600" cy="50323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Тестовый сценарий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(2/2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3000" b="1" dirty="0" smtClean="0">
              <a:solidFill>
                <a:srgbClr val="FFFF66"/>
              </a:solidFill>
            </a:endParaRPr>
          </a:p>
        </p:txBody>
      </p:sp>
      <p:pic>
        <p:nvPicPr>
          <p:cNvPr id="2355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849120" cy="498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7755" name="AutoShape 11"/>
          <p:cNvSpPr>
            <a:spLocks noChangeArrowheads="1"/>
          </p:cNvSpPr>
          <p:nvPr/>
        </p:nvSpPr>
        <p:spPr bwMode="auto">
          <a:xfrm>
            <a:off x="1331913" y="2577829"/>
            <a:ext cx="1655762" cy="590550"/>
          </a:xfrm>
          <a:prstGeom prst="wedgeRectCallout">
            <a:avLst>
              <a:gd name="adj1" fmla="val -95731"/>
              <a:gd name="adj2" fmla="val 48676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>
                <a:solidFill>
                  <a:srgbClr val="333399"/>
                </a:solidFill>
                <a:latin typeface="Tahoma" pitchFamily="34" charset="0"/>
              </a:rPr>
              <a:t>Используйте группировку</a:t>
            </a:r>
            <a:endParaRPr lang="en-US" sz="160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87756" name="AutoShape 12"/>
          <p:cNvSpPr>
            <a:spLocks noChangeArrowheads="1"/>
          </p:cNvSpPr>
          <p:nvPr/>
        </p:nvSpPr>
        <p:spPr bwMode="auto">
          <a:xfrm>
            <a:off x="3635375" y="1989138"/>
            <a:ext cx="1655763" cy="590550"/>
          </a:xfrm>
          <a:prstGeom prst="wedgeRectCallout">
            <a:avLst>
              <a:gd name="adj1" fmla="val -147028"/>
              <a:gd name="adj2" fmla="val -63171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>
                <a:solidFill>
                  <a:srgbClr val="333399"/>
                </a:solidFill>
                <a:latin typeface="Tahoma" pitchFamily="34" charset="0"/>
              </a:rPr>
              <a:t>Используйте фильтры</a:t>
            </a:r>
            <a:endParaRPr lang="en-US" sz="160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87757" name="AutoShape 13"/>
          <p:cNvSpPr>
            <a:spLocks noChangeArrowheads="1"/>
          </p:cNvSpPr>
          <p:nvPr/>
        </p:nvSpPr>
        <p:spPr bwMode="auto">
          <a:xfrm>
            <a:off x="3645193" y="3933056"/>
            <a:ext cx="1655762" cy="835025"/>
          </a:xfrm>
          <a:prstGeom prst="wedgeRectCallout">
            <a:avLst>
              <a:gd name="adj1" fmla="val -104361"/>
              <a:gd name="adj2" fmla="val 147718"/>
            </a:avLst>
          </a:prstGeom>
          <a:solidFill>
            <a:srgbClr val="CCFFCC">
              <a:alpha val="85097"/>
            </a:srgb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1600" dirty="0">
                <a:solidFill>
                  <a:srgbClr val="333399"/>
                </a:solidFill>
                <a:latin typeface="Tahoma" pitchFamily="34" charset="0"/>
              </a:rPr>
              <a:t>Используйте отдельные листы</a:t>
            </a:r>
            <a:endParaRPr lang="en-US" sz="1600" dirty="0">
              <a:solidFill>
                <a:srgbClr val="3333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5" grpId="0" animBg="1"/>
      <p:bldP spid="287756" grpId="0" animBg="1"/>
      <p:bldP spid="28775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Другая 5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68007F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1924</Words>
  <Application>Microsoft Office PowerPoint</Application>
  <PresentationFormat>Экран (4:3)</PresentationFormat>
  <Paragraphs>233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Открытая</vt:lpstr>
      <vt:lpstr>Тема 4. Виды тестовой документации</vt:lpstr>
      <vt:lpstr>Виды тестовой документации (1/2)</vt:lpstr>
      <vt:lpstr>Виды тестовой документации (2/2)</vt:lpstr>
      <vt:lpstr>Тестовый случай (1/4)</vt:lpstr>
      <vt:lpstr>Тестовый случай (2/4)</vt:lpstr>
      <vt:lpstr>Тестовый случай (3/4)</vt:lpstr>
      <vt:lpstr>Тестовый случай (4/4)</vt:lpstr>
      <vt:lpstr>Тестовый сценарий (1/2)</vt:lpstr>
      <vt:lpstr>Тестовый сценарий (2/2)</vt:lpstr>
      <vt:lpstr>Структура TRR (1/5)</vt:lpstr>
      <vt:lpstr>Структура TRR (2/5)</vt:lpstr>
      <vt:lpstr>Структура TRR (3/5)</vt:lpstr>
      <vt:lpstr>Презентация PowerPoint</vt:lpstr>
      <vt:lpstr>Презентация PowerPoint</vt:lpstr>
      <vt:lpstr>Анализ  результатов тестирования</vt:lpstr>
      <vt:lpstr>TRR используют (1/2):</vt:lpstr>
      <vt:lpstr>TRR используют (2/2):</vt:lpstr>
      <vt:lpstr>УСПЕХОВ!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57</cp:revision>
  <dcterms:created xsi:type="dcterms:W3CDTF">2016-04-02T13:48:21Z</dcterms:created>
  <dcterms:modified xsi:type="dcterms:W3CDTF">2016-02-14T08:05:19Z</dcterms:modified>
</cp:coreProperties>
</file>