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329" r:id="rId3"/>
    <p:sldId id="330" r:id="rId4"/>
    <p:sldId id="331" r:id="rId5"/>
    <p:sldId id="336" r:id="rId6"/>
    <p:sldId id="332" r:id="rId7"/>
    <p:sldId id="337" r:id="rId8"/>
    <p:sldId id="333" r:id="rId9"/>
    <p:sldId id="334" r:id="rId10"/>
    <p:sldId id="335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31" autoAdjust="0"/>
  </p:normalViewPr>
  <p:slideViewPr>
    <p:cSldViewPr>
      <p:cViewPr>
        <p:scale>
          <a:sx n="100" d="100"/>
          <a:sy n="100" d="100"/>
        </p:scale>
        <p:origin x="-21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E62739F-482A-4BF6-80ED-3964C135679A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491D3E98-27E2-4137-BB71-3EAD5AA6A78D}" type="datetimeFigureOut">
              <a:rPr lang="ru-RU"/>
              <a:pPr/>
              <a:t>17.12.2014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593DE9-5CF2-4DED-9BBA-6F66401ABA4F}" type="datetimeFigureOut">
              <a:rPr lang="ru-RU"/>
              <a:pPr/>
              <a:t>17.12.2014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0DB9F-ADAF-46BD-B466-808200F9EE6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E5DD38-C43B-421F-95B4-9BC3559CFD23}" type="datetimeFigureOut">
              <a:rPr lang="ru-RU"/>
              <a:pPr/>
              <a:t>17.12.2014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F0891-8E8C-48CA-BA02-99DF9FE1651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CE02E9-AF84-43AD-95F2-947E2185DED7}" type="datetimeFigureOut">
              <a:rPr lang="ru-RU"/>
              <a:pPr/>
              <a:t>17.12.2014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3FEE6-A955-4FD9-8A5F-A9A7217034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82FBEF-B138-4A67-8EC0-627B2C2049E0}" type="datetimeFigureOut">
              <a:rPr lang="ru-RU"/>
              <a:pPr/>
              <a:t>17.12.2014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5C55B-1D36-4990-9941-593EC2AE641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ADF4F2-1EDD-4810-A3E2-BEC6A8331055}" type="datetimeFigureOut">
              <a:rPr lang="ru-RU"/>
              <a:pPr/>
              <a:t>17.12.2014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FDBA4-FF77-47C6-A000-34BFB22009D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EE6BE9-C1CE-42F4-BBCD-A1634EC55B94}" type="datetimeFigureOut">
              <a:rPr lang="ru-RU"/>
              <a:pPr/>
              <a:t>17.12.2014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C7AD0-A544-4146-8DEB-384D6A9DA40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6AFAF8-5480-4E0F-88F3-6377EA81E5EE}" type="datetimeFigureOut">
              <a:rPr lang="ru-RU"/>
              <a:pPr/>
              <a:t>17.12.2014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94657-6A18-4EBF-BFF1-2CBAB7A46BC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76DA00-9795-4106-8510-F32A71B81230}" type="datetimeFigureOut">
              <a:rPr lang="ru-RU"/>
              <a:pPr/>
              <a:t>17.12.2014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1054F-76B3-4FF1-A10B-C2A9B863456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18E73-2BAC-4A3B-A73D-C22A7ED0FAE2}" type="datetimeFigureOut">
              <a:rPr lang="ru-RU"/>
              <a:pPr/>
              <a:t>17.12.2014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98D4F-C2CE-4C32-8D81-A0380B4EB57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8ABB68-4AB5-4CC9-91C5-BDEEB553A282}" type="datetimeFigureOut">
              <a:rPr lang="ru-RU"/>
              <a:pPr/>
              <a:t>17.12.2014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02CF0-27BA-400C-A7DA-8FB67BD28A4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8FEF6519-88D4-4647-92B7-F44D8A5B095C}" type="datetimeFigureOut">
              <a:rPr lang="ru-RU"/>
              <a:pPr/>
              <a:t>17.12.2014</a:t>
            </a:fld>
            <a:endParaRPr lang="ru-RU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81BC7673-1D97-43C6-9730-49711C0B7C62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685800" y="1143000"/>
            <a:ext cx="7772400" cy="35718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B050"/>
                </a:solidFill>
              </a:rPr>
              <a:t>Информационный менеджмент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Информатизация в Республике Беларусь и задачи информационного менеджмента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371600" y="4802188"/>
            <a:ext cx="6400800" cy="774700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ru-RU" sz="2800" dirty="0" err="1">
                <a:solidFill>
                  <a:srgbClr val="953735"/>
                </a:solidFill>
              </a:rPr>
              <a:t>Галиновский</a:t>
            </a:r>
            <a:r>
              <a:rPr lang="ru-RU" sz="2800" dirty="0">
                <a:solidFill>
                  <a:srgbClr val="953735"/>
                </a:solidFill>
              </a:rPr>
              <a:t> </a:t>
            </a:r>
            <a:r>
              <a:rPr lang="ru-RU" sz="2800" dirty="0" smtClean="0">
                <a:solidFill>
                  <a:srgbClr val="953735"/>
                </a:solidFill>
              </a:rPr>
              <a:t>Олег Иванович</a:t>
            </a:r>
            <a:endParaRPr lang="ru-RU" sz="2800" dirty="0">
              <a:solidFill>
                <a:srgbClr val="95373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107503" y="-378206"/>
            <a:ext cx="8928993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Приоритетные направления развития информационного общества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Электронное правительство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lvl="0" indent="-342900" eaLnBrk="0" hangingPunct="0">
              <a:buFontTx/>
              <a:buAutoNum type="arabicPeriod"/>
            </a:pPr>
            <a:r>
              <a:rPr lang="ru-RU" sz="2400" dirty="0" smtClean="0">
                <a:solidFill>
                  <a:srgbClr val="FFC000"/>
                </a:solidFill>
              </a:rPr>
              <a:t>Электронное </a:t>
            </a:r>
            <a:r>
              <a:rPr lang="ru-RU" sz="2400" dirty="0" smtClean="0">
                <a:solidFill>
                  <a:srgbClr val="FFC000"/>
                </a:solidFill>
              </a:rPr>
              <a:t>здравоохранение</a:t>
            </a:r>
            <a:endParaRPr lang="en-US" sz="2400" dirty="0" smtClean="0">
              <a:solidFill>
                <a:srgbClr val="FFC000"/>
              </a:solidFill>
            </a:endParaRPr>
          </a:p>
          <a:p>
            <a:pPr marL="342900" lvl="0" indent="-342900" eaLnBrk="0" hangingPunct="0">
              <a:buFontTx/>
              <a:buAutoNum type="arabicPeriod"/>
            </a:pPr>
            <a:endParaRPr lang="ru-RU" sz="2400" dirty="0" smtClean="0">
              <a:solidFill>
                <a:srgbClr val="FFC000"/>
              </a:solidFill>
            </a:endParaRPr>
          </a:p>
          <a:p>
            <a:pPr marL="342900" lvl="0" indent="-342900" eaLnBrk="0" hangingPunct="0">
              <a:buFontTx/>
              <a:buAutoNum type="arabicPeriod"/>
            </a:pPr>
            <a:r>
              <a:rPr lang="ru-RU" sz="2400" dirty="0" smtClean="0">
                <a:solidFill>
                  <a:srgbClr val="FFC000"/>
                </a:solidFill>
              </a:rPr>
              <a:t>Электронное </a:t>
            </a:r>
            <a:r>
              <a:rPr lang="ru-RU" sz="2400" dirty="0" smtClean="0">
                <a:solidFill>
                  <a:srgbClr val="FFC000"/>
                </a:solidFill>
              </a:rPr>
              <a:t>обучение</a:t>
            </a:r>
            <a:endParaRPr lang="en-US" sz="2400" dirty="0" smtClean="0">
              <a:solidFill>
                <a:srgbClr val="FFC000"/>
              </a:solidFill>
            </a:endParaRPr>
          </a:p>
          <a:p>
            <a:pPr marL="342900" lvl="0" indent="-342900" eaLnBrk="0" hangingPunct="0">
              <a:buFontTx/>
              <a:buAutoNum type="arabicPeriod"/>
            </a:pPr>
            <a:endParaRPr lang="ru-RU" sz="2400" dirty="0" smtClean="0">
              <a:solidFill>
                <a:srgbClr val="FFC000"/>
              </a:solidFill>
            </a:endParaRPr>
          </a:p>
          <a:p>
            <a:pPr marL="342900" lvl="0" indent="-342900" eaLnBrk="0" hangingPunct="0">
              <a:buFontTx/>
              <a:buAutoNum type="arabicPeriod"/>
            </a:pPr>
            <a:r>
              <a:rPr lang="ru-RU" sz="2400" dirty="0" smtClean="0">
                <a:solidFill>
                  <a:srgbClr val="FFC000"/>
                </a:solidFill>
              </a:rPr>
              <a:t>Электронная занятость и социальная </a:t>
            </a:r>
            <a:r>
              <a:rPr lang="ru-RU" sz="2400" dirty="0" smtClean="0">
                <a:solidFill>
                  <a:srgbClr val="FFC000"/>
                </a:solidFill>
              </a:rPr>
              <a:t>поддержка</a:t>
            </a:r>
            <a:endParaRPr lang="en-US" sz="2400" dirty="0" smtClean="0">
              <a:solidFill>
                <a:srgbClr val="FFC000"/>
              </a:solidFill>
            </a:endParaRPr>
          </a:p>
          <a:p>
            <a:pPr marL="342900" lvl="0" indent="-342900" eaLnBrk="0" hangingPunct="0">
              <a:buFontTx/>
              <a:buAutoNum type="arabicPeriod"/>
            </a:pPr>
            <a:endParaRPr lang="ru-RU" sz="2400" dirty="0" smtClean="0">
              <a:solidFill>
                <a:srgbClr val="FFC000"/>
              </a:solidFill>
            </a:endParaRPr>
          </a:p>
          <a:p>
            <a:pPr marL="342900" indent="-342900" eaLnBrk="0" hangingPunct="0">
              <a:buFontTx/>
              <a:buAutoNum type="arabicPeriod"/>
            </a:pPr>
            <a:r>
              <a:rPr lang="ru-RU" sz="2400" dirty="0" smtClean="0">
                <a:solidFill>
                  <a:srgbClr val="FFC000"/>
                </a:solidFill>
              </a:rPr>
              <a:t>Электронная экономика и электронный </a:t>
            </a:r>
            <a:r>
              <a:rPr lang="ru-RU" sz="2400" dirty="0" smtClean="0">
                <a:solidFill>
                  <a:srgbClr val="FFC000"/>
                </a:solidFill>
              </a:rPr>
              <a:t>бизнес</a:t>
            </a:r>
            <a:endParaRPr lang="en-US" sz="2400" dirty="0" smtClean="0">
              <a:solidFill>
                <a:srgbClr val="FFC000"/>
              </a:solidFill>
            </a:endParaRPr>
          </a:p>
          <a:p>
            <a:pPr marL="342900" indent="-342900" eaLnBrk="0" hangingPunct="0">
              <a:buFontTx/>
              <a:buAutoNum type="arabicPeriod"/>
            </a:pPr>
            <a:endParaRPr lang="ru-RU" sz="2400" dirty="0" smtClean="0">
              <a:solidFill>
                <a:srgbClr val="FFC000"/>
              </a:solidFill>
            </a:endParaRPr>
          </a:p>
          <a:p>
            <a:pPr marL="342900" indent="-342900" eaLnBrk="0" hangingPunct="0">
              <a:buFontTx/>
              <a:buAutoNum type="arabicPeriod"/>
            </a:pPr>
            <a:r>
              <a:rPr lang="ru-RU" sz="2400" dirty="0" smtClean="0">
                <a:solidFill>
                  <a:srgbClr val="FFC000"/>
                </a:solidFill>
              </a:rPr>
              <a:t>Электронный </a:t>
            </a:r>
            <a:r>
              <a:rPr lang="ru-RU" sz="2400" dirty="0" err="1" smtClean="0">
                <a:solidFill>
                  <a:srgbClr val="FFC000"/>
                </a:solidFill>
              </a:rPr>
              <a:t>контент</a:t>
            </a:r>
            <a:r>
              <a:rPr lang="ru-RU" sz="2400" dirty="0" smtClean="0">
                <a:solidFill>
                  <a:srgbClr val="FFC000"/>
                </a:solidFill>
              </a:rPr>
              <a:t> и система массовых коммуникаций</a:t>
            </a:r>
          </a:p>
          <a:p>
            <a:pPr marL="342900" indent="-342900" eaLnBrk="0" hangingPunct="0"/>
            <a:endParaRPr lang="ru-RU" sz="1400" dirty="0" smtClean="0">
              <a:solidFill>
                <a:srgbClr val="FFC000"/>
              </a:solidFill>
            </a:endParaRPr>
          </a:p>
          <a:p>
            <a:pPr marL="342900" indent="-342900" eaLnBrk="0" hangingPunct="0">
              <a:buFontTx/>
              <a:buAutoNum type="arabicPeriod"/>
            </a:pPr>
            <a:endParaRPr lang="ru-RU" sz="1400" dirty="0" smtClean="0">
              <a:solidFill>
                <a:srgbClr val="FFC000"/>
              </a:solidFill>
            </a:endParaRPr>
          </a:p>
          <a:p>
            <a:pPr marL="342900" lvl="0" indent="-342900" eaLnBrk="0" hangingPunct="0">
              <a:buFontTx/>
              <a:buAutoNum type="arabicPeriod"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18620"/>
              </p:ext>
            </p:extLst>
          </p:nvPr>
        </p:nvGraphicFramePr>
        <p:xfrm>
          <a:off x="1043608" y="2060848"/>
          <a:ext cx="5669280" cy="2164855"/>
        </p:xfrm>
        <a:graphic>
          <a:graphicData uri="http://schemas.openxmlformats.org/drawingml/2006/table">
            <a:tbl>
              <a:tblPr/>
              <a:tblGrid>
                <a:gridCol w="2697480"/>
                <a:gridCol w="2971800"/>
              </a:tblGrid>
              <a:tr h="309265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Год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МСЭ (120 стран) -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65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57 позиция (</a:t>
                      </a: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IDI</a:t>
                      </a: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– </a:t>
                      </a: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2.53*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65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74 позиция – 0.38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65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71 позиция – 0.42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65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2006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77 позиция – 0.45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65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54 позиция (</a:t>
                      </a: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IDI</a:t>
                      </a: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 – </a:t>
                      </a: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3.76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65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2008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Не публиковались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520" y="380512"/>
            <a:ext cx="842493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Согласно отчетам МСЭ и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Республика Беларусь занимает следующие позиции в мировых рейтингах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* - Индекс 2003 года был рассчитан в 2008 году по методологии 2007 года.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267744" y="153889"/>
            <a:ext cx="36433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Структура ИЦД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193450"/>
              </p:ext>
            </p:extLst>
          </p:nvPr>
        </p:nvGraphicFramePr>
        <p:xfrm>
          <a:off x="323528" y="404664"/>
          <a:ext cx="6500858" cy="6334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Visio" r:id="rId3" imgW="6268593" imgH="6550152" progId="Visio.Drawing.11">
                  <p:embed/>
                </p:oleObj>
              </mc:Choice>
              <mc:Fallback>
                <p:oleObj name="Visio" r:id="rId3" imgW="6268593" imgH="6550152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4664"/>
                        <a:ext cx="6500858" cy="6334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973580" y="1422273"/>
          <a:ext cx="5196840" cy="4013454"/>
        </p:xfrm>
        <a:graphic>
          <a:graphicData uri="http://schemas.openxmlformats.org/drawingml/2006/table">
            <a:tbl>
              <a:tblPr/>
              <a:tblGrid>
                <a:gridCol w="1506220"/>
                <a:gridCol w="899795"/>
                <a:gridCol w="900430"/>
                <a:gridCol w="899795"/>
                <a:gridCol w="990600"/>
              </a:tblGrid>
              <a:tr h="438150">
                <a:tc gridSpan="5"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u="sng" dirty="0">
                          <a:solidFill>
                            <a:srgbClr val="FFC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Беларусь за 2007 г.: в мировом рейтинге МСЭ - 54 место</a:t>
                      </a:r>
                      <a:r>
                        <a:rPr lang="ru-RU" sz="1200" dirty="0">
                          <a:solidFill>
                            <a:srgbClr val="FFC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200" u="sng" dirty="0">
                          <a:solidFill>
                            <a:srgbClr val="FFC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среди стран СНГ - 3 место (исключая три страны Балтии)</a:t>
                      </a:r>
                      <a:endParaRPr lang="ru-RU" sz="1100" dirty="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Страна/Год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2006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Armenia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Azerbaijan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err="1">
                          <a:solidFill>
                            <a:srgbClr val="FFFF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Belarus</a:t>
                      </a:r>
                      <a:endParaRPr lang="ru-RU" sz="11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solidFill>
                            <a:srgbClr val="FFFF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74</a:t>
                      </a:r>
                      <a:endParaRPr lang="ru-RU" sz="11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solidFill>
                            <a:srgbClr val="FFFF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71</a:t>
                      </a:r>
                      <a:endParaRPr lang="ru-RU" sz="11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solidFill>
                            <a:srgbClr val="FFFF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ru-RU" sz="11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solidFill>
                            <a:srgbClr val="FFFF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54</a:t>
                      </a:r>
                      <a:endParaRPr lang="ru-RU" sz="11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Estonia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27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Georgia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Kazakhstan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Kyrgyzstan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130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135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Latvia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Lithuania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Moldova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Russian Federation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Tajikistan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Turkmenistan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Ukraine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Uzbekistan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Рейтинговые позиции Беларуси по оценке МСЭ, оценивающего уровень развитости и доступности ИКТ (цифровое неравенство).</a:t>
            </a:r>
            <a:endParaRPr kumimoji="0" lang="ru-RU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060848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По итогам за 2013 год Республика Беларусь по Индексу развития ИКТ находится на итоговом 38 месте.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1246" y="760005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Международный союз электросвязи представил шестой ежегодный отчет под названием «Измерение информационного общества» (издание за 2013 год). 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5222" y="3284984"/>
            <a:ext cx="90387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Неизменный лидер в вопросах развития ИКТ Республика Корея уступила первенство Дании. </a:t>
            </a:r>
            <a:endParaRPr lang="en-US" dirty="0" smtClean="0"/>
          </a:p>
          <a:p>
            <a:r>
              <a:rPr lang="ru-RU" dirty="0" smtClean="0"/>
              <a:t>Далее </a:t>
            </a:r>
            <a:r>
              <a:rPr lang="ru-RU" dirty="0"/>
              <a:t>расположились такие страны как Швеция, Исландия, Соединенное Королевство и Норвегия. 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десятку ведущих стран входят также Нидерланды, Финляндия, Гонконг (Китай) и Люксембург. 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Республика Беларусь </a:t>
            </a:r>
            <a:r>
              <a:rPr lang="ru-RU" dirty="0"/>
              <a:t>по Индексу развития ИКТ находится на итоговом 38 месте со значением индекса, равным 6,89.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Впервые с начала реализации </a:t>
            </a:r>
            <a:r>
              <a:rPr lang="ru-RU" dirty="0" err="1"/>
              <a:t>Нацпрограммы</a:t>
            </a:r>
            <a:r>
              <a:rPr lang="ru-RU" dirty="0"/>
              <a:t> наша страна заняла лидирующую позицию в регионе СНГ, опередив Российскую Федерацию (42-е место), Казахстан (53 место). 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1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75465"/>
              </p:ext>
            </p:extLst>
          </p:nvPr>
        </p:nvGraphicFramePr>
        <p:xfrm>
          <a:off x="1331641" y="764711"/>
          <a:ext cx="6033172" cy="4696292"/>
        </p:xfrm>
        <a:graphic>
          <a:graphicData uri="http://schemas.openxmlformats.org/drawingml/2006/table">
            <a:tbl>
              <a:tblPr/>
              <a:tblGrid>
                <a:gridCol w="2048519"/>
                <a:gridCol w="891174"/>
                <a:gridCol w="891174"/>
                <a:gridCol w="891174"/>
                <a:gridCol w="1311131"/>
              </a:tblGrid>
              <a:tr h="485154">
                <a:tc gridSpan="5"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rgbClr val="FFC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Рейтинг стран СНГ по показателю " ИЦД " МСЭ – абсолютные значения ИЦД</a:t>
                      </a:r>
                      <a:endParaRPr lang="ru-RU" sz="1100" dirty="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5154">
                <a:tc gridSpan="5"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u="sng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Беларусь за 2007 г.: в мировом рейтинге - 54 место</a:t>
                      </a: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100" u="sng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среди стран СНГ - 3 место (исключая три страны Балтии)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2874"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Страна/Год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2006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874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Armenia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0.33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3,12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874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Azerbaijan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0.34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0.35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0.38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2,71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874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1" dirty="0" err="1">
                          <a:solidFill>
                            <a:srgbClr val="FFFF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Belarus</a:t>
                      </a:r>
                      <a:endParaRPr lang="ru-RU" sz="11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1">
                          <a:solidFill>
                            <a:srgbClr val="FFFF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0.38</a:t>
                      </a:r>
                      <a:endParaRPr lang="ru-RU" sz="110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1" dirty="0">
                          <a:solidFill>
                            <a:srgbClr val="FFFF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0.42</a:t>
                      </a:r>
                      <a:endParaRPr lang="ru-RU" sz="11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1" dirty="0">
                          <a:solidFill>
                            <a:srgbClr val="FFFF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0.45</a:t>
                      </a:r>
                      <a:endParaRPr lang="ru-RU" sz="11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1" dirty="0">
                          <a:solidFill>
                            <a:srgbClr val="FFFF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3,76</a:t>
                      </a:r>
                      <a:endParaRPr lang="ru-RU" sz="11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874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Estonia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0.56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0.63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0.65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5,97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874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Georgia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0.35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0.38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0.41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2,91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874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Kazakhstan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0.35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0.37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0.40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3,25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874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Kyrgyzstan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0.21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2,61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874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Latvia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0.45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0.47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5,01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874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Lithuania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0.49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0.61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5,29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874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Moldova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0.35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3,31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874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Russian Federation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0.38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0.45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3,83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874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Tajikistan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0.18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2,14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874">
                <a:tc>
                  <a:txBody>
                    <a:bodyPr/>
                    <a:lstStyle/>
                    <a:p>
                      <a:pPr indent="3429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Turkmenistan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2,23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     </a:t>
                      </a: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Ukraine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0.34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0.41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3,8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874">
                <a:tc>
                  <a:txBody>
                    <a:bodyPr/>
                    <a:lstStyle/>
                    <a:p>
                      <a:pPr indent="2743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Uzbekistan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0.29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0.31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2,05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764704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НАЦИОНАЛЬНАЯ ПРОГРАММА</a:t>
            </a:r>
          </a:p>
          <a:p>
            <a:pPr algn="ctr"/>
            <a:r>
              <a:rPr lang="ru-RU" b="1" dirty="0">
                <a:solidFill>
                  <a:srgbClr val="FF0000"/>
                </a:solidFill>
              </a:rPr>
              <a:t>ускоренного развития услуг в сфере информационно-коммуникационных</a:t>
            </a:r>
          </a:p>
          <a:p>
            <a:pPr algn="ctr"/>
            <a:r>
              <a:rPr lang="ru-RU" b="1" dirty="0">
                <a:solidFill>
                  <a:srgbClr val="FF0000"/>
                </a:solidFill>
              </a:rPr>
              <a:t>технологий на 2011–2015 годы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2348880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построение современной телекоммуникационной инфраструктуры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endParaRPr lang="ru-RU" sz="2000" dirty="0"/>
          </a:p>
          <a:p>
            <a:r>
              <a:rPr lang="ru-RU" sz="2000" dirty="0"/>
              <a:t>создание и обеспечение функционирования государственной системы </a:t>
            </a:r>
            <a:r>
              <a:rPr lang="ru-RU" sz="2000" dirty="0" smtClean="0"/>
              <a:t>оказания</a:t>
            </a:r>
            <a:r>
              <a:rPr lang="en-US" sz="2000" dirty="0" smtClean="0"/>
              <a:t> </a:t>
            </a:r>
            <a:r>
              <a:rPr lang="ru-RU" sz="2000" dirty="0" smtClean="0"/>
              <a:t>электронных </a:t>
            </a:r>
            <a:r>
              <a:rPr lang="ru-RU" sz="2000" dirty="0"/>
              <a:t>услуг</a:t>
            </a:r>
            <a:r>
              <a:rPr lang="ru-RU" sz="2000" dirty="0" smtClean="0"/>
              <a:t>;</a:t>
            </a:r>
            <a:endParaRPr lang="en-US" sz="2000" dirty="0" smtClean="0"/>
          </a:p>
          <a:p>
            <a:endParaRPr lang="ru-RU" sz="2000" dirty="0"/>
          </a:p>
          <a:p>
            <a:r>
              <a:rPr lang="ru-RU" sz="2000" dirty="0"/>
              <a:t>формирование и развитие в республике услуг в сфере ИКТ, </a:t>
            </a:r>
            <a:r>
              <a:rPr lang="en-US" sz="2000" dirty="0" smtClean="0"/>
              <a:t> </a:t>
            </a:r>
            <a:r>
              <a:rPr lang="ru-RU" sz="2000" dirty="0" smtClean="0"/>
              <a:t>соответствующих</a:t>
            </a:r>
            <a:r>
              <a:rPr lang="en-US" sz="2000" dirty="0" smtClean="0"/>
              <a:t> </a:t>
            </a:r>
            <a:r>
              <a:rPr lang="ru-RU" sz="2000" dirty="0" smtClean="0"/>
              <a:t>мировому </a:t>
            </a:r>
            <a:r>
              <a:rPr lang="ru-RU" sz="2000" dirty="0"/>
              <a:t>уровню</a:t>
            </a:r>
          </a:p>
        </p:txBody>
      </p:sp>
    </p:spTree>
    <p:extLst>
      <p:ext uri="{BB962C8B-B14F-4D97-AF65-F5344CB8AC3E}">
        <p14:creationId xmlns:p14="http://schemas.microsoft.com/office/powerpoint/2010/main" val="28232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0" y="-6188"/>
            <a:ext cx="9036496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solidFill>
                  <a:srgbClr val="FFC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адачами информационного менеджмента являются: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 smtClean="0">
              <a:solidFill>
                <a:srgbClr val="FFC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Формирование технологической среды ИС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Развитие и обслуживание ИС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Планирование в среде ИС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Формирование организационной структуры ИС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Использование и эксплуатация ИС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Формирование инновационной политики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Управление персоналом в сфере ИС 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Управление финансами в области ИС 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0" y="0"/>
            <a:ext cx="9284016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Проекты в ГП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Электронная Беларусь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разбиты на следующие разделы:</a:t>
            </a:r>
          </a:p>
          <a:p>
            <a:pPr marL="0" marR="0" lvl="0" indent="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Создание общегосударственной автоматизированной информационной системы;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Развитие телекоммуникационной инфраструктуры и создание пунктов доступа к открытым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информационным системам;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Развитие и совершенствование информационно-коммуникационных технологий 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формирование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экспортоориентированной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отрасли индустрии информационных технологий;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Совершенствование законодательной базы и системы государственного регулирования 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сфере информатизации;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Совершенствование деятельности государственных органов на основе использования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информационно-коммуникационных технологий;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Развитие процессов информатизации в секторах реальной экономики, в том числе создание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системы электронной торговли и логистики;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Развитие системы подготовки и переподготовки специалистов по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информационно-коммуникационным технологиям и квалифицированных пользователей;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Содействие развитию культуры и средств массовой информации посредством внедрения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информационно-коммуникационных технологий;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Совершенствование системы информационной безопасности республики с учетом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Концепции национальной безопасности Республики Беларусь.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кеан">
  <a:themeElements>
    <a:clrScheme name="Океан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Океан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кеан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кеан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кеан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кеан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кеан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кеан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кеан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кеан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485</TotalTime>
  <Words>592</Words>
  <Application>Microsoft Office PowerPoint</Application>
  <PresentationFormat>Экран (4:3)</PresentationFormat>
  <Paragraphs>239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Океан</vt:lpstr>
      <vt:lpstr>Visio</vt:lpstr>
      <vt:lpstr>Информационный менеджмент  Информатизация в Республике Беларусь и задачи информационного менеджмента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и информационные технологии  Базы данных и знаний  Модели данных</dc:title>
  <dc:creator>Oleg</dc:creator>
  <cp:lastModifiedBy>Олег Иванович</cp:lastModifiedBy>
  <cp:revision>74</cp:revision>
  <dcterms:created xsi:type="dcterms:W3CDTF">2010-12-14T09:30:21Z</dcterms:created>
  <dcterms:modified xsi:type="dcterms:W3CDTF">2014-12-17T21:04:06Z</dcterms:modified>
</cp:coreProperties>
</file>