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sldIdLst>
    <p:sldId id="256" r:id="rId2"/>
    <p:sldId id="330" r:id="rId3"/>
    <p:sldId id="331" r:id="rId4"/>
    <p:sldId id="332" r:id="rId5"/>
    <p:sldId id="333" r:id="rId6"/>
    <p:sldId id="334" r:id="rId7"/>
    <p:sldId id="323" r:id="rId8"/>
    <p:sldId id="324" r:id="rId9"/>
    <p:sldId id="325" r:id="rId10"/>
    <p:sldId id="326" r:id="rId11"/>
    <p:sldId id="327" r:id="rId12"/>
    <p:sldId id="329" r:id="rId13"/>
    <p:sldId id="328" r:id="rId14"/>
    <p:sldId id="33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31" autoAdjust="0"/>
  </p:normalViewPr>
  <p:slideViewPr>
    <p:cSldViewPr>
      <p:cViewPr>
        <p:scale>
          <a:sx n="100" d="100"/>
          <a:sy n="100" d="100"/>
        </p:scale>
        <p:origin x="-2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E22A0-B18D-42F8-854F-A6157246539D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7140-B6AE-435C-97C6-1892B1B53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9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7140-B6AE-435C-97C6-1892B1B5305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0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E98-27E2-4137-BB71-3EAD5AA6A78D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739F-482A-4BF6-80ED-3964C13567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DE9-5CF2-4DED-9BBA-6F66401ABA4F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DB9F-ADAF-46BD-B466-808200F9EE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D38-C43B-421F-95B4-9BC3559CFD23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0891-8E8C-48CA-BA02-99DF9FE165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02E9-AF84-43AD-95F2-947E2185DED7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FEE6-A955-4FD9-8A5F-A9A7217034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FBEF-B138-4A67-8EC0-627B2C2049E0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C55B-1D36-4990-9941-593EC2AE641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F4F2-1EDD-4810-A3E2-BEC6A8331055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DBA4-FF77-47C6-A000-34BFB22009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BE9-C1CE-42F4-BBCD-A1634EC55B94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AD0-A544-4146-8DEB-384D6A9DA40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AF8-5480-4E0F-88F3-6377EA81E5EE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4657-6A18-4EBF-BFF1-2CBAB7A46B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DA00-9795-4106-8510-F32A71B81230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E73-2BAC-4A3B-A73D-C22A7ED0FAE2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8D4F-C2CE-4C32-8D81-A0380B4EB57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BB68-4AB5-4CC9-91C5-BDEEB553A282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CF0-27BA-400C-A7DA-8FB67BD28A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EF6519-88D4-4647-92B7-F44D8A5B095C}" type="datetimeFigureOut">
              <a:rPr lang="ru-RU" smtClean="0"/>
              <a:pPr/>
              <a:t>29.12.2014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BC7673-1D97-43C6-9730-49711C0B7C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899592" y="980728"/>
            <a:ext cx="7772400" cy="35718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B050"/>
                </a:solidFill>
              </a:rPr>
              <a:t>Информационный менеджмент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b="1" dirty="0" smtClean="0"/>
              <a:t>«Электронное правительство» и государственные информационные услуги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4802188"/>
            <a:ext cx="6400800" cy="7747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ru-RU" sz="2800" dirty="0" err="1">
                <a:solidFill>
                  <a:srgbClr val="953735"/>
                </a:solidFill>
              </a:rPr>
              <a:t>Галиновский</a:t>
            </a:r>
            <a:r>
              <a:rPr lang="ru-RU" sz="2800" dirty="0">
                <a:solidFill>
                  <a:srgbClr val="953735"/>
                </a:solidFill>
              </a:rPr>
              <a:t> </a:t>
            </a:r>
            <a:r>
              <a:rPr lang="ru-RU" sz="2800" dirty="0" smtClean="0">
                <a:solidFill>
                  <a:srgbClr val="953735"/>
                </a:solidFill>
              </a:rPr>
              <a:t>Олег Иванович</a:t>
            </a:r>
            <a:endParaRPr lang="ru-RU" sz="2800" dirty="0">
              <a:solidFill>
                <a:srgbClr val="95373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943392"/>
              </p:ext>
            </p:extLst>
          </p:nvPr>
        </p:nvGraphicFramePr>
        <p:xfrm>
          <a:off x="539553" y="628329"/>
          <a:ext cx="7667552" cy="464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Visio" r:id="rId4" imgW="10175332" imgH="6082314" progId="Visio.Drawing.11">
                  <p:embed/>
                </p:oleObj>
              </mc:Choice>
              <mc:Fallback>
                <p:oleObj name="Visio" r:id="rId4" imgW="10175332" imgH="6082314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628329"/>
                        <a:ext cx="7667552" cy="4649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979712" y="5476001"/>
            <a:ext cx="518457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ru-RU" sz="12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Структура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ОАИС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81511"/>
              </p:ext>
            </p:extLst>
          </p:nvPr>
        </p:nvGraphicFramePr>
        <p:xfrm>
          <a:off x="899592" y="476250"/>
          <a:ext cx="7981684" cy="403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Visio" r:id="rId3" imgW="10522915" imgH="4950910" progId="Visio.Drawing.11">
                  <p:embed/>
                </p:oleObj>
              </mc:Choice>
              <mc:Fallback>
                <p:oleObj name="Visio" r:id="rId3" imgW="10522915" imgH="495091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6250"/>
                        <a:ext cx="7981684" cy="4032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979712" y="5013176"/>
            <a:ext cx="4446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Сетевая инфраструктура ОАИС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113665" y="975211"/>
            <a:ext cx="894507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9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В ОАИС реализованы следующие </a:t>
            </a: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информационные услуги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349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endParaRPr lang="ru-RU" dirty="0" smtClean="0">
              <a:cs typeface="Tahoma" panose="020B0604030504040204" pitchFamily="34" charset="0"/>
            </a:endParaRPr>
          </a:p>
          <a:p>
            <a:pPr marL="0" marR="0" lvl="0" indent="3492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anose="020B060403050404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2865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/>
                <a:ea typeface="Calibri" pitchFamily="34" charset="0"/>
                <a:cs typeface="Times New Roman"/>
              </a:rPr>
              <a:t>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 pitchFamily="34" charset="0"/>
                <a:cs typeface="Times New Roman"/>
              </a:rPr>
              <a:t>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предоставление по запросу информации, содержащейся в базовых ГИР;</a:t>
            </a:r>
          </a:p>
          <a:p>
            <a:pPr marL="0" marR="0" lvl="0" indent="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865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anose="020B0604030504040204" pitchFamily="34" charset="0"/>
            </a:endParaRPr>
          </a:p>
          <a:p>
            <a:pPr lvl="0" algn="just" eaLnBrk="0" hangingPunct="0">
              <a:tabLst>
                <a:tab pos="628650" algn="l"/>
              </a:tabLst>
            </a:pPr>
            <a:r>
              <a:rPr lang="ru-RU" dirty="0">
                <a:solidFill>
                  <a:srgbClr val="FF0000"/>
                </a:solidFill>
                <a:latin typeface="Times New Roman"/>
                <a:ea typeface="Calibri" pitchFamily="34" charset="0"/>
                <a:cs typeface="Times New Roman"/>
              </a:rPr>
              <a:t>■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предоставление по запросу информации из справочников и классификаторов,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2865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хранящихся в ОАИС.</a:t>
            </a:r>
          </a:p>
          <a:p>
            <a:pPr marL="0" marR="0" lvl="0" indent="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8650" algn="l"/>
              </a:tabLst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28650" algn="l"/>
              </a:tabLst>
            </a:pPr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Предоставление информации осуществляется в соответствии с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 </a:t>
            </a:r>
            <a:endParaRPr kumimoji="0" lang="ru-RU" sz="1600" b="0" i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ea typeface="Calibri" pitchFamily="34" charset="0"/>
              <a:cs typeface="Tahoma" panose="020B0604030504040204" pitchFamily="34" charset="0"/>
            </a:endParaRPr>
          </a:p>
          <a:p>
            <a:pPr marL="0" marR="0" lvl="0" indent="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ea typeface="Calibri" pitchFamily="34" charset="0"/>
                <a:cs typeface="Tahoma" panose="020B0604030504040204" pitchFamily="34" charset="0"/>
              </a:rPr>
              <a:t>согласованными электронными административными регламентами.</a:t>
            </a:r>
            <a:endParaRPr kumimoji="0" lang="ru-RU" sz="1600" b="0" i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107504" y="404664"/>
            <a:ext cx="934659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Услуги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предоставляемые ОАИС, по способу доступа подразделяются на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следующие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категории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ru-RU" sz="2000" dirty="0" smtClean="0">
              <a:solidFill>
                <a:srgbClr val="333333"/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ea typeface="Calibri" pitchFamily="34" charset="0"/>
                <a:cs typeface="Times New Roman"/>
              </a:rPr>
              <a:t>■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услуги, не требующие идентификации пользователя (открытый доступ),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ea typeface="Calibri" pitchFamily="34" charset="0"/>
                <a:cs typeface="Times New Roman"/>
              </a:rPr>
              <a:t>■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услуги, требующие регистрации на портале (авторизация пользователя с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непроверенными идентификационными данными),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ea typeface="Calibri" pitchFamily="34" charset="0"/>
                <a:cs typeface="Times New Roman"/>
              </a:rPr>
              <a:t>■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услуги, требующие регистрации на портале и дальнейшей проверки введенных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пользователем при регистрации идентификационных данных оператором портала,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ea typeface="Calibri" pitchFamily="34" charset="0"/>
                <a:cs typeface="Times New Roman"/>
              </a:rPr>
              <a:t>■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Calibri" pitchFamily="34" charset="0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услуги, требующие авторизации пользователя с использованием ЭЦП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(сертификат открытого ключа, выданный доверенным удостоверяющим центром).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76672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первом этапе </a:t>
            </a:r>
            <a:r>
              <a:rPr lang="ru-RU" dirty="0" smtClean="0"/>
              <a:t> к </a:t>
            </a:r>
            <a:r>
              <a:rPr lang="ru-RU" dirty="0"/>
              <a:t>ядру  ОАИС </a:t>
            </a:r>
            <a:r>
              <a:rPr lang="ru-RU" dirty="0" smtClean="0"/>
              <a:t> </a:t>
            </a:r>
            <a:r>
              <a:rPr lang="ru-RU" dirty="0"/>
              <a:t>подключены следующие </a:t>
            </a:r>
            <a:r>
              <a:rPr lang="ru-RU" b="1" dirty="0">
                <a:solidFill>
                  <a:srgbClr val="FF0000"/>
                </a:solidFill>
              </a:rPr>
              <a:t>базовые </a:t>
            </a:r>
            <a:r>
              <a:rPr lang="ru-RU" b="1" dirty="0" smtClean="0">
                <a:solidFill>
                  <a:srgbClr val="FF0000"/>
                </a:solidFill>
              </a:rPr>
              <a:t>государственные информационные ресурсы (ГИР)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lvl="0"/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 smtClean="0"/>
              <a:t>Единый </a:t>
            </a:r>
            <a:r>
              <a:rPr lang="ru-RU" dirty="0"/>
              <a:t>государственный регистр недвижимого имущества (ЕГРНИ) и Единый реестр административно-территориальных и территориальных единиц Республики Беларусь (ЕР АТ и ТЕ) ГУП «Национальное кадастровое агентство» Государственного комитета по имуществу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pPr lvl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Единый </a:t>
            </a:r>
            <a:r>
              <a:rPr lang="ru-RU" dirty="0"/>
              <a:t>государственный регистр юридических лиц и индивидуальных предпринимателей (ЕГР </a:t>
            </a:r>
            <a:r>
              <a:rPr lang="ru-RU" dirty="0" err="1"/>
              <a:t>ЮЛиИП</a:t>
            </a:r>
            <a:r>
              <a:rPr lang="ru-RU" dirty="0"/>
              <a:t>) Министерства юстиции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pPr lvl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Автоматизированная </a:t>
            </a:r>
            <a:r>
              <a:rPr lang="ru-RU" dirty="0"/>
              <a:t>система «Паспорт» (АС «Паспорт») Министерства внутренних дел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pPr lvl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Государственный </a:t>
            </a:r>
            <a:r>
              <a:rPr lang="ru-RU" dirty="0"/>
              <a:t>реестр плательщиков и иных обязанных лиц (ГРП) Министерства по налогам и сборам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pPr lvl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Банк </a:t>
            </a:r>
            <a:r>
              <a:rPr lang="ru-RU" dirty="0"/>
              <a:t>данных документов об образовании (БД ДО) Министерства образования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pPr lvl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Ведомственная </a:t>
            </a:r>
            <a:r>
              <a:rPr lang="ru-RU" dirty="0"/>
              <a:t>информационная система Национального банка в части курсов валют.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4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889844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«Электронное правительство» </a:t>
            </a:r>
            <a:r>
              <a:rPr lang="ru-RU" dirty="0"/>
              <a:t>призвано решать следующие задачи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разработки </a:t>
            </a:r>
            <a:r>
              <a:rPr lang="ru-RU" dirty="0"/>
              <a:t>стандартов государственных услуг, предоставляемых органами исполнительной власти, а также административных регламентов (правил и объемов информации) в органах исполнительной власти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отработка </a:t>
            </a:r>
            <a:r>
              <a:rPr lang="ru-RU" dirty="0"/>
              <a:t>механизмов дистанционного предоставления государственных услуг на основе ИКТ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модернизация </a:t>
            </a:r>
            <a:r>
              <a:rPr lang="ru-RU" dirty="0"/>
              <a:t>системы информационного обеспечения органов исполнительной власти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повышение </a:t>
            </a:r>
            <a:r>
              <a:rPr lang="ru-RU" dirty="0"/>
              <a:t>эффективности и прозрачности деятельности органов исполнительной власти;</a:t>
            </a:r>
          </a:p>
        </p:txBody>
      </p:sp>
    </p:spTree>
    <p:extLst>
      <p:ext uri="{BB962C8B-B14F-4D97-AF65-F5344CB8AC3E}">
        <p14:creationId xmlns:p14="http://schemas.microsoft.com/office/powerpoint/2010/main" val="12332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90872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ru-RU" dirty="0" smtClean="0"/>
              <a:t>оформление </a:t>
            </a:r>
            <a:r>
              <a:rPr lang="ru-RU" dirty="0"/>
              <a:t>и выдача документов, подтверждающих совершенствование юридически значимых действий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государственная </a:t>
            </a:r>
            <a:r>
              <a:rPr lang="ru-RU" dirty="0"/>
              <a:t>регистрация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выдача </a:t>
            </a:r>
            <a:r>
              <a:rPr lang="ru-RU" dirty="0"/>
              <a:t>разрешений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лицензирование;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аккредитация;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проведение </a:t>
            </a:r>
            <a:r>
              <a:rPr lang="ru-RU" dirty="0"/>
              <a:t>проверок деятельности юридических лиц, частных предпринимателей и физических лиц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организация </a:t>
            </a:r>
            <a:r>
              <a:rPr lang="ru-RU" dirty="0"/>
              <a:t>и проведение испытаний, экспертизы, анализа и оценок;</a:t>
            </a:r>
          </a:p>
        </p:txBody>
      </p:sp>
    </p:spTree>
    <p:extLst>
      <p:ext uri="{BB962C8B-B14F-4D97-AF65-F5344CB8AC3E}">
        <p14:creationId xmlns:p14="http://schemas.microsoft.com/office/powerpoint/2010/main" val="17200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720840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ru-RU" dirty="0" smtClean="0"/>
              <a:t>выдача </a:t>
            </a:r>
            <a:r>
              <a:rPr lang="ru-RU" dirty="0"/>
              <a:t>заключений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ведение </a:t>
            </a:r>
            <a:r>
              <a:rPr lang="ru-RU" dirty="0"/>
              <a:t>регистров, реестров, кадастров, перечней и выдача информации из них по запросу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работа </a:t>
            </a:r>
            <a:r>
              <a:rPr lang="ru-RU" dirty="0"/>
              <a:t>с обращениями (заявлениями, жалобами и др.) физических и юридических лиц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предоставление </a:t>
            </a:r>
            <a:r>
              <a:rPr lang="ru-RU" dirty="0"/>
              <a:t>разъяснений физическим и юридическим лицам</a:t>
            </a:r>
            <a:r>
              <a:rPr lang="ru-RU" dirty="0" smtClean="0"/>
              <a:t>;</a:t>
            </a:r>
            <a:endParaRPr lang="en-US" dirty="0" smtClean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управление </a:t>
            </a:r>
            <a:r>
              <a:rPr lang="ru-RU" dirty="0"/>
              <a:t>имуществом</a:t>
            </a:r>
            <a:r>
              <a:rPr lang="ru-RU" dirty="0" smtClean="0"/>
              <a:t>;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оказание </a:t>
            </a:r>
            <a:r>
              <a:rPr lang="ru-RU" dirty="0"/>
              <a:t>платных информационно-консультационных услуг.</a:t>
            </a:r>
          </a:p>
        </p:txBody>
      </p:sp>
    </p:spTree>
    <p:extLst>
      <p:ext uri="{BB962C8B-B14F-4D97-AF65-F5344CB8AC3E}">
        <p14:creationId xmlns:p14="http://schemas.microsoft.com/office/powerpoint/2010/main" val="28236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908720"/>
            <a:ext cx="777686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Структура «электронного правительства» предполагает </a:t>
            </a:r>
            <a:r>
              <a:rPr lang="ru-RU" dirty="0">
                <a:solidFill>
                  <a:srgbClr val="FF0000"/>
                </a:solidFill>
              </a:rPr>
              <a:t>4 этапа внедрения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sz="1600" dirty="0"/>
          </a:p>
          <a:p>
            <a:pPr lvl="1" algn="just"/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ru-RU" dirty="0" smtClean="0"/>
              <a:t>Предоставление в Интернете информации о своих услугах, включающее расписание приемных часов, контактные телефоны чиновников, последние решения органа управления и описание процедуры получения услуг.</a:t>
            </a:r>
            <a:endParaRPr lang="en-US" dirty="0" smtClean="0"/>
          </a:p>
          <a:p>
            <a:pPr lvl="1"/>
            <a:endParaRPr lang="ru-RU" sz="1600" dirty="0"/>
          </a:p>
          <a:p>
            <a:pPr lvl="1" algn="just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lang="ru-RU" dirty="0" smtClean="0"/>
              <a:t>Возможность загрузки с сайта органа управления формы анкеты или заявления, бланков необходимых документов.</a:t>
            </a:r>
            <a:endParaRPr lang="en-US" dirty="0" smtClean="0"/>
          </a:p>
          <a:p>
            <a:pPr lvl="1"/>
            <a:endParaRPr lang="ru-RU" sz="1600" dirty="0"/>
          </a:p>
          <a:p>
            <a:pPr lvl="1" algn="just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ru-RU" dirty="0" smtClean="0"/>
              <a:t>Возможность </a:t>
            </a:r>
            <a:r>
              <a:rPr lang="ru-RU" dirty="0"/>
              <a:t>онлайнового заполнения на сайте органа управления вышеуказанных документов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endParaRPr lang="ru-RU" sz="1600" dirty="0"/>
          </a:p>
          <a:p>
            <a:pPr lvl="1" algn="just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Выполнение </a:t>
            </a:r>
            <a:r>
              <a:rPr lang="ru-RU" dirty="0"/>
              <a:t>оплаты за услугу по Интернету, возможность контроля хода рассмотрения документа, получение в онлайновом режиме консультаций чиновников.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403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1168" y="69269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Федеральная ИТ-архитектура </a:t>
            </a:r>
            <a:r>
              <a:rPr lang="ru-RU" dirty="0" err="1"/>
              <a:t>госорганизаций</a:t>
            </a:r>
            <a:r>
              <a:rPr lang="ru-RU" dirty="0"/>
              <a:t> </a:t>
            </a:r>
            <a:r>
              <a:rPr lang="ru-RU" dirty="0" smtClean="0"/>
              <a:t>США включает </a:t>
            </a:r>
            <a:r>
              <a:rPr lang="ru-RU" dirty="0"/>
              <a:t>в себя четыре архитектурные области: </a:t>
            </a:r>
            <a:endParaRPr lang="ru-RU" dirty="0" smtClean="0"/>
          </a:p>
          <a:p>
            <a:endParaRPr lang="ru-RU" dirty="0"/>
          </a:p>
          <a:p>
            <a:pPr algn="just"/>
            <a:r>
              <a:rPr lang="ru-RU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  </a:t>
            </a:r>
            <a:r>
              <a:rPr lang="ru-RU" b="1" dirty="0" smtClean="0">
                <a:solidFill>
                  <a:srgbClr val="FF0000"/>
                </a:solidFill>
              </a:rPr>
              <a:t>бизнес-архитектура</a:t>
            </a:r>
            <a:r>
              <a:rPr lang="ru-RU" dirty="0"/>
              <a:t>. Основой бизнес-архитектуры является описание бизнес-процессов. Это определяет основные функциональные области деятельности организации (для министерства – это функции, перечисленные в Положении о министерстве, для коммерческой организации – процессы разработки, продажи товаров, услуг и пр</a:t>
            </a:r>
            <a:r>
              <a:rPr lang="ru-RU" dirty="0" smtClean="0"/>
              <a:t>.).</a:t>
            </a:r>
          </a:p>
          <a:p>
            <a:pPr algn="just"/>
            <a:endParaRPr lang="ru-RU" dirty="0"/>
          </a:p>
          <a:p>
            <a:pPr lvl="0" algn="just"/>
            <a:r>
              <a:rPr lang="ru-RU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rgbClr val="FF0000"/>
                </a:solidFill>
              </a:rPr>
              <a:t>архитектура </a:t>
            </a:r>
            <a:r>
              <a:rPr lang="ru-RU" b="1" dirty="0">
                <a:solidFill>
                  <a:srgbClr val="FF0000"/>
                </a:solidFill>
              </a:rPr>
              <a:t>данных</a:t>
            </a:r>
            <a:r>
              <a:rPr lang="ru-RU" dirty="0"/>
              <a:t>, определяющая, какие данные необходимы для поддержания бизнес-процессов (например, модель данных); </a:t>
            </a:r>
            <a:endParaRPr lang="ru-RU" dirty="0" smtClean="0"/>
          </a:p>
          <a:p>
            <a:pPr lvl="0"/>
            <a:endParaRPr lang="ru-RU" dirty="0"/>
          </a:p>
          <a:p>
            <a:pPr lvl="0" algn="just"/>
            <a:r>
              <a:rPr lang="ru-RU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rgbClr val="FF0000"/>
                </a:solidFill>
              </a:rPr>
              <a:t>архитектура </a:t>
            </a:r>
            <a:r>
              <a:rPr lang="ru-RU" b="1" dirty="0">
                <a:solidFill>
                  <a:srgbClr val="FF0000"/>
                </a:solidFill>
              </a:rPr>
              <a:t>приложений</a:t>
            </a:r>
            <a:r>
              <a:rPr lang="ru-RU" dirty="0"/>
              <a:t>, определяющая, какие приложения используются и должны использоваться для управления данными и поддержки бизнес-функций (например, модели приложений); </a:t>
            </a:r>
            <a:endParaRPr lang="ru-RU" dirty="0" smtClean="0"/>
          </a:p>
          <a:p>
            <a:pPr lvl="0"/>
            <a:endParaRPr lang="ru-RU" dirty="0"/>
          </a:p>
          <a:p>
            <a:pPr lvl="0" algn="just"/>
            <a:r>
              <a:rPr lang="ru-RU" b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rgbClr val="FF0000"/>
                </a:solidFill>
              </a:rPr>
              <a:t>технологическая </a:t>
            </a:r>
            <a:r>
              <a:rPr lang="ru-RU" b="1" dirty="0">
                <a:solidFill>
                  <a:srgbClr val="FF0000"/>
                </a:solidFill>
              </a:rPr>
              <a:t>архитектура</a:t>
            </a:r>
            <a:r>
              <a:rPr lang="ru-RU" dirty="0"/>
              <a:t>, определяющая, какие технологии могут обеспечить создание среды работы приложений, которые, в свою очередь, управляют данными и реализуют бизнес-функции.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1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0"/>
            <a:ext cx="9144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12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1" name="Рисунок 10" descr="http://emag.iis.ru/arc/infosoc/emag.nsf/5312565765062e8cc32575c2004f59bf/cd06e076eeaa46c4c3256ecc003212ca/Body/6.25F8?OpenElement&amp;FieldElemFormat=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783660"/>
            <a:ext cx="7848872" cy="4373531"/>
          </a:xfrm>
          <a:prstGeom prst="rect">
            <a:avLst/>
          </a:prstGeom>
          <a:noFill/>
        </p:spPr>
      </p:pic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9512" y="5111025"/>
            <a:ext cx="8424936" cy="109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Справочные модели Федеральной ИТ-архитектуры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госорганизаций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4337050"/>
            <a:ext cx="9144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8849" name="Рисунок 13" descr="http://emag.iis.ru/arc/infosoc/emag.nsf/5312565765062e8cc32575c2004f59bf/cd06e076eeaa46c4c3256ecc003212ca/Body/10.1D12?OpenElement&amp;FieldElemFormat=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9" y="457200"/>
            <a:ext cx="7947298" cy="4988024"/>
          </a:xfrm>
          <a:prstGeom prst="rect">
            <a:avLst/>
          </a:prstGeom>
          <a:noFill/>
        </p:spPr>
      </p:pic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25725" y="5183034"/>
            <a:ext cx="556947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Федеральная ИТ-архитектура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госорганизаций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10995"/>
              </p:ext>
            </p:extLst>
          </p:nvPr>
        </p:nvGraphicFramePr>
        <p:xfrm>
          <a:off x="1907704" y="1700808"/>
          <a:ext cx="5760640" cy="3024336"/>
        </p:xfrm>
        <a:graphic>
          <a:graphicData uri="http://schemas.openxmlformats.org/drawingml/2006/table">
            <a:tbl>
              <a:tblPr/>
              <a:tblGrid>
                <a:gridCol w="3098160"/>
                <a:gridCol w="2662480"/>
              </a:tblGrid>
              <a:tr h="377807"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latin typeface="Times New Roman"/>
                          <a:ea typeface="Calibri"/>
                          <a:cs typeface="Times New Roman"/>
                        </a:rPr>
                        <a:t>Год</a:t>
                      </a:r>
                      <a:endParaRPr lang="ru-R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latin typeface="Times New Roman"/>
                          <a:ea typeface="Calibri"/>
                          <a:cs typeface="Times New Roman"/>
                        </a:rPr>
                        <a:t>ООН (188 стран)</a:t>
                      </a:r>
                      <a:endParaRPr lang="ru-R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0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2003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81 позиция – 0.397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0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58 позиция – 0.488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0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51 позиция – 0.5318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0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2006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Оценка не проводилась 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0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2007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56 позиция – 0.5213 *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0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2008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Не публиковались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8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38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07504" y="260648"/>
            <a:ext cx="87927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Согласно отчетов ООН Республика Беларусь занимает следующие позиции </a:t>
            </a:r>
          </a:p>
          <a:p>
            <a:pPr marL="0" marR="0" lvl="0" indent="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по</a:t>
            </a:r>
            <a:r>
              <a:rPr kumimoji="0" lang="ru-RU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индексу готовности «электронного правительства»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</a:endParaRPr>
          </a:p>
          <a:p>
            <a:pPr marL="0" marR="0" lvl="0" indent="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492</TotalTime>
  <Words>698</Words>
  <Application>Microsoft Office PowerPoint</Application>
  <PresentationFormat>Экран (4:3)</PresentationFormat>
  <Paragraphs>121</Paragraphs>
  <Slides>14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Ясность</vt:lpstr>
      <vt:lpstr>Visio</vt:lpstr>
      <vt:lpstr>Информационный менеджмент  «Электронное правительство» и государственные информационные услуги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 информационные технологии  Базы данных и знаний  Модели данных</dc:title>
  <dc:creator>Oleg</dc:creator>
  <cp:lastModifiedBy>Олег Иванович</cp:lastModifiedBy>
  <cp:revision>82</cp:revision>
  <dcterms:created xsi:type="dcterms:W3CDTF">2010-12-14T09:30:21Z</dcterms:created>
  <dcterms:modified xsi:type="dcterms:W3CDTF">2014-12-29T12:24:52Z</dcterms:modified>
</cp:coreProperties>
</file>