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3"/>
  </p:notesMasterIdLst>
  <p:sldIdLst>
    <p:sldId id="256" r:id="rId2"/>
    <p:sldId id="299" r:id="rId3"/>
    <p:sldId id="300" r:id="rId4"/>
    <p:sldId id="301" r:id="rId5"/>
    <p:sldId id="259" r:id="rId6"/>
    <p:sldId id="260" r:id="rId7"/>
    <p:sldId id="291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30" r:id="rId17"/>
    <p:sldId id="292" r:id="rId18"/>
    <p:sldId id="293" r:id="rId19"/>
    <p:sldId id="328" r:id="rId20"/>
    <p:sldId id="295" r:id="rId21"/>
    <p:sldId id="297" r:id="rId22"/>
    <p:sldId id="302" r:id="rId23"/>
    <p:sldId id="306" r:id="rId24"/>
    <p:sldId id="308" r:id="rId25"/>
    <p:sldId id="309" r:id="rId26"/>
    <p:sldId id="324" r:id="rId27"/>
    <p:sldId id="310" r:id="rId28"/>
    <p:sldId id="311" r:id="rId29"/>
    <p:sldId id="312" r:id="rId30"/>
    <p:sldId id="313" r:id="rId31"/>
    <p:sldId id="314" r:id="rId32"/>
    <p:sldId id="329" r:id="rId33"/>
    <p:sldId id="315" r:id="rId34"/>
    <p:sldId id="325" r:id="rId35"/>
    <p:sldId id="326" r:id="rId36"/>
    <p:sldId id="316" r:id="rId37"/>
    <p:sldId id="317" r:id="rId38"/>
    <p:sldId id="318" r:id="rId39"/>
    <p:sldId id="319" r:id="rId40"/>
    <p:sldId id="320" r:id="rId41"/>
    <p:sldId id="321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31" autoAdjust="0"/>
  </p:normalViewPr>
  <p:slideViewPr>
    <p:cSldViewPr>
      <p:cViewPr>
        <p:scale>
          <a:sx n="100" d="100"/>
          <a:sy n="100" d="100"/>
        </p:scale>
        <p:origin x="-2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4D6B2-1BB9-43CD-9CA8-92221E48D822}" type="datetimeFigureOut">
              <a:rPr lang="ru-RU" smtClean="0"/>
              <a:t>06.01.2015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6C85-CFDB-457D-951E-30E7C2544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5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C14-2555-4967-BB1B-12C266F2C2EB}" type="datetime1">
              <a:rPr lang="ru-RU" smtClean="0"/>
              <a:t>06.01.2015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739F-482A-4BF6-80ED-3964C13567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7BD2-A294-4A21-8938-2A8466DA40EE}" type="datetime1">
              <a:rPr lang="ru-RU" smtClean="0"/>
              <a:t>06.01.2015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DB9F-ADAF-46BD-B466-808200F9EE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04B8-F2A0-4D01-A2E9-F96ECCEF4A93}" type="datetime1">
              <a:rPr lang="ru-RU" smtClean="0"/>
              <a:t>06.01.2015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0891-8E8C-48CA-BA02-99DF9FE165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669E-EBE7-400B-B827-2C004B794D0B}" type="datetime1">
              <a:rPr lang="ru-RU" smtClean="0"/>
              <a:t>06.01.2015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FEE6-A955-4FD9-8A5F-A9A7217034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6AD6-4804-431F-B3EC-125A12E4B554}" type="datetime1">
              <a:rPr lang="ru-RU" smtClean="0"/>
              <a:t>06.01.2015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C55B-1D36-4990-9941-593EC2AE641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A49-E6E5-4E69-A0F3-E56161C99F18}" type="datetime1">
              <a:rPr lang="ru-RU" smtClean="0"/>
              <a:t>06.01.2015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DBA4-FF77-47C6-A000-34BFB22009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1ED9-754B-4AA3-8054-618469F22C3C}" type="datetime1">
              <a:rPr lang="ru-RU" smtClean="0"/>
              <a:t>06.01.2015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AD0-A544-4146-8DEB-384D6A9DA40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144-361D-4E68-85E0-E52EAF90B033}" type="datetime1">
              <a:rPr lang="ru-RU" smtClean="0"/>
              <a:t>06.01.2015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4657-6A18-4EBF-BFF1-2CBAB7A46B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6BC0-E994-49AC-8E6C-07377A7151AB}" type="datetime1">
              <a:rPr lang="ru-RU" smtClean="0"/>
              <a:t>06.01.2015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4C48-FAE3-45B8-9CC0-AE10B63AD506}" type="datetime1">
              <a:rPr lang="ru-RU" smtClean="0"/>
              <a:t>06.01.2015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8D4F-C2CE-4C32-8D81-A0380B4EB57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6DE-7722-469B-896F-B053F4852F6F}" type="datetime1">
              <a:rPr lang="ru-RU" smtClean="0"/>
              <a:t>06.01.2015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CF0-27BA-400C-A7DA-8FB67BD28A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658083-F76E-43D1-9C4D-99ACE47AB4F7}" type="datetime1">
              <a:rPr lang="ru-RU" smtClean="0"/>
              <a:t>06.01.2015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BC7673-1D97-43C6-9730-49711C0B7C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55576" y="836712"/>
            <a:ext cx="7772400" cy="35718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B050"/>
                </a:solidFill>
              </a:rPr>
              <a:t>Информационный менеджмент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 Проектирование </a:t>
            </a:r>
            <a:r>
              <a:rPr lang="ru-RU" sz="4000" b="1" dirty="0" smtClean="0"/>
              <a:t>корпоративных информационных систем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4802188"/>
            <a:ext cx="6400800" cy="7747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ru-RU" sz="2800" dirty="0" err="1">
                <a:solidFill>
                  <a:srgbClr val="953735"/>
                </a:solidFill>
              </a:rPr>
              <a:t>Галиновский</a:t>
            </a:r>
            <a:r>
              <a:rPr lang="ru-RU" sz="2800" dirty="0">
                <a:solidFill>
                  <a:srgbClr val="953735"/>
                </a:solidFill>
              </a:rPr>
              <a:t> О.И.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11560" y="1052736"/>
            <a:ext cx="8229600" cy="4768850"/>
          </a:xfrm>
          <a:ln w="12700"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ru-RU" sz="22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ГОСТР51904 </a:t>
            </a:r>
            <a:r>
              <a:rPr lang="ru-RU" sz="2200" dirty="0"/>
              <a:t>–2002. –Программное обеспечение встроенных систем. Общие требования к разработке и документированию</a:t>
            </a:r>
            <a:r>
              <a:rPr lang="ru-RU" sz="22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ru-RU" sz="22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ISO </a:t>
            </a:r>
            <a:r>
              <a:rPr lang="ru-RU" sz="2200" dirty="0"/>
              <a:t>12119:1994 (ГОСТР–2000 г). ИТ. – Требования к качеству и тестирование. </a:t>
            </a:r>
            <a:endParaRPr lang="ru-RU" sz="22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2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ISO14764</a:t>
            </a:r>
            <a:r>
              <a:rPr lang="ru-RU" sz="2200" dirty="0"/>
              <a:t>: 1999 (ГОСТР–2002). ИТ. – Сопровождение программных средств</a:t>
            </a:r>
            <a:r>
              <a:rPr lang="ru-RU" sz="22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ru-RU" sz="22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ISO15846:1998 </a:t>
            </a:r>
            <a:r>
              <a:rPr lang="ru-RU" sz="2200" dirty="0"/>
              <a:t>ТО. – Процессы жизненного цикла программных средств. </a:t>
            </a:r>
            <a:r>
              <a:rPr lang="ru-RU" sz="22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200" dirty="0" smtClean="0"/>
              <a:t>Конфигурационное </a:t>
            </a:r>
            <a:r>
              <a:rPr lang="ru-RU" sz="2200" dirty="0"/>
              <a:t>управление программными средствами. </a:t>
            </a:r>
            <a:endParaRPr lang="ru-RU" sz="22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2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ISO </a:t>
            </a:r>
            <a:r>
              <a:rPr lang="ru-RU" sz="2200" dirty="0"/>
              <a:t>10007(ГОСТ): 1995 –Административное управление качеством. </a:t>
            </a:r>
            <a:r>
              <a:rPr lang="ru-RU" sz="22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200" dirty="0" smtClean="0"/>
              <a:t>Руководящие </a:t>
            </a:r>
            <a:r>
              <a:rPr lang="ru-RU" sz="2200" dirty="0"/>
              <a:t>указания при управлении конфигурацией.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</a:t>
            </a:r>
            <a:endParaRPr lang="ru-RU" sz="1400" dirty="0"/>
          </a:p>
          <a:p>
            <a:pPr>
              <a:lnSpc>
                <a:spcPct val="80000"/>
              </a:lnSpc>
              <a:buFontTx/>
              <a:buNone/>
            </a:pPr>
            <a:endParaRPr lang="ru-RU" sz="1400" dirty="0"/>
          </a:p>
          <a:p>
            <a:pPr>
              <a:lnSpc>
                <a:spcPct val="80000"/>
              </a:lnSpc>
            </a:pPr>
            <a:endParaRPr lang="ru-RU" sz="2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67544" y="548680"/>
            <a:ext cx="8424936" cy="56261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b="1" dirty="0" smtClean="0"/>
              <a:t>	</a:t>
            </a:r>
            <a:r>
              <a:rPr lang="ru-RU" b="1" dirty="0" smtClean="0">
                <a:solidFill>
                  <a:srgbClr val="FF0000"/>
                </a:solidFill>
              </a:rPr>
              <a:t>Стандарты </a:t>
            </a:r>
            <a:r>
              <a:rPr lang="ru-RU" b="1" dirty="0">
                <a:solidFill>
                  <a:srgbClr val="FF0000"/>
                </a:solidFill>
              </a:rPr>
              <a:t>обеспечения качества, безопасности, документирования и сертификации в жизненном цикле программных средств </a:t>
            </a:r>
            <a:endParaRPr lang="ru-RU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/>
              <a:t>ISO </a:t>
            </a:r>
            <a:r>
              <a:rPr lang="ru-RU" dirty="0"/>
              <a:t>12182:1998. (ГОСТР–2002) –ИТ. Классификация программных средств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ISO </a:t>
            </a:r>
            <a:r>
              <a:rPr lang="ru-RU" dirty="0"/>
              <a:t>9126:1991. (ГОСТ–1993) –ИТ. Оценка программного  продукта. </a:t>
            </a:r>
            <a:r>
              <a:rPr lang="ru-RU" dirty="0" smtClean="0"/>
              <a:t>Характеристики </a:t>
            </a:r>
            <a:r>
              <a:rPr lang="ru-RU" dirty="0"/>
              <a:t>качества и руководство по их применению. 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0663" y="764704"/>
            <a:ext cx="8892480" cy="4740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endParaRPr lang="ru-RU" sz="27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ISO </a:t>
            </a:r>
            <a:r>
              <a:rPr lang="ru-RU" sz="2700" dirty="0"/>
              <a:t>9126:1-4:2002-2004 ТО – Качество программных средств: </a:t>
            </a:r>
            <a:endParaRPr lang="ru-RU" sz="2700" dirty="0" smtClean="0"/>
          </a:p>
          <a:p>
            <a:pPr>
              <a:lnSpc>
                <a:spcPct val="80000"/>
              </a:lnSpc>
            </a:pPr>
            <a:endParaRPr lang="ru-RU" sz="27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ISO14598:1-6:1998-2000 </a:t>
            </a:r>
            <a:r>
              <a:rPr lang="ru-RU" sz="2700" dirty="0"/>
              <a:t>– Оценивание программного продукта</a:t>
            </a:r>
            <a:r>
              <a:rPr lang="ru-RU" sz="2700" dirty="0" smtClean="0"/>
              <a:t>.</a:t>
            </a:r>
          </a:p>
          <a:p>
            <a:pPr>
              <a:lnSpc>
                <a:spcPct val="80000"/>
              </a:lnSpc>
            </a:pPr>
            <a:endParaRPr lang="ru-RU" sz="27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ISO </a:t>
            </a:r>
            <a:r>
              <a:rPr lang="ru-RU" sz="2700" dirty="0"/>
              <a:t>25000:2005 ТО. – Руководство для применения  новой серии стандартов по качеству программных средств IEC61508:1-6:1998-2000 –Функциональная безопасность электрических/ электронных и программируемых электронных систем. </a:t>
            </a:r>
            <a:endParaRPr lang="ru-RU" sz="2700" dirty="0" smtClean="0"/>
          </a:p>
          <a:p>
            <a:pPr>
              <a:lnSpc>
                <a:spcPct val="80000"/>
              </a:lnSpc>
            </a:pPr>
            <a:endParaRPr lang="ru-RU" sz="27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700" dirty="0" smtClean="0"/>
              <a:t>ISO15408:1-3:1999 </a:t>
            </a:r>
            <a:r>
              <a:rPr lang="ru-RU" sz="2700" dirty="0"/>
              <a:t>(ГОСТР–2002) –Методы и средства обеспечения безопасности. Критерии оценки безопасности информационных технологий. 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7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500063"/>
            <a:ext cx="8892480" cy="56261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IEC60880:1996-2000 </a:t>
            </a:r>
            <a:r>
              <a:rPr lang="ru-RU" sz="2700" dirty="0"/>
              <a:t>–Ч. 1.1986. Программное обеспечение компьютеров в системах безопасности атомных электростанций. </a:t>
            </a:r>
            <a:endParaRPr lang="ru-RU" sz="2700" dirty="0" smtClean="0"/>
          </a:p>
          <a:p>
            <a:pPr>
              <a:lnSpc>
                <a:spcPct val="90000"/>
              </a:lnSpc>
            </a:pPr>
            <a:endParaRPr lang="ru-RU" sz="27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ISO </a:t>
            </a:r>
            <a:r>
              <a:rPr lang="ru-RU" sz="2700" dirty="0"/>
              <a:t>6592:2000 (ГОСТ) –Руководство по документации для вычислительных систем</a:t>
            </a:r>
            <a:r>
              <a:rPr lang="ru-RU" sz="27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27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ISO </a:t>
            </a:r>
            <a:r>
              <a:rPr lang="ru-RU" sz="2700" dirty="0"/>
              <a:t>9294:1990 (ГОСТ.1993 г). TO. ИТ. Руководство по управлению документированием программного обеспечения</a:t>
            </a:r>
            <a:r>
              <a:rPr lang="ru-RU" sz="27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27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ISO15910:1999 </a:t>
            </a:r>
            <a:r>
              <a:rPr lang="ru-RU" sz="2700" dirty="0"/>
              <a:t>(ГОСТР–2002) ИТ. Пользовательская документация программных средств</a:t>
            </a:r>
            <a:r>
              <a:rPr lang="ru-RU" sz="27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27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700" dirty="0" smtClean="0"/>
              <a:t>ISO18019:2004 </a:t>
            </a:r>
            <a:r>
              <a:rPr lang="ru-RU" sz="2700" dirty="0"/>
              <a:t>ИТ. Руководство по разработке пользовательской документации на прикладные программные средства</a:t>
            </a:r>
          </a:p>
          <a:p>
            <a:pPr>
              <a:lnSpc>
                <a:spcPct val="90000"/>
              </a:lnSpc>
            </a:pPr>
            <a:endParaRPr lang="ru-RU" sz="27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568896"/>
            <a:ext cx="6840760" cy="461665"/>
          </a:xfrm>
          <a:ln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  <a:ea typeface="Arial-BoldMT"/>
                <a:cs typeface="Times New Roman" pitchFamily="18" charset="0"/>
              </a:rPr>
              <a:t>Процессы жизненного цикла ПО </a:t>
            </a:r>
            <a:r>
              <a:rPr lang="ru-RU" sz="2400" b="1" dirty="0" err="1">
                <a:solidFill>
                  <a:srgbClr val="FF0000"/>
                </a:solidFill>
                <a:ea typeface="Arial-BoldMT"/>
                <a:cs typeface="Times New Roman" pitchFamily="18" charset="0"/>
              </a:rPr>
              <a:t>по</a:t>
            </a:r>
            <a:r>
              <a:rPr lang="ru-RU" sz="2400" b="1" dirty="0">
                <a:solidFill>
                  <a:srgbClr val="FF0000"/>
                </a:solidFill>
                <a:ea typeface="Arial-BoldMT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  <a:ea typeface="Arial-BoldMT"/>
                <a:cs typeface="Times New Roman" pitchFamily="18" charset="0"/>
              </a:rPr>
              <a:t>ISO </a:t>
            </a:r>
            <a:r>
              <a:rPr lang="ru-RU" sz="2400" b="1" dirty="0">
                <a:solidFill>
                  <a:srgbClr val="FF0000"/>
                </a:solidFill>
                <a:ea typeface="Arial-BoldMT"/>
                <a:cs typeface="Times New Roman" pitchFamily="18" charset="0"/>
              </a:rPr>
              <a:t>12207</a:t>
            </a:r>
            <a:endParaRPr lang="ru-RU" sz="2400" b="1" dirty="0">
              <a:solidFill>
                <a:srgbClr val="FF0000"/>
              </a:solidFill>
              <a:latin typeface="Arial" charset="0"/>
              <a:ea typeface="Arial-BoldMT"/>
              <a:cs typeface="Times New Roman" pitchFamily="18" charset="0"/>
            </a:endParaRPr>
          </a:p>
        </p:txBody>
      </p:sp>
      <p:sp>
        <p:nvSpPr>
          <p:cNvPr id="27650" name="Содержимое 2"/>
          <p:cNvSpPr>
            <a:spLocks noGrp="1"/>
          </p:cNvSpPr>
          <p:nvPr>
            <p:ph idx="4294967295"/>
          </p:nvPr>
        </p:nvSpPr>
        <p:spPr>
          <a:xfrm>
            <a:off x="0" y="2073275"/>
            <a:ext cx="8229600" cy="3946525"/>
          </a:xfrm>
        </p:spPr>
        <p:txBody>
          <a:bodyPr/>
          <a:lstStyle/>
          <a:p>
            <a:pPr>
              <a:buFontTx/>
              <a:buNone/>
            </a:pPr>
            <a:r>
              <a:rPr lang="ru-RU" i="1" u="sng"/>
              <a:t> </a:t>
            </a:r>
            <a:endParaRPr lang="ru-RU"/>
          </a:p>
          <a:p>
            <a:endParaRPr lang="ru-RU"/>
          </a:p>
        </p:txBody>
      </p:sp>
      <p:graphicFrame>
        <p:nvGraphicFramePr>
          <p:cNvPr id="2770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70944"/>
              </p:ext>
            </p:extLst>
          </p:nvPr>
        </p:nvGraphicFramePr>
        <p:xfrm>
          <a:off x="1403647" y="1268761"/>
          <a:ext cx="6336706" cy="4544791"/>
        </p:xfrm>
        <a:graphic>
          <a:graphicData uri="http://schemas.openxmlformats.org/drawingml/2006/table">
            <a:tbl>
              <a:tblPr/>
              <a:tblGrid>
                <a:gridCol w="1635337"/>
                <a:gridCol w="1567716"/>
                <a:gridCol w="1567717"/>
                <a:gridCol w="1565936"/>
              </a:tblGrid>
              <a:tr h="43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Основные процессы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Поддерживающие процессы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Организационные процессы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Адаптация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4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Приобретение ПО  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Поддержка ПО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Документирование   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проектом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Адаптация  описы-                                                                                                                                                                                                   ваемых стандартом       процессов под 	        нужды конкретного        проекта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Передача ПО  (в использование)        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конфигурациями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инфраструктурой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Разработка ПО     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Обеспечение  качества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Усовершенствование процессов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Эксплуатация ПО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Верификация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персоналом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Валидация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Совместные экспертизы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Аудит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Разрешение проблем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63106" marR="631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352928" cy="792088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Процессы жизненного цикла систем по ISO 15288</a:t>
            </a:r>
          </a:p>
        </p:txBody>
      </p:sp>
      <p:sp>
        <p:nvSpPr>
          <p:cNvPr id="28674" name="Содержимое 2"/>
          <p:cNvSpPr>
            <a:spLocks noGrp="1"/>
          </p:cNvSpPr>
          <p:nvPr>
            <p:ph idx="4294967295"/>
          </p:nvPr>
        </p:nvSpPr>
        <p:spPr>
          <a:xfrm>
            <a:off x="0" y="1428750"/>
            <a:ext cx="8229600" cy="4591050"/>
          </a:xfrm>
        </p:spPr>
        <p:txBody>
          <a:bodyPr/>
          <a:lstStyle/>
          <a:p>
            <a:pPr>
              <a:buFontTx/>
              <a:buNone/>
            </a:pPr>
            <a:endParaRPr lang="ru-RU" dirty="0"/>
          </a:p>
          <a:p>
            <a:pPr>
              <a:buFontTx/>
              <a:buNone/>
            </a:pPr>
            <a:endParaRPr lang="ru-RU" dirty="0"/>
          </a:p>
        </p:txBody>
      </p:sp>
      <p:graphicFrame>
        <p:nvGraphicFramePr>
          <p:cNvPr id="2875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808"/>
              </p:ext>
            </p:extLst>
          </p:nvPr>
        </p:nvGraphicFramePr>
        <p:xfrm>
          <a:off x="1115616" y="1412776"/>
          <a:ext cx="6480719" cy="4645687"/>
        </p:xfrm>
        <a:graphic>
          <a:graphicData uri="http://schemas.openxmlformats.org/drawingml/2006/table">
            <a:tbl>
              <a:tblPr/>
              <a:tblGrid>
                <a:gridCol w="1545376"/>
                <a:gridCol w="1545376"/>
                <a:gridCol w="1259318"/>
                <a:gridCol w="1050529"/>
                <a:gridCol w="1080120"/>
              </a:tblGrid>
              <a:tr h="1000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Процессы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выработки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соглашений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Процессы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уровня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организации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Процессы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уровня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проекта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Технические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процессы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Специальные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процессы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Приобретение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системы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окружением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Планирование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Определение требований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Адаптация описываемых стандартом процессов под нужды конкретного проекта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Поставка системы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инвестициями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Оценивание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Анализ требований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09114"/>
              </p:ext>
            </p:extLst>
          </p:nvPr>
        </p:nvGraphicFramePr>
        <p:xfrm>
          <a:off x="1619672" y="404664"/>
          <a:ext cx="5976663" cy="5873401"/>
        </p:xfrm>
        <a:graphic>
          <a:graphicData uri="http://schemas.openxmlformats.org/drawingml/2006/table">
            <a:tbl>
              <a:tblPr/>
              <a:tblGrid>
                <a:gridCol w="1425180"/>
                <a:gridCol w="1425180"/>
                <a:gridCol w="1161371"/>
                <a:gridCol w="1146209"/>
                <a:gridCol w="818723"/>
              </a:tblGrid>
              <a:tr h="961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процессами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Мониторинг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Проектирова-ние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архитек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- туры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ресурсами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рисками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Реализация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качеством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конфигурацией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Интеграция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Управление информацией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Верификация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Выработка решений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Валидация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Передача в использование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Эксплуатация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Поддержка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-BoldMT"/>
                          <a:cs typeface="Times New Roman" pitchFamily="18" charset="0"/>
                        </a:rPr>
                        <a:t>Изъятие из эксплуатации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-BoldMT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Процессы жизненного цикла ПО и систем по ISO 15504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83568" y="1844824"/>
            <a:ext cx="82296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sz="1400" b="1" dirty="0">
                <a:solidFill>
                  <a:srgbClr val="558ED5"/>
                </a:solidFill>
              </a:rPr>
              <a:t>Отношения "заказчик-поставщик"  </a:t>
            </a:r>
          </a:p>
          <a:p>
            <a:pPr>
              <a:buFontTx/>
              <a:buNone/>
            </a:pPr>
            <a:endParaRPr lang="ru-RU" sz="1400" b="1" dirty="0">
              <a:solidFill>
                <a:srgbClr val="558ED5"/>
              </a:solidFill>
            </a:endParaRPr>
          </a:p>
          <a:p>
            <a:r>
              <a:rPr lang="ru-RU" sz="1800" dirty="0"/>
              <a:t>Приобретение ПО</a:t>
            </a:r>
          </a:p>
          <a:p>
            <a:r>
              <a:rPr lang="ru-RU" sz="1800" dirty="0"/>
              <a:t>Составление контракта  </a:t>
            </a:r>
          </a:p>
          <a:p>
            <a:r>
              <a:rPr lang="ru-RU" sz="1800" dirty="0"/>
              <a:t>Определение нужд заказчика</a:t>
            </a:r>
            <a:r>
              <a:rPr lang="ru-RU" sz="1800" i="1" dirty="0"/>
              <a:t>  </a:t>
            </a:r>
            <a:endParaRPr lang="ru-RU" sz="1800" dirty="0"/>
          </a:p>
          <a:p>
            <a:r>
              <a:rPr lang="ru-RU" sz="1800" dirty="0"/>
              <a:t>Проведение совместных экспертиз   и аудитов</a:t>
            </a:r>
          </a:p>
          <a:p>
            <a:r>
              <a:rPr lang="ru-RU" sz="1800" dirty="0"/>
              <a:t>Подготовка к передаче</a:t>
            </a:r>
          </a:p>
          <a:p>
            <a:r>
              <a:rPr lang="ru-RU" sz="1800" dirty="0"/>
              <a:t>Поставка и развертывание</a:t>
            </a:r>
          </a:p>
          <a:p>
            <a:r>
              <a:rPr lang="ru-RU" sz="1800" dirty="0"/>
              <a:t>Поддержка эксплуатации   </a:t>
            </a:r>
          </a:p>
          <a:p>
            <a:r>
              <a:rPr lang="ru-RU" sz="1800" dirty="0"/>
              <a:t>Предоставление услуг</a:t>
            </a:r>
          </a:p>
          <a:p>
            <a:r>
              <a:rPr lang="ru-RU" sz="1800" dirty="0"/>
              <a:t>Оценка удовлетворенности заказчиков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r>
              <a:rPr lang="ru-RU" sz="1600" b="1">
                <a:solidFill>
                  <a:srgbClr val="558ED5"/>
                </a:solidFill>
              </a:rPr>
              <a:t>Процессы уровня организации</a:t>
            </a:r>
            <a:endParaRPr lang="ru-RU" sz="16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2296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sz="1400" b="1" dirty="0">
                <a:solidFill>
                  <a:srgbClr val="558ED5"/>
                </a:solidFill>
              </a:rPr>
              <a:t>	</a:t>
            </a:r>
          </a:p>
          <a:p>
            <a:pPr>
              <a:buFontTx/>
              <a:buNone/>
            </a:pPr>
            <a:r>
              <a:rPr lang="ru-RU" sz="1400" dirty="0"/>
              <a:t> </a:t>
            </a:r>
          </a:p>
          <a:p>
            <a:r>
              <a:rPr lang="ru-RU" sz="1800" dirty="0"/>
              <a:t>Развитие бизнеса </a:t>
            </a:r>
          </a:p>
          <a:p>
            <a:r>
              <a:rPr lang="ru-RU" sz="1800" dirty="0"/>
              <a:t>Определение процессов</a:t>
            </a:r>
          </a:p>
          <a:p>
            <a:r>
              <a:rPr lang="ru-RU" sz="1800" dirty="0"/>
              <a:t>Усовершенствование процессов</a:t>
            </a:r>
          </a:p>
          <a:p>
            <a:r>
              <a:rPr lang="ru-RU" sz="1800" dirty="0"/>
              <a:t>Обучение; Обеспечение </a:t>
            </a:r>
            <a:r>
              <a:rPr lang="ru-RU" sz="1800" dirty="0" err="1"/>
              <a:t>переиспользования</a:t>
            </a:r>
            <a:endParaRPr lang="ru-RU" sz="1800" dirty="0"/>
          </a:p>
          <a:p>
            <a:r>
              <a:rPr lang="ru-RU" sz="1800" dirty="0"/>
              <a:t>Обеспечение инструментами</a:t>
            </a:r>
          </a:p>
          <a:p>
            <a:r>
              <a:rPr lang="ru-RU" sz="1800" dirty="0"/>
              <a:t>Обеспечение среды для работы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r>
              <a:rPr lang="ru-RU" sz="1600" b="1">
                <a:solidFill>
                  <a:srgbClr val="558ED5"/>
                </a:solidFill>
              </a:rPr>
              <a:t>Процессы уровня проекта</a:t>
            </a:r>
            <a:br>
              <a:rPr lang="ru-RU" sz="1600" b="1">
                <a:solidFill>
                  <a:srgbClr val="558ED5"/>
                </a:solidFill>
              </a:rPr>
            </a:br>
            <a:endParaRPr lang="ru-RU" sz="16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2296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ru-RU" sz="1800" b="1" dirty="0">
              <a:solidFill>
                <a:srgbClr val="558ED5"/>
              </a:solidFill>
            </a:endParaRPr>
          </a:p>
          <a:p>
            <a:r>
              <a:rPr lang="ru-RU" sz="1800" dirty="0"/>
              <a:t>Планирование жизненного цикла</a:t>
            </a:r>
          </a:p>
          <a:p>
            <a:r>
              <a:rPr lang="ru-RU" sz="1800" dirty="0"/>
              <a:t>Планирование проекта</a:t>
            </a:r>
          </a:p>
          <a:p>
            <a:r>
              <a:rPr lang="ru-RU" sz="1800" dirty="0"/>
              <a:t>Построение команды</a:t>
            </a:r>
          </a:p>
          <a:p>
            <a:r>
              <a:rPr lang="ru-RU" sz="1800" dirty="0"/>
              <a:t>Управление требованиями</a:t>
            </a:r>
          </a:p>
          <a:p>
            <a:r>
              <a:rPr lang="ru-RU" sz="1800" dirty="0"/>
              <a:t>Управление качеством</a:t>
            </a:r>
          </a:p>
          <a:p>
            <a:r>
              <a:rPr lang="ru-RU" sz="1800" dirty="0"/>
              <a:t>Управление рисками</a:t>
            </a:r>
          </a:p>
          <a:p>
            <a:r>
              <a:rPr lang="ru-RU" sz="1800" dirty="0"/>
              <a:t>Управление ресурсами и графиком работ</a:t>
            </a:r>
          </a:p>
          <a:p>
            <a:r>
              <a:rPr lang="ru-RU" sz="1800" dirty="0"/>
              <a:t>Управление подрядчиками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79512" y="620688"/>
            <a:ext cx="8661648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400" b="1" dirty="0"/>
          </a:p>
          <a:p>
            <a:pPr>
              <a:buFontTx/>
              <a:buNone/>
            </a:pPr>
            <a:endParaRPr lang="en-US" sz="1600" b="1" dirty="0"/>
          </a:p>
          <a:p>
            <a:pPr algn="just">
              <a:buFontTx/>
              <a:buNone/>
            </a:pPr>
            <a:r>
              <a:rPr lang="ru-RU" b="1" dirty="0">
                <a:solidFill>
                  <a:srgbClr val="FF0000"/>
                </a:solidFill>
              </a:rPr>
              <a:t>Жизненный цикл КИС </a:t>
            </a:r>
            <a:r>
              <a:rPr lang="ru-RU" dirty="0"/>
              <a:t>представляет совокупность стадий и этапов от момента принятия решения о</a:t>
            </a:r>
            <a:r>
              <a:rPr lang="en-US" dirty="0"/>
              <a:t> </a:t>
            </a:r>
            <a:r>
              <a:rPr lang="ru-RU" dirty="0"/>
              <a:t>создании КИС до прекращения ее функционирования. </a:t>
            </a:r>
            <a:endParaRPr lang="en-US" dirty="0"/>
          </a:p>
          <a:p>
            <a:pPr algn="just"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r>
              <a:rPr lang="ru-RU" dirty="0"/>
              <a:t>Жизненный цикл КИС регламентируется международными и национальными стандартами, совокупность которых называется  </a:t>
            </a:r>
            <a:r>
              <a:rPr lang="ru-RU" b="1" dirty="0">
                <a:solidFill>
                  <a:srgbClr val="FF0000"/>
                </a:solidFill>
              </a:rPr>
              <a:t>профилем  стандартов жизненного цикла</a:t>
            </a:r>
            <a:r>
              <a:rPr lang="ru-RU" sz="1800" b="1" dirty="0">
                <a:solidFill>
                  <a:srgbClr val="FF0000"/>
                </a:solidFill>
              </a:rPr>
              <a:t>.</a:t>
            </a:r>
            <a:endParaRPr lang="ru-RU" sz="1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ru-RU" sz="1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r>
              <a:rPr lang="ru-RU" sz="1600" b="1">
                <a:solidFill>
                  <a:srgbClr val="558ED5"/>
                </a:solidFill>
              </a:rPr>
              <a:t>Инженерные процессы  </a:t>
            </a:r>
            <a:br>
              <a:rPr lang="ru-RU" sz="1600" b="1">
                <a:solidFill>
                  <a:srgbClr val="558ED5"/>
                </a:solidFill>
              </a:rPr>
            </a:br>
            <a:endParaRPr lang="ru-RU" sz="16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2296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ru-RU" sz="1800" b="1" dirty="0">
              <a:solidFill>
                <a:srgbClr val="558ED5"/>
              </a:solidFill>
            </a:endParaRPr>
          </a:p>
          <a:p>
            <a:r>
              <a:rPr lang="ru-RU" sz="1800" dirty="0"/>
              <a:t>Выделение системных требований и проектирование системы в целом</a:t>
            </a:r>
          </a:p>
          <a:p>
            <a:r>
              <a:rPr lang="ru-RU" sz="1800" dirty="0"/>
              <a:t>Выделение требований к ПО</a:t>
            </a:r>
          </a:p>
          <a:p>
            <a:r>
              <a:rPr lang="ru-RU" sz="1800" dirty="0"/>
              <a:t>Проектирование ПО</a:t>
            </a:r>
          </a:p>
          <a:p>
            <a:r>
              <a:rPr lang="ru-RU" sz="1800" dirty="0"/>
              <a:t>Реализация, интеграция и тестирование ПО</a:t>
            </a:r>
          </a:p>
          <a:p>
            <a:r>
              <a:rPr lang="ru-RU" sz="1800" dirty="0"/>
              <a:t>Интеграция и тестирование системы</a:t>
            </a:r>
          </a:p>
          <a:p>
            <a:r>
              <a:rPr lang="ru-RU" sz="1800" dirty="0"/>
              <a:t>Сопровождение системы и ПО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r>
              <a:rPr lang="ru-RU" sz="1600" b="1">
                <a:solidFill>
                  <a:srgbClr val="558ED5"/>
                </a:solidFill>
              </a:rPr>
              <a:t>Процессы поддержки</a:t>
            </a:r>
            <a:endParaRPr lang="ru-RU" sz="16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2296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sz="1400" dirty="0"/>
              <a:t> </a:t>
            </a:r>
            <a:endParaRPr lang="ru-RU" sz="1400" b="1" dirty="0">
              <a:solidFill>
                <a:srgbClr val="558ED5"/>
              </a:solidFill>
            </a:endParaRPr>
          </a:p>
          <a:p>
            <a:pPr>
              <a:buFontTx/>
              <a:buNone/>
            </a:pPr>
            <a:endParaRPr lang="ru-RU" sz="1800" b="1" dirty="0">
              <a:solidFill>
                <a:srgbClr val="558ED5"/>
              </a:solidFill>
            </a:endParaRPr>
          </a:p>
          <a:p>
            <a:r>
              <a:rPr lang="ru-RU" sz="1800" dirty="0"/>
              <a:t>Разработка документации;</a:t>
            </a:r>
          </a:p>
          <a:p>
            <a:r>
              <a:rPr lang="ru-RU" sz="1800" dirty="0"/>
              <a:t>Управление конфигурацией</a:t>
            </a:r>
          </a:p>
          <a:p>
            <a:r>
              <a:rPr lang="ru-RU" sz="1800" dirty="0"/>
              <a:t>Обеспечение качества</a:t>
            </a:r>
          </a:p>
          <a:p>
            <a:r>
              <a:rPr lang="ru-RU" sz="1800" dirty="0"/>
              <a:t>Разрешение проблем</a:t>
            </a:r>
          </a:p>
          <a:p>
            <a:r>
              <a:rPr lang="ru-RU" sz="1800" dirty="0"/>
              <a:t>Проведение экспертиз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r>
              <a:rPr lang="ru-RU" sz="1600">
                <a:solidFill>
                  <a:srgbClr val="558ED5"/>
                </a:solidFill>
              </a:rPr>
              <a:t>Модели жизненного цикла КИС</a:t>
            </a:r>
            <a:br>
              <a:rPr lang="ru-RU" sz="1600">
                <a:solidFill>
                  <a:srgbClr val="558ED5"/>
                </a:solidFill>
              </a:rPr>
            </a:br>
            <a:endParaRPr lang="ru-RU" sz="1600">
              <a:solidFill>
                <a:srgbClr val="558ED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95536" y="1628800"/>
            <a:ext cx="8460432" cy="4114800"/>
          </a:xfrm>
        </p:spPr>
        <p:txBody>
          <a:bodyPr>
            <a:normAutofit/>
          </a:bodyPr>
          <a:lstStyle/>
          <a:p>
            <a:pPr algn="just"/>
            <a:r>
              <a:rPr lang="ru-RU" sz="1400" dirty="0"/>
              <a:t> </a:t>
            </a:r>
            <a:r>
              <a:rPr lang="ru-RU" sz="1600" b="1" dirty="0">
                <a:solidFill>
                  <a:srgbClr val="E46C0A"/>
                </a:solidFill>
              </a:rPr>
              <a:t>КАСКАДНАЯ МОДЕЛЬ </a:t>
            </a:r>
            <a:r>
              <a:rPr lang="ru-RU" sz="1600" dirty="0"/>
              <a:t>- предполагает переход на следующий этап после полного окончания работ по предыдущему этапу.</a:t>
            </a:r>
          </a:p>
          <a:p>
            <a:pPr algn="just">
              <a:buFontTx/>
              <a:buNone/>
            </a:pPr>
            <a:endParaRPr lang="ru-RU" sz="1600" dirty="0"/>
          </a:p>
          <a:p>
            <a:pPr algn="just"/>
            <a:r>
              <a:rPr lang="ru-RU" sz="1600" b="1" dirty="0">
                <a:solidFill>
                  <a:srgbClr val="E46C0A"/>
                </a:solidFill>
              </a:rPr>
              <a:t>ПОЭТАПНАЯ МОДЕЛЬ С ПРОМЕЖУТОЧНЫМ КОНТРОЛЕМ  или итерационная модель </a:t>
            </a:r>
            <a:r>
              <a:rPr lang="ru-RU" sz="1600" dirty="0"/>
              <a:t>разработки ПО с циклами обратной связи между этапами. Преимущество такой модели заключается в том, что межэтапные корректировки обеспечивают меньшую трудоемкость по сравнению с каскадной моделью; с другой стороны, время жизни каждого из этапов растягивается на весь период разработки.</a:t>
            </a:r>
          </a:p>
          <a:p>
            <a:pPr algn="just">
              <a:buFontTx/>
              <a:buNone/>
            </a:pPr>
            <a:endParaRPr lang="ru-RU" sz="1600" dirty="0"/>
          </a:p>
          <a:p>
            <a:pPr algn="just"/>
            <a:r>
              <a:rPr lang="ru-RU" sz="1600" b="1" dirty="0">
                <a:solidFill>
                  <a:srgbClr val="E46C0A"/>
                </a:solidFill>
              </a:rPr>
              <a:t>СПИРАЛЬНАЯ МОДЕЛЬ </a:t>
            </a:r>
            <a:r>
              <a:rPr lang="ru-RU" sz="1600" dirty="0"/>
              <a:t>- делает упор на начальные этапы ЖЦ: анализ требований, проектирование спецификаций, предварительное и детальное проектирование. На этих этапах проверяется и обосновывается реализуемость технических решений путем создания прототипов.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Рисунок 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43608" y="1679574"/>
            <a:ext cx="7004687" cy="412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558ED5"/>
                </a:solidFill>
              </a:rPr>
              <a:t>Последовательность разработки согласно "классической" каскадной модели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rgbClr val="558ED5"/>
                </a:solidFill>
              </a:rPr>
              <a:t>Процесс  итеративной разработки</a:t>
            </a:r>
          </a:p>
        </p:txBody>
      </p:sp>
      <p:pic>
        <p:nvPicPr>
          <p:cNvPr id="36866" name="Содержимое 3"/>
          <p:cNvPicPr>
            <a:picLocks noGrp="1"/>
          </p:cNvPicPr>
          <p:nvPr>
            <p:ph idx="4294967295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611560" y="1556792"/>
            <a:ext cx="7674099" cy="4405560"/>
          </a:xfrm>
          <a:ln/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528" y="692696"/>
            <a:ext cx="8568952" cy="936104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558ED5"/>
                </a:solidFill>
              </a:rPr>
              <a:t>Возможный ход работ по итеративной модели</a:t>
            </a:r>
          </a:p>
        </p:txBody>
      </p:sp>
      <p:pic>
        <p:nvPicPr>
          <p:cNvPr id="37890" name="Содержимое 3"/>
          <p:cNvPicPr>
            <a:picLocks noGrp="1"/>
          </p:cNvPicPr>
          <p:nvPr>
            <p:ph idx="4294967295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95536" y="1700808"/>
            <a:ext cx="8373616" cy="3566790"/>
          </a:xfrm>
          <a:ln/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520" y="404663"/>
            <a:ext cx="8424936" cy="792089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rgbClr val="558ED5"/>
                </a:solidFill>
              </a:rPr>
              <a:t>Ход работ по спиральной модели согласно </a:t>
            </a:r>
            <a:r>
              <a:rPr lang="ru-RU" sz="1800" dirty="0" err="1">
                <a:solidFill>
                  <a:srgbClr val="558ED5"/>
                </a:solidFill>
              </a:rPr>
              <a:t>Боему</a:t>
            </a:r>
            <a:endParaRPr lang="ru-RU" sz="1800" dirty="0">
              <a:solidFill>
                <a:srgbClr val="558ED5"/>
              </a:solidFill>
            </a:endParaRPr>
          </a:p>
        </p:txBody>
      </p:sp>
      <p:pic>
        <p:nvPicPr>
          <p:cNvPr id="39938" name="Содержимое 3"/>
          <p:cNvPicPr>
            <a:picLocks noGrp="1"/>
          </p:cNvPicPr>
          <p:nvPr>
            <p:ph idx="4294967295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755576" y="1196752"/>
            <a:ext cx="6912768" cy="5040560"/>
          </a:xfrm>
          <a:ln/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558ED5"/>
                </a:solidFill>
              </a:rPr>
              <a:t>Информационная система предприятия, организации, офиса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844824"/>
            <a:ext cx="8229600" cy="4114800"/>
          </a:xfrm>
        </p:spPr>
        <p:txBody>
          <a:bodyPr>
            <a:normAutofit/>
          </a:bodyPr>
          <a:lstStyle/>
          <a:p>
            <a:r>
              <a:rPr lang="ru-RU" sz="1600" dirty="0"/>
              <a:t>Информационная система предприятия (организации)   	</a:t>
            </a:r>
            <a:r>
              <a:rPr lang="ru-RU" sz="1600" b="1" dirty="0"/>
              <a:t>1-й уровень</a:t>
            </a:r>
            <a:endParaRPr lang="ru-RU" sz="1600" dirty="0"/>
          </a:p>
          <a:p>
            <a:r>
              <a:rPr lang="en-US" sz="1600" b="1" i="1" dirty="0">
                <a:solidFill>
                  <a:srgbClr val="E46C0A"/>
                </a:solidFill>
              </a:rPr>
              <a:t>TPS</a:t>
            </a:r>
            <a:r>
              <a:rPr lang="ru-RU" sz="1600" i="1" dirty="0"/>
              <a:t>-</a:t>
            </a:r>
            <a:r>
              <a:rPr lang="ru-RU" sz="1600" dirty="0"/>
              <a:t>технологии 					</a:t>
            </a:r>
            <a:r>
              <a:rPr lang="ru-RU" sz="1600" dirty="0" smtClean="0"/>
              <a:t>                </a:t>
            </a:r>
            <a:r>
              <a:rPr lang="ru-RU" sz="1600" b="1" dirty="0"/>
              <a:t>2-й </a:t>
            </a:r>
            <a:r>
              <a:rPr lang="ru-RU" sz="1600" b="1" dirty="0" smtClean="0"/>
              <a:t>уровень  </a:t>
            </a:r>
            <a:endParaRPr lang="ru-RU" sz="1600" dirty="0" smtClean="0"/>
          </a:p>
          <a:p>
            <a:r>
              <a:rPr lang="en-US" sz="1600" b="1" i="1" dirty="0" smtClean="0">
                <a:solidFill>
                  <a:srgbClr val="E46C0A"/>
                </a:solidFill>
              </a:rPr>
              <a:t>DSS</a:t>
            </a:r>
            <a:r>
              <a:rPr lang="ru-RU" sz="1600" i="1" dirty="0" smtClean="0"/>
              <a:t>-</a:t>
            </a:r>
            <a:r>
              <a:rPr lang="ru-RU" sz="1600" dirty="0" smtClean="0"/>
              <a:t>технологии</a:t>
            </a:r>
          </a:p>
          <a:p>
            <a:r>
              <a:rPr lang="en-US" sz="1600" b="1" i="1" dirty="0" smtClean="0">
                <a:solidFill>
                  <a:srgbClr val="E46C0A"/>
                </a:solidFill>
              </a:rPr>
              <a:t>MIS</a:t>
            </a:r>
            <a:r>
              <a:rPr lang="ru-RU" sz="1600" dirty="0"/>
              <a:t>-технологии</a:t>
            </a:r>
          </a:p>
          <a:p>
            <a:r>
              <a:rPr lang="en-US" sz="1600" b="1" i="1" dirty="0">
                <a:solidFill>
                  <a:srgbClr val="E46C0A"/>
                </a:solidFill>
              </a:rPr>
              <a:t>ESS</a:t>
            </a:r>
            <a:r>
              <a:rPr lang="ru-RU" sz="1600" dirty="0"/>
              <a:t>-технологии</a:t>
            </a:r>
          </a:p>
          <a:p>
            <a:r>
              <a:rPr lang="en-US" sz="1600" b="1" i="1" dirty="0">
                <a:solidFill>
                  <a:srgbClr val="E46C0A"/>
                </a:solidFill>
              </a:rPr>
              <a:t>TPS</a:t>
            </a:r>
            <a:r>
              <a:rPr lang="ru-RU" sz="1600" b="1" i="1" dirty="0">
                <a:solidFill>
                  <a:srgbClr val="E46C0A"/>
                </a:solidFill>
              </a:rPr>
              <a:t>-</a:t>
            </a:r>
            <a:r>
              <a:rPr lang="ru-RU" sz="1600" b="1" dirty="0">
                <a:solidFill>
                  <a:srgbClr val="E46C0A"/>
                </a:solidFill>
              </a:rPr>
              <a:t>технологии</a:t>
            </a:r>
            <a:r>
              <a:rPr lang="ru-RU" sz="1600" dirty="0">
                <a:solidFill>
                  <a:srgbClr val="E46C0A"/>
                </a:solidFill>
              </a:rPr>
              <a:t> </a:t>
            </a:r>
            <a:r>
              <a:rPr lang="ru-RU" sz="1600" dirty="0"/>
              <a:t>(</a:t>
            </a:r>
            <a:r>
              <a:rPr lang="en-US" sz="1600" dirty="0"/>
              <a:t>Web</a:t>
            </a:r>
            <a:r>
              <a:rPr lang="ru-RU" sz="1600" dirty="0"/>
              <a:t>-технология, </a:t>
            </a:r>
            <a:r>
              <a:rPr lang="en-US" sz="1600" dirty="0"/>
              <a:t>OLTP</a:t>
            </a:r>
            <a:r>
              <a:rPr lang="ru-RU" sz="1600" dirty="0"/>
              <a:t>- технология,       	</a:t>
            </a:r>
            <a:r>
              <a:rPr lang="ru-RU" sz="1600" dirty="0" smtClean="0"/>
              <a:t>  </a:t>
            </a:r>
            <a:r>
              <a:rPr lang="ru-RU" sz="1600" b="1" dirty="0"/>
              <a:t>3-й уровень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 поддержка документопотоков, </a:t>
            </a:r>
            <a:r>
              <a:rPr lang="en-US" sz="1600" dirty="0"/>
              <a:t>MS Office</a:t>
            </a:r>
            <a:r>
              <a:rPr lang="ru-RU" sz="1600" dirty="0"/>
              <a:t>, </a:t>
            </a:r>
            <a:r>
              <a:rPr lang="en-US" sz="1600" dirty="0" smtClean="0"/>
              <a:t> </a:t>
            </a:r>
            <a:r>
              <a:rPr lang="ru-RU" sz="1600" dirty="0" smtClean="0"/>
              <a:t>поддержка </a:t>
            </a:r>
            <a:r>
              <a:rPr lang="ru-RU" sz="1600" dirty="0"/>
              <a:t>потоков работ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>
              <a:buNone/>
            </a:pPr>
            <a:r>
              <a:rPr lang="en-US" sz="1600" b="1" i="1" dirty="0" smtClean="0">
                <a:solidFill>
                  <a:srgbClr val="E46C0A"/>
                </a:solidFill>
              </a:rPr>
              <a:t>·	DSS</a:t>
            </a:r>
            <a:r>
              <a:rPr lang="ru-RU" sz="1600" b="1" i="1" dirty="0" smtClean="0">
                <a:solidFill>
                  <a:srgbClr val="E46C0A"/>
                </a:solidFill>
              </a:rPr>
              <a:t>-</a:t>
            </a:r>
            <a:r>
              <a:rPr lang="ru-RU" sz="1600" b="1" dirty="0" smtClean="0">
                <a:solidFill>
                  <a:srgbClr val="E46C0A"/>
                </a:solidFill>
              </a:rPr>
              <a:t>технологии</a:t>
            </a:r>
            <a:r>
              <a:rPr lang="ru-RU" sz="1600" dirty="0" smtClean="0">
                <a:solidFill>
                  <a:srgbClr val="E46C0A"/>
                </a:solidFill>
              </a:rPr>
              <a:t> </a:t>
            </a:r>
            <a:r>
              <a:rPr lang="ru-RU" sz="1600" dirty="0"/>
              <a:t>(</a:t>
            </a:r>
            <a:r>
              <a:rPr lang="en-US" sz="1600" dirty="0"/>
              <a:t>OLAP</a:t>
            </a:r>
            <a:r>
              <a:rPr lang="ru-RU" sz="1600" dirty="0"/>
              <a:t>-технология, технологии </a:t>
            </a:r>
            <a:r>
              <a:rPr lang="en-US" sz="1600" dirty="0"/>
              <a:t>MRP</a:t>
            </a:r>
            <a:r>
              <a:rPr lang="ru-RU" sz="1600" dirty="0"/>
              <a:t>, </a:t>
            </a:r>
            <a:r>
              <a:rPr lang="en-US" sz="1600" dirty="0"/>
              <a:t>ERP</a:t>
            </a:r>
            <a:r>
              <a:rPr lang="ru-RU" sz="1600" dirty="0"/>
              <a:t>)</a:t>
            </a:r>
          </a:p>
          <a:p>
            <a:r>
              <a:rPr lang="en-US" sz="1600" b="1" i="1" dirty="0">
                <a:solidFill>
                  <a:srgbClr val="E46C0A"/>
                </a:solidFill>
              </a:rPr>
              <a:t>MIS</a:t>
            </a:r>
            <a:r>
              <a:rPr lang="ru-RU" sz="1600" b="1" dirty="0">
                <a:solidFill>
                  <a:srgbClr val="E46C0A"/>
                </a:solidFill>
              </a:rPr>
              <a:t>-технологии</a:t>
            </a:r>
            <a:r>
              <a:rPr lang="ru-RU" sz="1600" dirty="0">
                <a:solidFill>
                  <a:srgbClr val="E46C0A"/>
                </a:solidFill>
              </a:rPr>
              <a:t> </a:t>
            </a:r>
            <a:r>
              <a:rPr lang="ru-RU" sz="1600" dirty="0"/>
              <a:t>(</a:t>
            </a:r>
            <a:r>
              <a:rPr lang="en-US" sz="1600" dirty="0"/>
              <a:t>OLAP</a:t>
            </a:r>
            <a:r>
              <a:rPr lang="ru-RU" sz="1600" dirty="0"/>
              <a:t>-технология, технологии </a:t>
            </a:r>
            <a:r>
              <a:rPr lang="en-US" sz="1600" dirty="0"/>
              <a:t>MRP</a:t>
            </a:r>
            <a:r>
              <a:rPr lang="ru-RU" sz="1600" dirty="0"/>
              <a:t>, </a:t>
            </a:r>
            <a:r>
              <a:rPr lang="en-US" sz="1600" dirty="0"/>
              <a:t>ERP</a:t>
            </a:r>
            <a:r>
              <a:rPr lang="ru-RU" sz="1600" dirty="0"/>
              <a:t>)</a:t>
            </a:r>
          </a:p>
          <a:p>
            <a:r>
              <a:rPr lang="en-US" sz="1600" b="1" i="1" dirty="0">
                <a:solidFill>
                  <a:srgbClr val="E46C0A"/>
                </a:solidFill>
              </a:rPr>
              <a:t>ESS</a:t>
            </a:r>
            <a:r>
              <a:rPr lang="ru-RU" sz="1600" b="1" dirty="0">
                <a:solidFill>
                  <a:srgbClr val="E46C0A"/>
                </a:solidFill>
              </a:rPr>
              <a:t>-технологии</a:t>
            </a:r>
            <a:r>
              <a:rPr lang="ru-RU" sz="1600" dirty="0">
                <a:solidFill>
                  <a:srgbClr val="E46C0A"/>
                </a:solidFill>
              </a:rPr>
              <a:t> </a:t>
            </a:r>
            <a:r>
              <a:rPr lang="ru-RU" sz="1600" dirty="0"/>
              <a:t>(</a:t>
            </a:r>
            <a:r>
              <a:rPr lang="ru-RU" sz="1600" dirty="0" err="1"/>
              <a:t>технологии</a:t>
            </a:r>
            <a:r>
              <a:rPr lang="ru-RU" sz="1600" dirty="0"/>
              <a:t> интеллектуального анализа данных,</a:t>
            </a:r>
          </a:p>
          <a:p>
            <a:pPr>
              <a:buNone/>
            </a:pPr>
            <a:r>
              <a:rPr lang="ru-RU" sz="1600" dirty="0" smtClean="0"/>
              <a:t>системы </a:t>
            </a:r>
            <a:r>
              <a:rPr lang="ru-RU" sz="1600" dirty="0"/>
              <a:t>обработки знаний)</a:t>
            </a:r>
          </a:p>
          <a:p>
            <a:pPr>
              <a:buFontTx/>
              <a:buNone/>
            </a:pPr>
            <a:endParaRPr lang="ru-RU" sz="1400" dirty="0"/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5536" y="476672"/>
            <a:ext cx="8352928" cy="108012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558ED5"/>
                </a:solidFill>
              </a:rPr>
              <a:t>Подходы к проектированию </a:t>
            </a:r>
            <a:r>
              <a:rPr lang="ru-RU" sz="2800" b="1" dirty="0" smtClean="0">
                <a:solidFill>
                  <a:srgbClr val="558ED5"/>
                </a:solidFill>
              </a:rPr>
              <a:t>КИС</a:t>
            </a:r>
            <a:endParaRPr lang="ru-RU" sz="2800" dirty="0"/>
          </a:p>
        </p:txBody>
      </p:sp>
      <p:sp>
        <p:nvSpPr>
          <p:cNvPr id="41986" name="Содержимое 2"/>
          <p:cNvSpPr>
            <a:spLocks noGrp="1"/>
          </p:cNvSpPr>
          <p:nvPr>
            <p:ph idx="4294967295"/>
          </p:nvPr>
        </p:nvSpPr>
        <p:spPr>
          <a:xfrm>
            <a:off x="539552" y="16288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ru-RU" sz="1800" b="1" dirty="0" smtClean="0">
                <a:solidFill>
                  <a:srgbClr val="00B050"/>
                </a:solidFill>
              </a:rPr>
              <a:t>проектирование </a:t>
            </a:r>
            <a:r>
              <a:rPr lang="ru-RU" sz="1800" b="1" dirty="0">
                <a:solidFill>
                  <a:srgbClr val="00B050"/>
                </a:solidFill>
              </a:rPr>
              <a:t>объектов данных</a:t>
            </a:r>
            <a:r>
              <a:rPr lang="ru-RU" sz="1800" dirty="0"/>
              <a:t>, которые будут реализованы в базе данных; </a:t>
            </a:r>
          </a:p>
          <a:p>
            <a:pPr>
              <a:buFontTx/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b="1" dirty="0" smtClean="0">
                <a:solidFill>
                  <a:srgbClr val="00B050"/>
                </a:solidFill>
              </a:rPr>
              <a:t>проектирование </a:t>
            </a:r>
            <a:r>
              <a:rPr lang="ru-RU" sz="1800" b="1" dirty="0">
                <a:solidFill>
                  <a:srgbClr val="00B050"/>
                </a:solidFill>
              </a:rPr>
              <a:t>программ, экранных форм, о</a:t>
            </a:r>
            <a:r>
              <a:rPr lang="ru-RU" sz="1800" dirty="0"/>
              <a:t>тчетов, которые будут обеспечивать выполнение запросов к данным; </a:t>
            </a:r>
          </a:p>
          <a:p>
            <a:pPr>
              <a:buFontTx/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b="1" dirty="0" smtClean="0">
                <a:solidFill>
                  <a:srgbClr val="00B050"/>
                </a:solidFill>
              </a:rPr>
              <a:t>учет </a:t>
            </a:r>
            <a:r>
              <a:rPr lang="ru-RU" sz="1800" b="1" dirty="0">
                <a:solidFill>
                  <a:srgbClr val="00B050"/>
                </a:solidFill>
              </a:rPr>
              <a:t>конкретной среды или технологии</a:t>
            </a:r>
            <a:r>
              <a:rPr lang="ru-RU" sz="1800" dirty="0"/>
              <a:t>, а именно: топологии сети, конфигурации аппаратных средств, используемой архитектуры (файл-сервер или клиент-сервер), параллельной обработки, распределенной обработки данных и т.п. 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59632" y="548680"/>
            <a:ext cx="6264696" cy="64807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558ED5"/>
                </a:solidFill>
              </a:rPr>
              <a:t>Этапы создания ИС</a:t>
            </a:r>
          </a:p>
        </p:txBody>
      </p:sp>
      <p:sp>
        <p:nvSpPr>
          <p:cNvPr id="43010" name="Содержимое 2"/>
          <p:cNvSpPr>
            <a:spLocks noGrp="1"/>
          </p:cNvSpPr>
          <p:nvPr>
            <p:ph idx="4294967295"/>
          </p:nvPr>
        </p:nvSpPr>
        <p:spPr>
          <a:xfrm>
            <a:off x="467544" y="1772816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ru-RU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sz="1800" dirty="0" smtClean="0"/>
              <a:t>формирование </a:t>
            </a:r>
            <a:r>
              <a:rPr lang="ru-RU" sz="1800" dirty="0"/>
              <a:t>требований к системе</a:t>
            </a:r>
            <a:r>
              <a:rPr lang="ru-RU" sz="1800" dirty="0" smtClean="0"/>
              <a:t>,</a:t>
            </a:r>
          </a:p>
          <a:p>
            <a:pPr>
              <a:buFontTx/>
              <a:buNone/>
            </a:pPr>
            <a:r>
              <a:rPr lang="ru-RU" sz="1800" dirty="0" smtClean="0"/>
              <a:t> </a:t>
            </a:r>
            <a:endParaRPr lang="ru-RU" sz="1800" dirty="0"/>
          </a:p>
          <a:p>
            <a:pPr>
              <a:buFontTx/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1800" dirty="0" smtClean="0"/>
              <a:t> </a:t>
            </a:r>
            <a:r>
              <a:rPr lang="ru-RU" sz="1800" dirty="0"/>
              <a:t>проектирование, </a:t>
            </a:r>
            <a:endParaRPr lang="ru-RU" sz="1800" dirty="0" smtClean="0"/>
          </a:p>
          <a:p>
            <a:pPr>
              <a:buFontTx/>
              <a:buNone/>
            </a:pPr>
            <a:endParaRPr lang="ru-RU" sz="1800" dirty="0"/>
          </a:p>
          <a:p>
            <a:pPr>
              <a:buFontTx/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1800" dirty="0" smtClean="0"/>
              <a:t> </a:t>
            </a:r>
            <a:r>
              <a:rPr lang="ru-RU" sz="1800" dirty="0"/>
              <a:t>реализация, </a:t>
            </a:r>
            <a:endParaRPr lang="ru-RU" sz="1800" dirty="0" smtClean="0"/>
          </a:p>
          <a:p>
            <a:pPr>
              <a:buFontTx/>
              <a:buNone/>
            </a:pPr>
            <a:endParaRPr lang="ru-RU" sz="1800" dirty="0"/>
          </a:p>
          <a:p>
            <a:pPr>
              <a:buFontTx/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1800" dirty="0" smtClean="0"/>
              <a:t> </a:t>
            </a:r>
            <a:r>
              <a:rPr lang="ru-RU" sz="1800" dirty="0"/>
              <a:t>тестирование, </a:t>
            </a:r>
            <a:endParaRPr lang="ru-RU" sz="1800" dirty="0" smtClean="0"/>
          </a:p>
          <a:p>
            <a:pPr>
              <a:buFontTx/>
              <a:buNone/>
            </a:pPr>
            <a:endParaRPr lang="ru-RU" sz="1800" dirty="0"/>
          </a:p>
          <a:p>
            <a:pPr>
              <a:buFontTx/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1800" dirty="0" smtClean="0"/>
              <a:t> </a:t>
            </a:r>
            <a:r>
              <a:rPr lang="ru-RU" sz="1800" dirty="0"/>
              <a:t>ввод в действие, </a:t>
            </a:r>
            <a:endParaRPr lang="ru-RU" sz="1800" dirty="0" smtClean="0"/>
          </a:p>
          <a:p>
            <a:pPr>
              <a:buFontTx/>
              <a:buNone/>
            </a:pPr>
            <a:endParaRPr lang="ru-RU" sz="1800" dirty="0"/>
          </a:p>
          <a:p>
            <a:pPr>
              <a:buFontTx/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1800" dirty="0" smtClean="0"/>
              <a:t> </a:t>
            </a:r>
            <a:r>
              <a:rPr lang="ru-RU" sz="1800" dirty="0"/>
              <a:t>эксплуатация и сопровождение.  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5536" y="404664"/>
            <a:ext cx="8229600" cy="1384300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558ED5"/>
                </a:solidFill>
              </a:rPr>
              <a:t>Международные организации, разработавшие стандарты по жизненному циклу КИС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229600" cy="4114800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E46C0A"/>
                </a:solidFill>
              </a:rPr>
              <a:t>IEEE</a:t>
            </a:r>
            <a:r>
              <a:rPr lang="ru-RU" sz="1800" dirty="0"/>
              <a:t> — </a:t>
            </a:r>
            <a:r>
              <a:rPr lang="ru-RU" sz="1800" dirty="0" err="1"/>
              <a:t>Institute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Electrical</a:t>
            </a:r>
            <a:r>
              <a:rPr lang="ru-RU" sz="1800" dirty="0"/>
              <a:t> </a:t>
            </a:r>
            <a:r>
              <a:rPr lang="ru-RU" sz="1800" dirty="0" err="1"/>
              <a:t>and</a:t>
            </a:r>
            <a:r>
              <a:rPr lang="ru-RU" sz="1800" dirty="0"/>
              <a:t> </a:t>
            </a:r>
            <a:r>
              <a:rPr lang="ru-RU" sz="1800" dirty="0" err="1"/>
              <a:t>Electronic</a:t>
            </a:r>
            <a:r>
              <a:rPr lang="ru-RU" sz="1800" dirty="0"/>
              <a:t> </a:t>
            </a:r>
            <a:r>
              <a:rPr lang="ru-RU" sz="1800" dirty="0" err="1"/>
              <a:t>Engineers</a:t>
            </a:r>
            <a:r>
              <a:rPr lang="ru-RU" sz="1800" dirty="0"/>
              <a:t>, Институт инженеров по электротехнике и электронике;</a:t>
            </a:r>
          </a:p>
          <a:p>
            <a:endParaRPr lang="ru-RU" sz="1800" dirty="0"/>
          </a:p>
          <a:p>
            <a:r>
              <a:rPr lang="ru-RU" sz="1800" b="1" dirty="0">
                <a:solidFill>
                  <a:srgbClr val="E46C0A"/>
                </a:solidFill>
              </a:rPr>
              <a:t>ISO </a:t>
            </a:r>
            <a:r>
              <a:rPr lang="ru-RU" sz="1800" dirty="0"/>
              <a:t>— </a:t>
            </a:r>
            <a:r>
              <a:rPr lang="ru-RU" sz="1800" dirty="0" err="1"/>
              <a:t>International</a:t>
            </a:r>
            <a:r>
              <a:rPr lang="ru-RU" sz="1800" dirty="0"/>
              <a:t> </a:t>
            </a:r>
            <a:r>
              <a:rPr lang="ru-RU" sz="1800" dirty="0" err="1"/>
              <a:t>Standards</a:t>
            </a:r>
            <a:r>
              <a:rPr lang="ru-RU" sz="1800" dirty="0"/>
              <a:t> </a:t>
            </a:r>
            <a:r>
              <a:rPr lang="ru-RU" sz="1800" dirty="0" err="1"/>
              <a:t>Organization</a:t>
            </a:r>
            <a:r>
              <a:rPr lang="ru-RU" sz="1800" dirty="0"/>
              <a:t>, Международная организация по стандартизации;</a:t>
            </a:r>
          </a:p>
          <a:p>
            <a:endParaRPr lang="ru-RU" sz="1800" dirty="0"/>
          </a:p>
          <a:p>
            <a:r>
              <a:rPr lang="ru-RU" sz="1800" b="1" dirty="0">
                <a:solidFill>
                  <a:srgbClr val="E46C0A"/>
                </a:solidFill>
              </a:rPr>
              <a:t>EIA</a:t>
            </a:r>
            <a:r>
              <a:rPr lang="ru-RU" sz="1800" dirty="0"/>
              <a:t> — </a:t>
            </a:r>
            <a:r>
              <a:rPr lang="ru-RU" sz="1800" dirty="0" err="1"/>
              <a:t>Electronic</a:t>
            </a:r>
            <a:r>
              <a:rPr lang="ru-RU" sz="1800" dirty="0"/>
              <a:t> </a:t>
            </a:r>
            <a:r>
              <a:rPr lang="ru-RU" sz="1800" dirty="0" err="1"/>
              <a:t>Industry</a:t>
            </a:r>
            <a:r>
              <a:rPr lang="ru-RU" sz="1800" dirty="0"/>
              <a:t> </a:t>
            </a:r>
            <a:r>
              <a:rPr lang="ru-RU" sz="1800" dirty="0" err="1"/>
              <a:t>Association</a:t>
            </a:r>
            <a:r>
              <a:rPr lang="ru-RU" sz="1800" dirty="0"/>
              <a:t>, Ассоциация электронной промышленности;</a:t>
            </a:r>
          </a:p>
          <a:p>
            <a:endParaRPr lang="ru-RU" sz="1800" dirty="0"/>
          </a:p>
          <a:p>
            <a:r>
              <a:rPr lang="ru-RU" sz="1800" b="1" dirty="0">
                <a:solidFill>
                  <a:srgbClr val="E46C0A"/>
                </a:solidFill>
              </a:rPr>
              <a:t>IEC</a:t>
            </a:r>
            <a:r>
              <a:rPr lang="ru-RU" sz="1800" dirty="0"/>
              <a:t> — </a:t>
            </a:r>
            <a:r>
              <a:rPr lang="ru-RU" sz="1800" dirty="0" err="1"/>
              <a:t>International</a:t>
            </a:r>
            <a:r>
              <a:rPr lang="ru-RU" sz="1800" dirty="0"/>
              <a:t> </a:t>
            </a:r>
            <a:r>
              <a:rPr lang="ru-RU" sz="1800" dirty="0" err="1"/>
              <a:t>Electrotechnical</a:t>
            </a:r>
            <a:r>
              <a:rPr lang="ru-RU" sz="1800" dirty="0"/>
              <a:t> </a:t>
            </a:r>
            <a:r>
              <a:rPr lang="ru-RU" sz="1800" dirty="0" err="1"/>
              <a:t>Commission</a:t>
            </a:r>
            <a:r>
              <a:rPr lang="ru-RU" sz="1800" dirty="0"/>
              <a:t>, Международная комиссия по электротехнике;</a:t>
            </a:r>
          </a:p>
          <a:p>
            <a:pPr>
              <a:buFontTx/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520" y="476672"/>
            <a:ext cx="8229600" cy="13843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558ED5"/>
                </a:solidFill>
              </a:rPr>
              <a:t>Классификация методов проектирования ЭИС</a:t>
            </a:r>
          </a:p>
        </p:txBody>
      </p:sp>
      <p:sp>
        <p:nvSpPr>
          <p:cNvPr id="44034" name="Содержимое 2"/>
          <p:cNvSpPr>
            <a:spLocks noGrp="1"/>
          </p:cNvSpPr>
          <p:nvPr>
            <p:ph idx="4294967295"/>
          </p:nvPr>
        </p:nvSpPr>
        <p:spPr>
          <a:xfrm>
            <a:off x="395536" y="198884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по </a:t>
            </a:r>
            <a:r>
              <a:rPr lang="ru-RU" sz="1800" dirty="0"/>
              <a:t>степени использования средств автоматизации,</a:t>
            </a:r>
          </a:p>
          <a:p>
            <a:pPr>
              <a:buFontTx/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использования </a:t>
            </a:r>
            <a:r>
              <a:rPr lang="ru-RU" sz="1800" dirty="0"/>
              <a:t>типовых проектных решений,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 </a:t>
            </a:r>
            <a:r>
              <a:rPr lang="ru-RU" sz="1800" dirty="0"/>
              <a:t>адаптивности к предполагаемым изменениям.</a:t>
            </a:r>
          </a:p>
          <a:p>
            <a:endParaRPr lang="ru-RU" sz="1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520" y="476672"/>
            <a:ext cx="8892480" cy="1199728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558ED5"/>
                </a:solidFill>
              </a:rPr>
              <a:t>Принципы организационных форм управления проектированием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b="1" dirty="0" smtClean="0">
                <a:solidFill>
                  <a:srgbClr val="E46C0A"/>
                </a:solidFill>
              </a:rPr>
              <a:t>Функциональный </a:t>
            </a:r>
            <a:r>
              <a:rPr lang="ru-RU" sz="1600" b="1" dirty="0">
                <a:solidFill>
                  <a:srgbClr val="E46C0A"/>
                </a:solidFill>
              </a:rPr>
              <a:t>принцип. </a:t>
            </a:r>
            <a:r>
              <a:rPr lang="ru-RU" sz="1600" dirty="0"/>
              <a:t>Для выполнения каждого вида задач формируются подразделения из специалистов требуемого профиля.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i="1" dirty="0" smtClean="0">
                <a:solidFill>
                  <a:srgbClr val="00B050"/>
                </a:solidFill>
              </a:rPr>
              <a:t>Здесь </a:t>
            </a:r>
            <a:r>
              <a:rPr lang="ru-RU" sz="1600" i="1" dirty="0">
                <a:solidFill>
                  <a:srgbClr val="00B050"/>
                </a:solidFill>
              </a:rPr>
              <a:t>требуется высокая степень централизации и авторитарный стиль  руководства. Поэтому при проектировании КИС он используется редко.</a:t>
            </a:r>
          </a:p>
          <a:p>
            <a:pPr>
              <a:buFontTx/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b="1" dirty="0" smtClean="0">
                <a:solidFill>
                  <a:srgbClr val="E46C0A"/>
                </a:solidFill>
              </a:rPr>
              <a:t>Проектный </a:t>
            </a:r>
            <a:r>
              <a:rPr lang="ru-RU" sz="1600" b="1" dirty="0">
                <a:solidFill>
                  <a:srgbClr val="E46C0A"/>
                </a:solidFill>
              </a:rPr>
              <a:t>принцип. </a:t>
            </a:r>
            <a:r>
              <a:rPr lang="ru-RU" sz="1600" dirty="0"/>
              <a:t>Формируется проектная группа для выполнения проекта из специалистов различных профилей, которая несет полную ответственность за проект.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i="1" dirty="0" smtClean="0">
                <a:solidFill>
                  <a:srgbClr val="00B050"/>
                </a:solidFill>
              </a:rPr>
              <a:t>После </a:t>
            </a:r>
            <a:r>
              <a:rPr lang="ru-RU" sz="1600" i="1" dirty="0">
                <a:solidFill>
                  <a:srgbClr val="00B050"/>
                </a:solidFill>
              </a:rPr>
              <a:t>завершения проекта коллектив </a:t>
            </a:r>
            <a:r>
              <a:rPr lang="ru-RU" sz="1600" i="1" dirty="0" smtClean="0">
                <a:solidFill>
                  <a:srgbClr val="00B050"/>
                </a:solidFill>
              </a:rPr>
              <a:t>может </a:t>
            </a:r>
            <a:r>
              <a:rPr lang="ru-RU" sz="1600" i="1" dirty="0">
                <a:solidFill>
                  <a:srgbClr val="00B050"/>
                </a:solidFill>
              </a:rPr>
              <a:t>быть расформирован.</a:t>
            </a:r>
          </a:p>
          <a:p>
            <a:pPr>
              <a:buFontTx/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b="1" dirty="0" smtClean="0">
                <a:solidFill>
                  <a:srgbClr val="E46C0A"/>
                </a:solidFill>
              </a:rPr>
              <a:t>Матричный </a:t>
            </a:r>
            <a:r>
              <a:rPr lang="ru-RU" sz="1600" b="1" dirty="0">
                <a:solidFill>
                  <a:srgbClr val="E46C0A"/>
                </a:solidFill>
              </a:rPr>
              <a:t>принцип. </a:t>
            </a:r>
            <a:r>
              <a:rPr lang="ru-RU" sz="1600" dirty="0"/>
              <a:t>Предполагает формирование проектных из специалистов различных подразделений, которые находятся в двойном подчинении: руководителя проекта </a:t>
            </a:r>
            <a:r>
              <a:rPr lang="ru-RU" sz="1600" dirty="0" smtClean="0"/>
              <a:t> и </a:t>
            </a:r>
            <a:r>
              <a:rPr lang="ru-RU" sz="1600" dirty="0"/>
              <a:t>функционального руководителя. </a:t>
            </a:r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ShapeType="1"/>
          </p:cNvSpPr>
          <p:nvPr/>
        </p:nvSpPr>
        <p:spPr bwMode="auto">
          <a:xfrm flipH="1" flipV="1">
            <a:off x="2376487" y="1700077"/>
            <a:ext cx="45719" cy="241015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>
            <a:outerShdw dist="25400" dir="54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1"/>
          <p:cNvSpPr>
            <a:spLocks noChangeShapeType="1"/>
          </p:cNvSpPr>
          <p:nvPr/>
        </p:nvSpPr>
        <p:spPr bwMode="auto">
          <a:xfrm>
            <a:off x="2454275" y="4110236"/>
            <a:ext cx="45339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3"/>
          <p:cNvSpPr>
            <a:spLocks noChangeShapeType="1"/>
          </p:cNvSpPr>
          <p:nvPr/>
        </p:nvSpPr>
        <p:spPr bwMode="auto">
          <a:xfrm>
            <a:off x="4283968" y="2852936"/>
            <a:ext cx="36513" cy="12573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/>
          <p:cNvSpPr>
            <a:spLocks noChangeShapeType="1"/>
          </p:cNvSpPr>
          <p:nvPr/>
        </p:nvSpPr>
        <p:spPr bwMode="auto">
          <a:xfrm>
            <a:off x="2376487" y="1700079"/>
            <a:ext cx="1927225" cy="115860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/>
          <p:cNvSpPr>
            <a:spLocks noChangeShapeType="1"/>
          </p:cNvSpPr>
          <p:nvPr/>
        </p:nvSpPr>
        <p:spPr bwMode="auto">
          <a:xfrm>
            <a:off x="4283968" y="2852936"/>
            <a:ext cx="2486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190263"/>
            <a:ext cx="38418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Количество разрабатываемых проектов</a:t>
            </a:r>
            <a:endParaRPr kumimoji="0" lang="ru-RU" altLang="ru-RU" sz="9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62784" y="1451873"/>
            <a:ext cx="35283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898525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898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Матричная организация</a:t>
            </a:r>
            <a:endParaRPr kumimoji="0" lang="ru-RU" altLang="ru-RU" sz="1400" b="1" i="1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898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2834" y="2619811"/>
            <a:ext cx="802116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ru-RU" altLang="ru-RU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898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ru-RU" altLang="ru-RU" sz="1200" b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Функциональная		</a:t>
            </a:r>
            <a:endParaRPr kumimoji="0" lang="ru-RU" altLang="ru-RU" sz="1400" b="1" i="1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898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altLang="ru-RU" sz="1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организация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Проектная организация</a:t>
            </a:r>
            <a:endParaRPr kumimoji="0" lang="ru-RU" altLang="ru-RU" sz="1400" b="1" i="1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898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				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Объем и 	</a:t>
            </a:r>
            <a:endParaRPr kumimoji="0" lang="ru-RU" altLang="ru-RU" sz="9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898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			                                                                                                      сложность проекта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898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4653136"/>
            <a:ext cx="7200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Выбор организационных форм управления проектом КИС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7504" y="404664"/>
            <a:ext cx="8122096" cy="12717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558ED5"/>
                </a:solidFill>
              </a:rPr>
              <a:t>Функции «системных интеграторов»</a:t>
            </a:r>
          </a:p>
        </p:txBody>
      </p:sp>
      <p:sp>
        <p:nvSpPr>
          <p:cNvPr id="46082" name="Содержимое 2"/>
          <p:cNvSpPr>
            <a:spLocks noGrp="1"/>
          </p:cNvSpPr>
          <p:nvPr>
            <p:ph idx="4294967295"/>
          </p:nvPr>
        </p:nvSpPr>
        <p:spPr>
          <a:xfrm>
            <a:off x="683568" y="1844824"/>
            <a:ext cx="8229600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продажа </a:t>
            </a:r>
            <a:r>
              <a:rPr lang="ru-RU" sz="1800" dirty="0"/>
              <a:t>(дистрибуция, поставка для проектов) технических  и телекоммуникационных средств;</a:t>
            </a:r>
          </a:p>
          <a:p>
            <a:pPr algn="just">
              <a:buFontTx/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продажа  </a:t>
            </a:r>
            <a:r>
              <a:rPr lang="ru-RU" sz="1800" dirty="0"/>
              <a:t>(дистрибуция, поставка для проектов) системного и прикладного  программного обеспечения;</a:t>
            </a:r>
          </a:p>
          <a:p>
            <a:pPr algn="just">
              <a:buFontTx/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консалтинг</a:t>
            </a:r>
            <a:r>
              <a:rPr lang="ru-RU" sz="1800" dirty="0"/>
              <a:t>, проектные работы, сервис, техническая поддержка, обучение.</a:t>
            </a:r>
          </a:p>
          <a:p>
            <a:pPr>
              <a:buFontTx/>
              <a:buNone/>
            </a:pPr>
            <a:endParaRPr lang="ru-RU" sz="1400" dirty="0"/>
          </a:p>
          <a:p>
            <a:pPr>
              <a:buFontTx/>
              <a:buNone/>
            </a:pPr>
            <a:endParaRPr lang="ru-RU" sz="1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528" y="548680"/>
            <a:ext cx="8604448" cy="1127720"/>
          </a:xfrm>
        </p:spPr>
        <p:txBody>
          <a:bodyPr>
            <a:normAutofit/>
          </a:bodyPr>
          <a:lstStyle/>
          <a:p>
            <a:r>
              <a:rPr lang="ru-RU" sz="2000" dirty="0"/>
              <a:t>Объекты, с которыми работают системные интеграторы</a:t>
            </a:r>
          </a:p>
        </p:txBody>
      </p:sp>
      <p:sp>
        <p:nvSpPr>
          <p:cNvPr id="47106" name="Содержимое 2"/>
          <p:cNvSpPr>
            <a:spLocks noGrp="1"/>
          </p:cNvSpPr>
          <p:nvPr>
            <p:ph idx="4294967295"/>
          </p:nvPr>
        </p:nvSpPr>
        <p:spPr>
          <a:xfrm>
            <a:off x="467544" y="1772816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офисные </a:t>
            </a:r>
            <a:r>
              <a:rPr lang="ru-RU" sz="1800" dirty="0"/>
              <a:t>и корпоративные сети;</a:t>
            </a:r>
          </a:p>
          <a:p>
            <a:pPr>
              <a:buFontTx/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многоуровневые </a:t>
            </a:r>
            <a:r>
              <a:rPr lang="ru-RU" sz="1800" dirty="0"/>
              <a:t>системы хранения информации;</a:t>
            </a:r>
          </a:p>
          <a:p>
            <a:pPr>
              <a:buFontTx/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системы </a:t>
            </a:r>
            <a:r>
              <a:rPr lang="ru-RU" sz="1800" dirty="0"/>
              <a:t>управления технологическими процессами;</a:t>
            </a:r>
          </a:p>
          <a:p>
            <a:pPr>
              <a:buFontTx/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dirty="0" smtClean="0"/>
              <a:t>КИС </a:t>
            </a:r>
            <a:r>
              <a:rPr lang="ru-RU" sz="1800" dirty="0"/>
              <a:t>для крупных предприятий, банков, компаний.</a:t>
            </a:r>
          </a:p>
          <a:p>
            <a:endParaRPr lang="ru-RU" sz="1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520" y="404664"/>
            <a:ext cx="8424936" cy="1080120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558ED5"/>
                </a:solidFill>
              </a:rPr>
              <a:t>Проблемы взаимодействия  потребителя и проектировщика КИС</a:t>
            </a:r>
          </a:p>
        </p:txBody>
      </p:sp>
      <p:sp>
        <p:nvSpPr>
          <p:cNvPr id="48130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2296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smtClean="0"/>
              <a:t>нежелание </a:t>
            </a:r>
            <a:r>
              <a:rPr lang="ru-RU" sz="1400" dirty="0"/>
              <a:t>пользователей использовать новые подходы к построению КИС</a:t>
            </a:r>
            <a:r>
              <a:rPr lang="ru-RU" sz="1400" dirty="0" smtClean="0"/>
              <a:t>;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smtClean="0"/>
              <a:t>занятость </a:t>
            </a:r>
            <a:r>
              <a:rPr lang="ru-RU" sz="1400" dirty="0"/>
              <a:t>специалистов пользователей основной работой и как следствие недостаточное внимание проведению исследований</a:t>
            </a:r>
            <a:r>
              <a:rPr lang="ru-RU" sz="1400" dirty="0" smtClean="0"/>
              <a:t>;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smtClean="0"/>
              <a:t>сложность </a:t>
            </a:r>
            <a:r>
              <a:rPr lang="ru-RU" sz="1400" dirty="0"/>
              <a:t>освоения системы-прототипа для уточнения технических требований к проектируемой системе</a:t>
            </a:r>
            <a:r>
              <a:rPr lang="ru-RU" sz="1400" dirty="0" smtClean="0"/>
              <a:t>;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smtClean="0"/>
              <a:t>отсутствие </a:t>
            </a:r>
            <a:r>
              <a:rPr lang="ru-RU" sz="1400" dirty="0"/>
              <a:t>опыта работы в предлагаемой программно-технической среде</a:t>
            </a:r>
            <a:r>
              <a:rPr lang="ru-RU" sz="1400" dirty="0" smtClean="0"/>
              <a:t>;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smtClean="0"/>
              <a:t>неполное </a:t>
            </a:r>
            <a:r>
              <a:rPr lang="ru-RU" sz="1400" dirty="0"/>
              <a:t>решение вопроса технического оснащения объекта управления</a:t>
            </a:r>
            <a:r>
              <a:rPr lang="ru-RU" sz="1400" dirty="0" smtClean="0"/>
              <a:t>;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smtClean="0"/>
              <a:t>организация </a:t>
            </a:r>
            <a:r>
              <a:rPr lang="ru-RU" sz="1400" dirty="0"/>
              <a:t>использования накопленных информационных ресурсов и их конвертация в новую информационную среду</a:t>
            </a:r>
            <a:r>
              <a:rPr lang="ru-RU" sz="1400" dirty="0" smtClean="0"/>
              <a:t>;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smtClean="0"/>
              <a:t>недостаточно </a:t>
            </a:r>
            <a:r>
              <a:rPr lang="ru-RU" sz="1400" dirty="0"/>
              <a:t>подробная и понятная техническая документация на предлагаемые решения, значительный объем для ее освоения.</a:t>
            </a:r>
          </a:p>
          <a:p>
            <a:endParaRPr lang="ru-RU" sz="1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528" y="692696"/>
            <a:ext cx="8424936" cy="112772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558ED5"/>
                </a:solidFill>
              </a:rPr>
              <a:t>Этапы проектирования КИС</a:t>
            </a:r>
            <a:br>
              <a:rPr lang="ru-RU" sz="2400" b="1" dirty="0">
                <a:solidFill>
                  <a:srgbClr val="558ED5"/>
                </a:solidFill>
              </a:rPr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784976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FF0000"/>
                </a:solidFill>
              </a:rPr>
              <a:t>Формирование требование к </a:t>
            </a:r>
            <a:r>
              <a:rPr lang="ru-RU" b="1" dirty="0" smtClean="0">
                <a:solidFill>
                  <a:srgbClr val="FF0000"/>
                </a:solidFill>
              </a:rPr>
              <a:t>системе.  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На  </a:t>
            </a:r>
            <a:r>
              <a:rPr lang="ru-RU" dirty="0"/>
              <a:t>начальной стадии проектирования выделяют следующие </a:t>
            </a:r>
            <a:r>
              <a:rPr lang="ru-RU" dirty="0" smtClean="0"/>
              <a:t>этапы</a:t>
            </a:r>
            <a:r>
              <a:rPr lang="en-US" dirty="0" smtClean="0"/>
              <a:t>     </a:t>
            </a:r>
            <a:r>
              <a:rPr lang="ru-RU" dirty="0" smtClean="0"/>
              <a:t>работ</a:t>
            </a:r>
            <a:r>
              <a:rPr lang="ru-RU" dirty="0"/>
              <a:t>: </a:t>
            </a:r>
            <a:endParaRPr lang="ru-RU" dirty="0" smtClean="0"/>
          </a:p>
          <a:p>
            <a:pPr>
              <a:lnSpc>
                <a:spcPct val="90000"/>
              </a:lnSpc>
              <a:buFontTx/>
              <a:buNone/>
            </a:pP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обследование </a:t>
            </a:r>
            <a:r>
              <a:rPr lang="ru-RU" dirty="0"/>
              <a:t>объекта и обоснование необходимости создания КИС; </a:t>
            </a:r>
            <a:endParaRPr lang="ru-RU" dirty="0" smtClean="0"/>
          </a:p>
          <a:p>
            <a:pPr>
              <a:lnSpc>
                <a:spcPct val="90000"/>
              </a:lnSpc>
            </a:pP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формирование </a:t>
            </a:r>
            <a:r>
              <a:rPr lang="ru-RU" dirty="0"/>
              <a:t>требований пользователей к КИС; </a:t>
            </a:r>
            <a:endParaRPr lang="ru-RU" dirty="0" smtClean="0"/>
          </a:p>
          <a:p>
            <a:pPr>
              <a:lnSpc>
                <a:spcPct val="90000"/>
              </a:lnSpc>
            </a:pP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оформление </a:t>
            </a:r>
            <a:r>
              <a:rPr lang="ru-RU" dirty="0"/>
              <a:t>отчета об обследовании. 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ru-RU" dirty="0" smtClean="0"/>
          </a:p>
          <a:p>
            <a:pPr>
              <a:lnSpc>
                <a:spcPct val="90000"/>
              </a:lnSpc>
            </a:pP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b="1" dirty="0">
                <a:solidFill>
                  <a:srgbClr val="FF0000"/>
                </a:solidFill>
              </a:rPr>
              <a:t>Разработка концепции  системы.</a:t>
            </a:r>
            <a:r>
              <a:rPr lang="ru-RU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dirty="0" smtClean="0"/>
              <a:t>Проводится </a:t>
            </a:r>
            <a:r>
              <a:rPr lang="ru-RU" dirty="0"/>
              <a:t>изучение объекта автоматизации, определение необходимости НИР, разработка вариантов концепции, удовлетворяющих требованиям пользователей.</a:t>
            </a:r>
          </a:p>
          <a:p>
            <a:pPr>
              <a:lnSpc>
                <a:spcPct val="90000"/>
              </a:lnSpc>
            </a:pPr>
            <a:endParaRPr lang="ru-RU" sz="2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0178" name="Содержимое 2"/>
          <p:cNvSpPr>
            <a:spLocks noGrp="1"/>
          </p:cNvSpPr>
          <p:nvPr>
            <p:ph idx="4294967295"/>
          </p:nvPr>
        </p:nvSpPr>
        <p:spPr>
          <a:xfrm>
            <a:off x="251520" y="1772816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Разработка </a:t>
            </a:r>
            <a:r>
              <a:rPr lang="ru-RU" b="1" dirty="0">
                <a:solidFill>
                  <a:srgbClr val="FF0000"/>
                </a:solidFill>
              </a:rPr>
              <a:t>технического </a:t>
            </a:r>
            <a:r>
              <a:rPr lang="ru-RU" b="1" dirty="0" smtClean="0">
                <a:solidFill>
                  <a:srgbClr val="FF0000"/>
                </a:solidFill>
              </a:rPr>
              <a:t>задания.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Разрабатывается </a:t>
            </a:r>
            <a:r>
              <a:rPr lang="ru-RU" dirty="0"/>
              <a:t>и утверждается ТЗ на создание КИС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Создание эскизного проекта</a:t>
            </a:r>
            <a:r>
              <a:rPr lang="ru-RU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Разрабатываются </a:t>
            </a:r>
            <a:r>
              <a:rPr lang="ru-RU" dirty="0"/>
              <a:t>предварительные проектные решения по системе и ее частям, а также эскизная документация на систему и ее части.</a:t>
            </a:r>
          </a:p>
          <a:p>
            <a:pPr>
              <a:buFontTx/>
              <a:buNone/>
            </a:pP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pPr algn="ctr"/>
            <a:endParaRPr lang="ru-RU" sz="2400" dirty="0">
              <a:solidFill>
                <a:srgbClr val="558ED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604448" cy="4114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b="1" dirty="0">
                <a:solidFill>
                  <a:srgbClr val="FF0000"/>
                </a:solidFill>
              </a:rPr>
              <a:t>Техническое </a:t>
            </a:r>
            <a:r>
              <a:rPr lang="ru-RU" b="1" dirty="0" smtClean="0">
                <a:solidFill>
                  <a:srgbClr val="FF0000"/>
                </a:solidFill>
              </a:rPr>
              <a:t>проектирование</a:t>
            </a:r>
            <a:r>
              <a:rPr lang="ru-RU" sz="2800" b="1" dirty="0" smtClean="0">
                <a:solidFill>
                  <a:srgbClr val="558ED5"/>
                </a:solidFill>
              </a:rPr>
              <a:t>.</a:t>
            </a:r>
            <a:endParaRPr lang="en-US" sz="2800" b="1" dirty="0" smtClean="0">
              <a:solidFill>
                <a:srgbClr val="558ED5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2800" b="1" dirty="0" smtClean="0">
                <a:solidFill>
                  <a:srgbClr val="558ED5"/>
                </a:solidFill>
              </a:rPr>
              <a:t> </a:t>
            </a:r>
            <a:r>
              <a:rPr lang="ru-RU" sz="2600" dirty="0" smtClean="0"/>
              <a:t>Разрабатываются </a:t>
            </a:r>
            <a:r>
              <a:rPr lang="ru-RU" sz="2600" dirty="0"/>
              <a:t>проектные решения по системе и ее компонентам и соответствующая документация. </a:t>
            </a:r>
            <a:endParaRPr lang="en-US" sz="26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2600" dirty="0" smtClean="0"/>
              <a:t>Оформляется </a:t>
            </a:r>
            <a:r>
              <a:rPr lang="ru-RU" sz="2600" dirty="0"/>
              <a:t>документация на поставку комплекса технических средств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2600" dirty="0" smtClean="0"/>
              <a:t> </a:t>
            </a:r>
            <a:r>
              <a:rPr lang="ru-RU" sz="2600" dirty="0"/>
              <a:t>Разрабатываются задания на проектирование смежных частей проекта. </a:t>
            </a:r>
            <a:endParaRPr lang="ru-RU" sz="26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b="1" dirty="0">
                <a:solidFill>
                  <a:srgbClr val="FF0000"/>
                </a:solidFill>
              </a:rPr>
              <a:t>Рабочее проектирование.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2600" dirty="0" smtClean="0"/>
              <a:t>Производится </a:t>
            </a:r>
            <a:r>
              <a:rPr lang="ru-RU" sz="2600" dirty="0"/>
              <a:t>разработка и адаптация программ, разработка рабочей документации на систему и ее компоненты.</a:t>
            </a:r>
          </a:p>
          <a:p>
            <a:pPr>
              <a:lnSpc>
                <a:spcPct val="90000"/>
              </a:lnSpc>
            </a:pPr>
            <a:endParaRPr lang="ru-RU" sz="3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Ввод в действие  </a:t>
            </a:r>
            <a:r>
              <a:rPr lang="ru-RU" sz="1600" dirty="0">
                <a:solidFill>
                  <a:srgbClr val="FF0000"/>
                </a:solidFill>
              </a:rPr>
              <a:t/>
            </a:r>
            <a:br>
              <a:rPr lang="ru-RU" sz="1600" dirty="0">
                <a:solidFill>
                  <a:srgbClr val="FF0000"/>
                </a:solidFill>
              </a:rPr>
            </a:b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67544" y="1700808"/>
            <a:ext cx="8352928" cy="43189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3000" dirty="0"/>
              <a:t>Выполняются работы</a:t>
            </a:r>
            <a:r>
              <a:rPr lang="ru-RU" sz="3000" dirty="0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600" dirty="0" smtClean="0"/>
              <a:t>подготовка </a:t>
            </a:r>
            <a:r>
              <a:rPr lang="ru-RU" sz="2600" dirty="0"/>
              <a:t>объекта автоматизации</a:t>
            </a:r>
            <a:r>
              <a:rPr lang="ru-RU" sz="2600" dirty="0" smtClean="0"/>
              <a:t>;</a:t>
            </a:r>
          </a:p>
          <a:p>
            <a:pPr>
              <a:lnSpc>
                <a:spcPct val="90000"/>
              </a:lnSpc>
            </a:pPr>
            <a:endParaRPr lang="ru-RU" sz="2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2600" dirty="0" smtClean="0"/>
              <a:t> </a:t>
            </a:r>
            <a:r>
              <a:rPr lang="ru-RU" sz="2600" dirty="0"/>
              <a:t>подготовка персонала</a:t>
            </a:r>
            <a:r>
              <a:rPr lang="ru-RU" sz="2600" dirty="0" smtClean="0"/>
              <a:t>;</a:t>
            </a:r>
          </a:p>
          <a:p>
            <a:pPr>
              <a:lnSpc>
                <a:spcPct val="90000"/>
              </a:lnSpc>
            </a:pPr>
            <a:endParaRPr lang="ru-RU" sz="2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600" dirty="0" smtClean="0"/>
              <a:t>комплектация </a:t>
            </a:r>
            <a:r>
              <a:rPr lang="ru-RU" sz="2600" dirty="0"/>
              <a:t>КИС программными и техническими </a:t>
            </a:r>
            <a:r>
              <a:rPr lang="ru-RU" sz="2600" dirty="0" smtClean="0"/>
              <a:t>средствами</a:t>
            </a:r>
          </a:p>
          <a:p>
            <a:pPr>
              <a:lnSpc>
                <a:spcPct val="90000"/>
              </a:lnSpc>
            </a:pPr>
            <a:endParaRPr lang="ru-RU" sz="2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600" dirty="0" smtClean="0"/>
              <a:t>строительно-монтажные </a:t>
            </a:r>
            <a:r>
              <a:rPr lang="ru-RU" sz="2600" dirty="0"/>
              <a:t>и </a:t>
            </a:r>
            <a:r>
              <a:rPr lang="ru-RU" sz="2600" dirty="0" smtClean="0"/>
              <a:t>пусконаладочные;</a:t>
            </a:r>
          </a:p>
          <a:p>
            <a:pPr>
              <a:lnSpc>
                <a:spcPct val="90000"/>
              </a:lnSpc>
            </a:pPr>
            <a:endParaRPr lang="ru-RU" sz="2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600" dirty="0" smtClean="0"/>
              <a:t>предварительные </a:t>
            </a:r>
            <a:r>
              <a:rPr lang="ru-RU" sz="2600" dirty="0"/>
              <a:t>испытания</a:t>
            </a:r>
            <a:r>
              <a:rPr lang="ru-RU" sz="2600" dirty="0" smtClean="0"/>
              <a:t>;</a:t>
            </a:r>
          </a:p>
          <a:p>
            <a:pPr>
              <a:lnSpc>
                <a:spcPct val="90000"/>
              </a:lnSpc>
            </a:pPr>
            <a:endParaRPr lang="ru-RU" sz="2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600" dirty="0" smtClean="0"/>
              <a:t>опытная </a:t>
            </a:r>
            <a:r>
              <a:rPr lang="ru-RU" sz="2600" dirty="0"/>
              <a:t>эксплуатация</a:t>
            </a:r>
            <a:r>
              <a:rPr lang="ru-RU" sz="2600" dirty="0" smtClean="0"/>
              <a:t>;</a:t>
            </a:r>
          </a:p>
          <a:p>
            <a:pPr>
              <a:lnSpc>
                <a:spcPct val="90000"/>
              </a:lnSpc>
            </a:pPr>
            <a:endParaRPr lang="ru-RU" sz="2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600" dirty="0" smtClean="0"/>
              <a:t>приемочные </a:t>
            </a:r>
            <a:r>
              <a:rPr lang="ru-RU" sz="2600" dirty="0"/>
              <a:t>испытания.</a:t>
            </a:r>
          </a:p>
          <a:p>
            <a:pPr>
              <a:lnSpc>
                <a:spcPct val="90000"/>
              </a:lnSpc>
            </a:pPr>
            <a:endParaRPr lang="ru-RU" sz="3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558ED5"/>
                </a:solidFill>
              </a:rPr>
              <a:t>Национальные и региональные институты и организации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23528" y="1916832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1800" b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lang="ru-RU" sz="1800" b="1" dirty="0" smtClean="0">
                <a:solidFill>
                  <a:srgbClr val="E46C0A"/>
                </a:solidFill>
              </a:rPr>
              <a:t>ANSI</a:t>
            </a:r>
            <a:r>
              <a:rPr lang="ru-RU" sz="1800" dirty="0" smtClean="0"/>
              <a:t> </a:t>
            </a:r>
            <a:r>
              <a:rPr lang="ru-RU" sz="1800" dirty="0"/>
              <a:t>— </a:t>
            </a:r>
            <a:r>
              <a:rPr lang="ru-RU" sz="1800" dirty="0" err="1"/>
              <a:t>American</a:t>
            </a:r>
            <a:r>
              <a:rPr lang="ru-RU" sz="1800" dirty="0"/>
              <a:t> </a:t>
            </a:r>
            <a:r>
              <a:rPr lang="ru-RU" sz="1800" dirty="0" err="1"/>
              <a:t>National</a:t>
            </a:r>
            <a:r>
              <a:rPr lang="ru-RU" sz="1800" dirty="0"/>
              <a:t> </a:t>
            </a:r>
            <a:r>
              <a:rPr lang="ru-RU" sz="1800" dirty="0" err="1"/>
              <a:t>Standards</a:t>
            </a:r>
            <a:r>
              <a:rPr lang="ru-RU" sz="1800" dirty="0"/>
              <a:t> </a:t>
            </a:r>
            <a:r>
              <a:rPr lang="ru-RU" sz="1800" dirty="0" err="1"/>
              <a:t>Institute</a:t>
            </a:r>
            <a:r>
              <a:rPr lang="ru-RU" sz="1800" dirty="0"/>
              <a:t>, Американский национальный институт стандартов;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1800" b="1" dirty="0" smtClean="0">
                <a:solidFill>
                  <a:srgbClr val="E46C0A"/>
                </a:solidFill>
              </a:rPr>
              <a:t>SEI</a:t>
            </a:r>
            <a:r>
              <a:rPr lang="ru-RU" sz="1800" dirty="0" smtClean="0"/>
              <a:t> </a:t>
            </a:r>
            <a:r>
              <a:rPr lang="ru-RU" sz="1800" dirty="0"/>
              <a:t>— </a:t>
            </a:r>
            <a:r>
              <a:rPr lang="ru-RU" sz="1800" dirty="0" err="1"/>
              <a:t>Software</a:t>
            </a:r>
            <a:r>
              <a:rPr lang="ru-RU" sz="1800" dirty="0"/>
              <a:t> </a:t>
            </a:r>
            <a:r>
              <a:rPr lang="ru-RU" sz="1800" dirty="0" err="1"/>
              <a:t>Engineering</a:t>
            </a:r>
            <a:r>
              <a:rPr lang="ru-RU" sz="1800" dirty="0"/>
              <a:t> </a:t>
            </a:r>
            <a:r>
              <a:rPr lang="ru-RU" sz="1800" dirty="0" err="1"/>
              <a:t>Institute</a:t>
            </a:r>
            <a:r>
              <a:rPr lang="ru-RU" sz="1800" dirty="0"/>
              <a:t>, Институт программной </a:t>
            </a:r>
            <a:r>
              <a:rPr lang="ru-RU" sz="1800" dirty="0" smtClean="0"/>
              <a:t>инженерии</a:t>
            </a:r>
            <a:r>
              <a:rPr lang="ru-RU" sz="1800" dirty="0"/>
              <a:t>;</a:t>
            </a:r>
          </a:p>
          <a:p>
            <a:pPr>
              <a:buFontTx/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1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800" b="1" dirty="0" smtClean="0">
                <a:solidFill>
                  <a:srgbClr val="E46C0A"/>
                </a:solidFill>
              </a:rPr>
              <a:t>ECMA</a:t>
            </a:r>
            <a:r>
              <a:rPr lang="ru-RU" sz="1800" dirty="0" smtClean="0"/>
              <a:t> </a:t>
            </a:r>
            <a:r>
              <a:rPr lang="ru-RU" sz="1800" dirty="0"/>
              <a:t>— </a:t>
            </a:r>
            <a:r>
              <a:rPr lang="ru-RU" sz="1800" dirty="0" err="1"/>
              <a:t>European</a:t>
            </a:r>
            <a:r>
              <a:rPr lang="ru-RU" sz="1800" dirty="0"/>
              <a:t> </a:t>
            </a:r>
            <a:r>
              <a:rPr lang="ru-RU" sz="1800" dirty="0" err="1"/>
              <a:t>Computer</a:t>
            </a:r>
            <a:r>
              <a:rPr lang="ru-RU" sz="1800" dirty="0"/>
              <a:t> </a:t>
            </a:r>
            <a:r>
              <a:rPr lang="ru-RU" sz="1800" dirty="0" err="1"/>
              <a:t>Manufactures</a:t>
            </a:r>
            <a:r>
              <a:rPr lang="ru-RU" sz="1800" dirty="0"/>
              <a:t> </a:t>
            </a:r>
            <a:r>
              <a:rPr lang="ru-RU" sz="1800" dirty="0" err="1"/>
              <a:t>Association</a:t>
            </a:r>
            <a:r>
              <a:rPr lang="ru-RU" sz="1800" dirty="0"/>
              <a:t>, Европейская ассоциация производителей компьютерного оборудования;</a:t>
            </a:r>
          </a:p>
          <a:p>
            <a:pPr>
              <a:buFontTx/>
              <a:buNone/>
            </a:pPr>
            <a:r>
              <a:rPr lang="ru-RU" sz="1800" dirty="0"/>
              <a:t> </a:t>
            </a:r>
          </a:p>
          <a:p>
            <a:pPr>
              <a:buFontTx/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520" y="476672"/>
            <a:ext cx="7978080" cy="119972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Функционирование, сопровождение, модернизация</a:t>
            </a:r>
            <a:r>
              <a:rPr lang="ru-RU" sz="1600" dirty="0">
                <a:solidFill>
                  <a:srgbClr val="FF0000"/>
                </a:solidFill>
              </a:rPr>
              <a:t/>
            </a:r>
            <a:br>
              <a:rPr lang="ru-RU" sz="1600" dirty="0">
                <a:solidFill>
                  <a:srgbClr val="FF0000"/>
                </a:solidFill>
              </a:rPr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3250" name="Содержимое 2"/>
          <p:cNvSpPr>
            <a:spLocks noGrp="1"/>
          </p:cNvSpPr>
          <p:nvPr>
            <p:ph idx="4294967295"/>
          </p:nvPr>
        </p:nvSpPr>
        <p:spPr>
          <a:xfrm>
            <a:off x="467544" y="1844824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Выполнение работ в соответствии с гарантийными обязательствами и послегарантийное обслуживание. 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Заключение договоров на сопровождение и модернизацию КИС.</a:t>
            </a:r>
          </a:p>
          <a:p>
            <a:endParaRPr lang="ru-RU" sz="1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92100"/>
            <a:ext cx="8229600" cy="13843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558ED5"/>
                </a:solidFill>
              </a:rPr>
              <a:t>Укрупненные стадии проектирования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95536" y="1700808"/>
            <a:ext cx="8748464" cy="41148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32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3000" b="1" dirty="0" err="1" smtClean="0">
                <a:solidFill>
                  <a:srgbClr val="FF0000"/>
                </a:solidFill>
              </a:rPr>
              <a:t>предпроектная</a:t>
            </a:r>
            <a:r>
              <a:rPr lang="ru-RU" sz="3000" b="1" dirty="0" smtClean="0">
                <a:solidFill>
                  <a:srgbClr val="FF0000"/>
                </a:solidFill>
              </a:rPr>
              <a:t> </a:t>
            </a:r>
            <a:r>
              <a:rPr lang="ru-RU" sz="3000" b="1" dirty="0">
                <a:solidFill>
                  <a:srgbClr val="FF0000"/>
                </a:solidFill>
              </a:rPr>
              <a:t>стадия </a:t>
            </a:r>
            <a:r>
              <a:rPr lang="ru-RU" sz="3000" dirty="0"/>
              <a:t>(формирование требование к системе, разработка концепции  системы, разработка технического задания, создание эскизного проекта</a:t>
            </a:r>
            <a:r>
              <a:rPr lang="ru-RU" sz="3000" dirty="0" smtClean="0"/>
              <a:t>);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3000" b="1" dirty="0" smtClean="0">
                <a:solidFill>
                  <a:srgbClr val="FF0000"/>
                </a:solidFill>
              </a:rPr>
              <a:t>стадия </a:t>
            </a:r>
            <a:r>
              <a:rPr lang="ru-RU" sz="3000" b="1" dirty="0">
                <a:solidFill>
                  <a:srgbClr val="FF0000"/>
                </a:solidFill>
              </a:rPr>
              <a:t>проектирования </a:t>
            </a:r>
            <a:r>
              <a:rPr lang="ru-RU" sz="3000" dirty="0"/>
              <a:t>(техническое, рабочее проектирование</a:t>
            </a:r>
            <a:r>
              <a:rPr lang="ru-RU" sz="3000" dirty="0" smtClean="0"/>
              <a:t>);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3000" b="1" dirty="0" smtClean="0">
                <a:solidFill>
                  <a:srgbClr val="FF0000"/>
                </a:solidFill>
              </a:rPr>
              <a:t>стадия </a:t>
            </a:r>
            <a:r>
              <a:rPr lang="ru-RU" sz="3000" b="1" dirty="0">
                <a:solidFill>
                  <a:srgbClr val="FF0000"/>
                </a:solidFill>
              </a:rPr>
              <a:t>внедрения </a:t>
            </a:r>
            <a:r>
              <a:rPr lang="ru-RU" sz="3000" dirty="0"/>
              <a:t>(ввод в действие</a:t>
            </a:r>
            <a:r>
              <a:rPr lang="ru-RU" sz="3000" dirty="0" smtClean="0"/>
              <a:t>);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3000" b="1" dirty="0" smtClean="0">
                <a:solidFill>
                  <a:srgbClr val="FF0000"/>
                </a:solidFill>
              </a:rPr>
              <a:t>стадия </a:t>
            </a:r>
            <a:r>
              <a:rPr lang="ru-RU" sz="3000" b="1" dirty="0">
                <a:solidFill>
                  <a:srgbClr val="FF0000"/>
                </a:solidFill>
              </a:rPr>
              <a:t>эксплуатации и сопровождения </a:t>
            </a:r>
            <a:r>
              <a:rPr lang="ru-RU" sz="3000" dirty="0"/>
              <a:t>(функционирование, сопровождение, модернизация).</a:t>
            </a:r>
          </a:p>
          <a:p>
            <a:pPr>
              <a:lnSpc>
                <a:spcPct val="90000"/>
              </a:lnSpc>
            </a:pPr>
            <a:endParaRPr lang="ru-RU" sz="3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48464" cy="151130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>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5" name="Содержимое 4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500" b="1" dirty="0">
                <a:solidFill>
                  <a:srgbClr val="FF0000"/>
                </a:solidFill>
              </a:rPr>
              <a:t>Стандарты управления жизненным циклом, качеством и интерфейсами систем и программных </a:t>
            </a:r>
            <a:r>
              <a:rPr lang="ru-RU" sz="2500" b="1" dirty="0" smtClean="0">
                <a:solidFill>
                  <a:srgbClr val="FF0000"/>
                </a:solidFill>
              </a:rPr>
              <a:t>средств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en-US" sz="2500" dirty="0" smtClean="0"/>
              <a:t>CMMI-Capability </a:t>
            </a:r>
            <a:r>
              <a:rPr lang="en-US" sz="2500" dirty="0"/>
              <a:t>Maturity Model Integration for Product and Process </a:t>
            </a:r>
            <a:r>
              <a:rPr lang="ru-RU" sz="2500" dirty="0"/>
              <a:t> </a:t>
            </a:r>
            <a:r>
              <a:rPr lang="ru-RU" sz="2500" dirty="0" err="1"/>
              <a:t>Development</a:t>
            </a:r>
            <a:r>
              <a:rPr lang="ru-RU" sz="2500" dirty="0"/>
              <a:t>: Интегрированная модель оценивания зрелости продуктов и процессов разработки программных средств</a:t>
            </a:r>
            <a:r>
              <a:rPr lang="ru-RU" sz="2500" dirty="0" smtClean="0"/>
              <a:t>.</a:t>
            </a:r>
          </a:p>
          <a:p>
            <a:pPr>
              <a:lnSpc>
                <a:spcPct val="80000"/>
              </a:lnSpc>
            </a:pPr>
            <a:endParaRPr lang="ru-RU" sz="2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500" dirty="0" smtClean="0"/>
              <a:t>ISO9000:2000</a:t>
            </a:r>
            <a:r>
              <a:rPr lang="ru-RU" sz="2500" dirty="0"/>
              <a:t>. (ГОСТР–2001). Система менеджмента (административного управления) качества. Основы и словарь</a:t>
            </a:r>
            <a:r>
              <a:rPr lang="ru-RU" sz="2500" dirty="0" smtClean="0"/>
              <a:t>.</a:t>
            </a:r>
          </a:p>
          <a:p>
            <a:pPr>
              <a:lnSpc>
                <a:spcPct val="80000"/>
              </a:lnSpc>
            </a:pPr>
            <a:endParaRPr lang="ru-RU" sz="2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500" dirty="0" smtClean="0"/>
              <a:t>ISO9001:2000</a:t>
            </a:r>
            <a:r>
              <a:rPr lang="ru-RU" sz="2500" dirty="0"/>
              <a:t>. (ГОСТР–2001). Система менеджмента (административного управления) качества. Требования.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5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500063"/>
            <a:ext cx="8964488" cy="56261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ISO9004:2000</a:t>
            </a:r>
            <a:r>
              <a:rPr lang="ru-RU" sz="3000" dirty="0"/>
              <a:t>. (ГОСТР–2001). Система менеджмента (административного управления) качества. Руководство по улучшению деятельности</a:t>
            </a:r>
            <a:r>
              <a:rPr lang="ru-RU" sz="30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ISO90003:2004 </a:t>
            </a:r>
            <a:r>
              <a:rPr lang="ru-RU" sz="3000" dirty="0"/>
              <a:t>–Руководство по организации применения стандарта ISO 9001:2000 для программных средств</a:t>
            </a:r>
            <a:r>
              <a:rPr lang="ru-RU" sz="30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ISO10005 </a:t>
            </a:r>
            <a:r>
              <a:rPr lang="ru-RU" sz="3000" dirty="0"/>
              <a:t>(ГОСТ):1995 –Административное управление качеством. Руководящие указания по программам качества. </a:t>
            </a:r>
            <a:endParaRPr lang="ru-RU" sz="3000" dirty="0" smtClean="0"/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 </a:t>
            </a:r>
            <a:r>
              <a:rPr lang="ru-RU" sz="3000" dirty="0"/>
              <a:t>10006(ГОСТ):1997 –Руководство по качеству при управлении проектом.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>
              <a:lnSpc>
                <a:spcPct val="90000"/>
              </a:lnSpc>
            </a:pPr>
            <a:endParaRPr lang="ru-RU" sz="3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4294967295"/>
          </p:nvPr>
        </p:nvSpPr>
        <p:spPr>
          <a:xfrm>
            <a:off x="0" y="1071563"/>
            <a:ext cx="8964488" cy="5054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 </a:t>
            </a:r>
            <a:r>
              <a:rPr lang="ru-RU" sz="3000" dirty="0"/>
              <a:t>10013 (ГОСТ):1995. –Руководящие указания по разработке руководств по качеству</a:t>
            </a:r>
            <a:r>
              <a:rPr lang="ru-RU" sz="30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 </a:t>
            </a:r>
            <a:r>
              <a:rPr lang="ru-RU" sz="3000" dirty="0"/>
              <a:t>10011:1-3 (ГОСТ): 1990. –Руководящие положения по проверке систем качества</a:t>
            </a:r>
            <a:r>
              <a:rPr lang="ru-RU" sz="30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 </a:t>
            </a:r>
            <a:r>
              <a:rPr lang="ru-RU" sz="3000" dirty="0"/>
              <a:t>9945:1-4:2003 –ИТ. Интерфейсы переносимых операционных систем. </a:t>
            </a:r>
            <a:endParaRPr lang="ru-RU" sz="3000" dirty="0" smtClean="0"/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 </a:t>
            </a:r>
            <a:r>
              <a:rPr lang="ru-RU" sz="3000" dirty="0"/>
              <a:t>14252:1996 –ИТ. Руководство по функциональной среде открытых систем POSIX</a:t>
            </a:r>
            <a:r>
              <a:rPr lang="ru-RU" sz="3000" dirty="0" smtClean="0"/>
              <a:t>.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3000" dirty="0" smtClean="0"/>
              <a:t>ISO </a:t>
            </a:r>
            <a:r>
              <a:rPr lang="ru-RU" sz="3000" dirty="0"/>
              <a:t>13210:1994. –ИТ. Методы тестирования для измерения соответствия стандартам POSIX.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sz="3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Содержимое 2"/>
          <p:cNvSpPr>
            <a:spLocks noGrp="1"/>
          </p:cNvSpPr>
          <p:nvPr>
            <p:ph idx="4294967295"/>
          </p:nvPr>
        </p:nvSpPr>
        <p:spPr>
          <a:xfrm>
            <a:off x="179512" y="548680"/>
            <a:ext cx="8964488" cy="55546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	</a:t>
            </a:r>
            <a:r>
              <a:rPr lang="ru-RU" b="1" dirty="0" smtClean="0">
                <a:solidFill>
                  <a:srgbClr val="FF0000"/>
                </a:solidFill>
              </a:rPr>
              <a:t>Стандарты </a:t>
            </a:r>
            <a:r>
              <a:rPr lang="ru-RU" b="1" dirty="0">
                <a:solidFill>
                  <a:srgbClr val="FF0000"/>
                </a:solidFill>
              </a:rPr>
              <a:t>разработки, сопровождения, тестирования и управления конфигурацией компонентов и программных средств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b="1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/>
              <a:t>ISO </a:t>
            </a:r>
            <a:r>
              <a:rPr lang="ru-RU" dirty="0"/>
              <a:t>15288:2002. –Системная инженерия. Процессы жизненного цикла систем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/>
              <a:t>ISO </a:t>
            </a:r>
            <a:r>
              <a:rPr lang="ru-RU" dirty="0"/>
              <a:t>19760:2003. –Системная инженерия. Руководство по применению стандарта ISO 15288. </a:t>
            </a:r>
          </a:p>
          <a:p>
            <a:pPr>
              <a:buFontTx/>
              <a:buNone/>
            </a:pPr>
            <a:endParaRPr lang="ru-RU" dirty="0"/>
          </a:p>
          <a:p>
            <a:pPr>
              <a:buFontTx/>
              <a:buNone/>
            </a:pP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9036496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500" dirty="0" smtClean="0"/>
              <a:t> </a:t>
            </a:r>
            <a:r>
              <a:rPr lang="ru-RU" sz="2500" dirty="0"/>
              <a:t>ISO 12207:1995. (ГОСТР–1999). –ИТ. Процессы жизненного цикла программных средств</a:t>
            </a:r>
            <a:r>
              <a:rPr lang="ru-RU" sz="2500" dirty="0" smtClean="0"/>
              <a:t>.</a:t>
            </a:r>
          </a:p>
          <a:p>
            <a:pPr>
              <a:lnSpc>
                <a:spcPct val="80000"/>
              </a:lnSpc>
            </a:pPr>
            <a:endParaRPr lang="ru-RU" sz="2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500" dirty="0" smtClean="0"/>
              <a:t>ISO15504:1-9:1998</a:t>
            </a:r>
            <a:r>
              <a:rPr lang="ru-RU" sz="2500" dirty="0"/>
              <a:t>. –ТО. Оценка и аттестация зрелости процессов жизненного цикла программных средств</a:t>
            </a:r>
            <a:r>
              <a:rPr lang="ru-RU" sz="2500" dirty="0" smtClean="0"/>
              <a:t>.</a:t>
            </a:r>
          </a:p>
          <a:p>
            <a:pPr>
              <a:lnSpc>
                <a:spcPct val="80000"/>
              </a:lnSpc>
            </a:pPr>
            <a:endParaRPr lang="ru-RU" sz="2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500" dirty="0" smtClean="0"/>
              <a:t>ISO </a:t>
            </a:r>
            <a:r>
              <a:rPr lang="ru-RU" sz="2500" dirty="0"/>
              <a:t>12207:1995. –ИТ. Процессы жизненного цикла программных средств.  Изменения1 и 2:2002-2004</a:t>
            </a:r>
            <a:r>
              <a:rPr lang="ru-RU" sz="2500" dirty="0" smtClean="0"/>
              <a:t>.</a:t>
            </a:r>
          </a:p>
          <a:p>
            <a:pPr>
              <a:lnSpc>
                <a:spcPct val="80000"/>
              </a:lnSpc>
            </a:pPr>
            <a:endParaRPr lang="ru-RU" sz="2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500" dirty="0" smtClean="0"/>
              <a:t>ISO15271:1998</a:t>
            </a:r>
            <a:r>
              <a:rPr lang="ru-RU" sz="2500" dirty="0"/>
              <a:t>. (ГОСТР–2002). –ИТ. Руководство по применению ISO 12207</a:t>
            </a:r>
            <a:r>
              <a:rPr lang="ru-RU" sz="2500" dirty="0" smtClean="0"/>
              <a:t>.</a:t>
            </a:r>
          </a:p>
          <a:p>
            <a:pPr>
              <a:lnSpc>
                <a:spcPct val="80000"/>
              </a:lnSpc>
            </a:pPr>
            <a:endParaRPr lang="ru-RU" sz="2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500" dirty="0" smtClean="0"/>
              <a:t>ISO16326:1999</a:t>
            </a:r>
            <a:r>
              <a:rPr lang="ru-RU" sz="2500" dirty="0"/>
              <a:t>. (ГОСТР–2002). –ИТ. Руководство по применению ISO 12207 при административном управлении проектами.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5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	</a:t>
            </a:r>
            <a:endParaRPr lang="ru-RU" sz="2500" dirty="0"/>
          </a:p>
          <a:p>
            <a:pPr>
              <a:lnSpc>
                <a:spcPct val="80000"/>
              </a:lnSpc>
            </a:pPr>
            <a:endParaRPr lang="ru-RU" sz="25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464</TotalTime>
  <Words>1721</Words>
  <Application>Microsoft Office PowerPoint</Application>
  <PresentationFormat>Экран (4:3)</PresentationFormat>
  <Paragraphs>389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Ясность</vt:lpstr>
      <vt:lpstr>Информационный менеджмент   Проектирование корпоративных информационных систем</vt:lpstr>
      <vt:lpstr>Презентация PowerPoint</vt:lpstr>
      <vt:lpstr>Международные организации, разработавшие стандарты по жизненному циклу КИС </vt:lpstr>
      <vt:lpstr>Национальные и региональные институты и организации </vt:lpstr>
      <vt:lpstr>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Процессы жизненного цикла ПО по ISO 12207</vt:lpstr>
      <vt:lpstr>Процессы жизненного цикла систем по ISO 15288</vt:lpstr>
      <vt:lpstr>Презентация PowerPoint</vt:lpstr>
      <vt:lpstr>Процессы жизненного цикла ПО и систем по ISO 15504</vt:lpstr>
      <vt:lpstr>Процессы уровня организации</vt:lpstr>
      <vt:lpstr>Процессы уровня проекта </vt:lpstr>
      <vt:lpstr>Инженерные процессы   </vt:lpstr>
      <vt:lpstr>Процессы поддержки</vt:lpstr>
      <vt:lpstr>Модели жизненного цикла КИС </vt:lpstr>
      <vt:lpstr>Последовательность разработки согласно "классической" каскадной модели</vt:lpstr>
      <vt:lpstr>Процесс  итеративной разработки</vt:lpstr>
      <vt:lpstr>Возможный ход работ по итеративной модели</vt:lpstr>
      <vt:lpstr>Ход работ по спиральной модели согласно Боему</vt:lpstr>
      <vt:lpstr>Информационная система предприятия, организации, офиса</vt:lpstr>
      <vt:lpstr>Подходы к проектированию КИС</vt:lpstr>
      <vt:lpstr>Этапы создания ИС</vt:lpstr>
      <vt:lpstr>Классификация методов проектирования ЭИС</vt:lpstr>
      <vt:lpstr>Принципы организационных форм управления проектированием</vt:lpstr>
      <vt:lpstr>Презентация PowerPoint</vt:lpstr>
      <vt:lpstr>Функции «системных интеграторов»</vt:lpstr>
      <vt:lpstr>Объекты, с которыми работают системные интеграторы</vt:lpstr>
      <vt:lpstr>Проблемы взаимодействия  потребителя и проектировщика КИС</vt:lpstr>
      <vt:lpstr>Этапы проектирования КИС  </vt:lpstr>
      <vt:lpstr>Презентация PowerPoint</vt:lpstr>
      <vt:lpstr>Презентация PowerPoint</vt:lpstr>
      <vt:lpstr>Ввод в действие   </vt:lpstr>
      <vt:lpstr>Функционирование, сопровождение, модернизация </vt:lpstr>
      <vt:lpstr>Укрупненные стадии проектирования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 информационные технологии  Базы данных и знаний  Модели данных</dc:title>
  <dc:creator>Oleg</dc:creator>
  <cp:lastModifiedBy>Олег Иванович</cp:lastModifiedBy>
  <cp:revision>78</cp:revision>
  <dcterms:created xsi:type="dcterms:W3CDTF">2010-12-14T09:30:21Z</dcterms:created>
  <dcterms:modified xsi:type="dcterms:W3CDTF">2015-01-06T07:42:27Z</dcterms:modified>
</cp:coreProperties>
</file>