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9" r:id="rId1"/>
  </p:sldMasterIdLst>
  <p:notesMasterIdLst>
    <p:notesMasterId r:id="rId35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7" r:id="rId10"/>
    <p:sldId id="298" r:id="rId11"/>
    <p:sldId id="299" r:id="rId12"/>
    <p:sldId id="288" r:id="rId13"/>
    <p:sldId id="28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90" r:id="rId22"/>
    <p:sldId id="291" r:id="rId23"/>
    <p:sldId id="292" r:id="rId24"/>
    <p:sldId id="293" r:id="rId25"/>
    <p:sldId id="296" r:id="rId26"/>
    <p:sldId id="307" r:id="rId27"/>
    <p:sldId id="308" r:id="rId28"/>
    <p:sldId id="309" r:id="rId29"/>
    <p:sldId id="310" r:id="rId30"/>
    <p:sldId id="312" r:id="rId31"/>
    <p:sldId id="294" r:id="rId32"/>
    <p:sldId id="313" r:id="rId33"/>
    <p:sldId id="295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31" autoAdjust="0"/>
  </p:normalViewPr>
  <p:slideViewPr>
    <p:cSldViewPr>
      <p:cViewPr>
        <p:scale>
          <a:sx n="100" d="100"/>
          <a:sy n="100" d="100"/>
        </p:scale>
        <p:origin x="-2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B08A-C60C-429E-B47D-899D6731146B}" type="datetimeFigureOut">
              <a:rPr lang="ru-RU" smtClean="0"/>
              <a:t>04.01.2015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3B945-102D-4129-8224-F44ACDFE9A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6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054-E261-469B-A75E-48CB9CB82043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739F-482A-4BF6-80ED-3964C13567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77B5-7DB0-4273-825D-9A2DA93D3B57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DB9F-ADAF-46BD-B466-808200F9EE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00B-5DC9-4ACE-95C5-D7FB26B9E0C0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0891-8E8C-48CA-BA02-99DF9FE165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0CFA-062F-4055-A8B8-ACBCF85D6B34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FEE6-A955-4FD9-8A5F-A9A7217034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535F-0DE8-4BA7-9E2B-DB567B584FEA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C55B-1D36-4990-9941-593EC2AE641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4DAE-3C0F-4804-929B-4B0C3C7EFFA2}" type="datetime1">
              <a:rPr lang="ru-RU" smtClean="0"/>
              <a:t>04.01.2015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DBA4-FF77-47C6-A000-34BFB22009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9703-A57F-4B85-BCDD-717894E42680}" type="datetime1">
              <a:rPr lang="ru-RU" smtClean="0"/>
              <a:t>04.01.2015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AD0-A544-4146-8DEB-384D6A9DA40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F607-45E5-4BB6-97F0-CCCB6FAD1216}" type="datetime1">
              <a:rPr lang="ru-RU" smtClean="0"/>
              <a:t>04.01.2015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4657-6A18-4EBF-BFF1-2CBAB7A46B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729-D053-4EE3-9E16-5D148EBC7120}" type="datetime1">
              <a:rPr lang="ru-RU" smtClean="0"/>
              <a:t>04.01.2015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068A-B5F4-4CCC-A000-AFD7FCE3640B}" type="datetime1">
              <a:rPr lang="ru-RU" smtClean="0"/>
              <a:t>04.01.2015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8D4F-C2CE-4C32-8D81-A0380B4EB57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84DB-6390-4A66-8C85-B9D2006D7BAA}" type="datetime1">
              <a:rPr lang="ru-RU" smtClean="0"/>
              <a:t>04.01.2015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CF0-27BA-400C-A7DA-8FB67BD28A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B9F9B2C-9DFE-4AA7-BC0D-3005E4C38280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BC7673-1D97-43C6-9730-49711C0B7C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83568" y="1124744"/>
            <a:ext cx="7929563" cy="30718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       Информационный менеджмент</a:t>
            </a:r>
            <a:br>
              <a:rPr lang="ru-RU" sz="3200" dirty="0" smtClean="0">
                <a:solidFill>
                  <a:srgbClr val="00B050"/>
                </a:solidFill>
              </a:rPr>
            </a:br>
            <a:r>
              <a:rPr lang="ru-RU" sz="3200" dirty="0" smtClean="0">
                <a:solidFill>
                  <a:srgbClr val="00B050"/>
                </a:solidFill>
              </a:rPr>
              <a:t/>
            </a:r>
            <a:br>
              <a:rPr lang="ru-RU" sz="3200" dirty="0" smtClean="0">
                <a:solidFill>
                  <a:srgbClr val="00B050"/>
                </a:solidFill>
              </a:rPr>
            </a:br>
            <a:r>
              <a:rPr lang="ru-RU" sz="3200" dirty="0" smtClean="0">
                <a:solidFill>
                  <a:srgbClr val="00B050"/>
                </a:solidFill>
              </a:rPr>
              <a:t/>
            </a:r>
            <a:br>
              <a:rPr lang="ru-RU" sz="3200" dirty="0" smtClean="0">
                <a:solidFill>
                  <a:srgbClr val="00B050"/>
                </a:solidFill>
              </a:rPr>
            </a:br>
            <a:r>
              <a:rPr lang="ru-RU" sz="3200" dirty="0" smtClean="0">
                <a:solidFill>
                  <a:srgbClr val="00B050"/>
                </a:solidFill>
              </a:rPr>
              <a:t>     </a:t>
            </a:r>
            <a:r>
              <a:rPr lang="ru-RU" sz="2800" b="1" dirty="0">
                <a:effectLst/>
              </a:rPr>
              <a:t>Электронные документы и электронная цифровая подпись</a:t>
            </a:r>
            <a:r>
              <a:rPr lang="ru-RU" sz="2800" dirty="0">
                <a:effectLst/>
              </a:rPr>
              <a:t/>
            </a:r>
            <a:br>
              <a:rPr lang="ru-RU" sz="2800" dirty="0">
                <a:effectLst/>
              </a:rPr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4797425"/>
            <a:ext cx="3529013" cy="92392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ru-RU" sz="2800" dirty="0" smtClean="0">
                <a:solidFill>
                  <a:srgbClr val="953735"/>
                </a:solidFill>
              </a:rPr>
              <a:t>        </a:t>
            </a:r>
            <a:r>
              <a:rPr lang="ru-RU" sz="2800" dirty="0" smtClean="0">
                <a:solidFill>
                  <a:srgbClr val="FFC000"/>
                </a:solidFill>
              </a:rPr>
              <a:t>Лекция </a:t>
            </a:r>
            <a:r>
              <a:rPr lang="en-US" sz="2800" dirty="0" smtClean="0">
                <a:solidFill>
                  <a:srgbClr val="FFC000"/>
                </a:solidFill>
              </a:rPr>
              <a:t>4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409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Системы управления документооборотом </a:t>
            </a:r>
            <a:r>
              <a:rPr lang="ru-RU" sz="2200" dirty="0" smtClean="0"/>
              <a:t>можно </a:t>
            </a:r>
            <a:r>
              <a:rPr lang="ru-RU" sz="2200" dirty="0"/>
              <a:t>разделить  на следующие группы</a:t>
            </a:r>
            <a:r>
              <a:rPr lang="ru-RU" sz="2200" dirty="0" smtClean="0"/>
              <a:t>:</a:t>
            </a:r>
          </a:p>
          <a:p>
            <a:endParaRPr lang="ru-RU" sz="2200" dirty="0"/>
          </a:p>
          <a:p>
            <a:pPr marL="285750" indent="-285750" algn="just">
              <a:buFontTx/>
              <a:buChar char="-"/>
            </a:pPr>
            <a:r>
              <a:rPr lang="ru-RU" sz="2200" b="1" dirty="0" smtClean="0">
                <a:solidFill>
                  <a:schemeClr val="accent2"/>
                </a:solidFill>
              </a:rPr>
              <a:t>корпоративные </a:t>
            </a:r>
            <a:r>
              <a:rPr lang="ru-RU" sz="2200" b="1" dirty="0">
                <a:solidFill>
                  <a:schemeClr val="accent2"/>
                </a:solidFill>
              </a:rPr>
              <a:t>инструментальные средства управления документооборотом (</a:t>
            </a:r>
            <a:r>
              <a:rPr lang="en-US" sz="2200" b="1" dirty="0">
                <a:solidFill>
                  <a:srgbClr val="FF0000"/>
                </a:solidFill>
              </a:rPr>
              <a:t>Enterprise</a:t>
            </a:r>
            <a:r>
              <a:rPr lang="ru-RU" sz="2200" b="1" dirty="0">
                <a:solidFill>
                  <a:srgbClr val="FF0000"/>
                </a:solidFill>
              </a:rPr>
              <a:t>-</a:t>
            </a:r>
            <a:r>
              <a:rPr lang="en-US" sz="2200" b="1" dirty="0" err="1">
                <a:solidFill>
                  <a:srgbClr val="FF0000"/>
                </a:solidFill>
              </a:rPr>
              <a:t>centre</a:t>
            </a:r>
            <a:r>
              <a:rPr lang="ru-RU" sz="2200" b="1" dirty="0" smtClean="0">
                <a:solidFill>
                  <a:schemeClr val="accent2"/>
                </a:solidFill>
              </a:rPr>
              <a:t>)</a:t>
            </a:r>
            <a:r>
              <a:rPr lang="ru-RU" sz="2200" dirty="0" smtClean="0"/>
              <a:t>;</a:t>
            </a:r>
          </a:p>
          <a:p>
            <a:pPr marL="285750" indent="-285750">
              <a:buFontTx/>
              <a:buChar char="-"/>
            </a:pPr>
            <a:endParaRPr lang="ru-RU" sz="2200" dirty="0"/>
          </a:p>
          <a:p>
            <a:pPr marL="285750" indent="-285750" algn="just">
              <a:buFontTx/>
              <a:buChar char="-"/>
            </a:pPr>
            <a:r>
              <a:rPr lang="ru-RU" sz="2200" b="1" dirty="0" smtClean="0">
                <a:solidFill>
                  <a:schemeClr val="accent2"/>
                </a:solidFill>
              </a:rPr>
              <a:t>информационные </a:t>
            </a:r>
            <a:r>
              <a:rPr lang="ru-RU" sz="2200" b="1" dirty="0">
                <a:solidFill>
                  <a:schemeClr val="accent2"/>
                </a:solidFill>
              </a:rPr>
              <a:t>системы управления документами</a:t>
            </a:r>
            <a:r>
              <a:rPr lang="ru-RU" sz="2200" dirty="0"/>
              <a:t>, </a:t>
            </a:r>
            <a:r>
              <a:rPr lang="ru-RU" sz="2200" b="1" dirty="0">
                <a:solidFill>
                  <a:schemeClr val="accent2"/>
                </a:solidFill>
              </a:rPr>
              <a:t>ориентированные на обеспечение бизнес-процессов  (системы управления потоком работ - </a:t>
            </a:r>
            <a:r>
              <a:rPr lang="ru-RU" sz="2200" b="1" dirty="0" err="1">
                <a:solidFill>
                  <a:srgbClr val="FF0000"/>
                </a:solidFill>
              </a:rPr>
              <a:t>Workflow</a:t>
            </a:r>
            <a:r>
              <a:rPr lang="ru-RU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Management</a:t>
            </a:r>
            <a:r>
              <a:rPr lang="ru-RU" sz="2200" b="1" dirty="0" smtClean="0">
                <a:solidFill>
                  <a:schemeClr val="accent2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endParaRPr lang="ru-RU" sz="2200" dirty="0"/>
          </a:p>
          <a:p>
            <a:pPr algn="just"/>
            <a:r>
              <a:rPr lang="ru-RU" sz="2200" dirty="0"/>
              <a:t>-  </a:t>
            </a:r>
            <a:r>
              <a:rPr lang="ru-RU" sz="2200" b="1" dirty="0">
                <a:solidFill>
                  <a:schemeClr val="accent2"/>
                </a:solidFill>
              </a:rPr>
              <a:t>инструментальные средства доставки информации (порталы) (</a:t>
            </a:r>
            <a:r>
              <a:rPr lang="en-US" sz="2200" b="1" dirty="0">
                <a:solidFill>
                  <a:srgbClr val="FF0000"/>
                </a:solidFill>
              </a:rPr>
              <a:t>Information Management</a:t>
            </a:r>
            <a:r>
              <a:rPr lang="ru-RU" sz="2200" b="1" dirty="0">
                <a:solidFill>
                  <a:schemeClr val="accent2"/>
                </a:solidFill>
              </a:rPr>
              <a:t>).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92696"/>
            <a:ext cx="885698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B0F0"/>
                </a:solidFill>
              </a:rPr>
              <a:t>Система электронного документооборота (СЭД) </a:t>
            </a:r>
            <a:r>
              <a:rPr lang="ru-RU" dirty="0"/>
              <a:t>– </a:t>
            </a:r>
            <a:r>
              <a:rPr lang="ru-RU" dirty="0" smtClean="0"/>
              <a:t> программа, </a:t>
            </a:r>
            <a:r>
              <a:rPr lang="ru-RU" dirty="0"/>
              <a:t>которая позволяет организовать работу с электронными документами (создание, изменение, поиск), а также взаимодействие между сотрудниками (передачу документов, выдачу заданий, отправку уведомлений и т.п.). </a:t>
            </a:r>
            <a:br>
              <a:rPr lang="ru-RU" dirty="0"/>
            </a:b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СЭД </a:t>
            </a:r>
            <a:r>
              <a:rPr lang="ru-RU" dirty="0"/>
              <a:t>называют </a:t>
            </a:r>
            <a:r>
              <a:rPr lang="ru-RU" dirty="0" smtClean="0"/>
              <a:t>также </a:t>
            </a:r>
            <a:r>
              <a:rPr lang="ru-RU" b="1" dirty="0" smtClean="0">
                <a:solidFill>
                  <a:srgbClr val="00B0F0"/>
                </a:solidFill>
              </a:rPr>
              <a:t>EDMS </a:t>
            </a:r>
            <a:r>
              <a:rPr lang="ru-RU" b="1" dirty="0">
                <a:solidFill>
                  <a:srgbClr val="00B0F0"/>
                </a:solidFill>
              </a:rPr>
              <a:t>(</a:t>
            </a:r>
            <a:r>
              <a:rPr lang="ru-RU" b="1" dirty="0" err="1">
                <a:solidFill>
                  <a:srgbClr val="00B0F0"/>
                </a:solidFill>
              </a:rPr>
              <a:t>Electronic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 err="1">
                <a:solidFill>
                  <a:srgbClr val="00B0F0"/>
                </a:solidFill>
              </a:rPr>
              <a:t>Document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 err="1">
                <a:solidFill>
                  <a:srgbClr val="00B0F0"/>
                </a:solidFill>
              </a:rPr>
              <a:t>Management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 err="1">
                <a:solidFill>
                  <a:srgbClr val="00B0F0"/>
                </a:solidFill>
              </a:rPr>
              <a:t>Systems</a:t>
            </a:r>
            <a:r>
              <a:rPr lang="ru-RU" b="1" dirty="0">
                <a:solidFill>
                  <a:srgbClr val="00B0F0"/>
                </a:solidFill>
              </a:rPr>
              <a:t>) </a:t>
            </a:r>
            <a:r>
              <a:rPr lang="ru-RU" dirty="0">
                <a:solidFill>
                  <a:srgbClr val="00B0F0"/>
                </a:solidFill>
              </a:rPr>
              <a:t>– система управления электронными документами</a:t>
            </a:r>
            <a:r>
              <a:rPr lang="ru-RU" dirty="0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9269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ECM</a:t>
            </a:r>
            <a:r>
              <a:rPr lang="ru-RU" sz="2400" dirty="0">
                <a:solidFill>
                  <a:srgbClr val="FF0000"/>
                </a:solidFill>
              </a:rPr>
              <a:t> (</a:t>
            </a:r>
            <a:r>
              <a:rPr lang="ru-RU" sz="2400" dirty="0" err="1">
                <a:solidFill>
                  <a:srgbClr val="FF0000"/>
                </a:solidFill>
              </a:rPr>
              <a:t>Enterprise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Content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Management</a:t>
            </a:r>
            <a:r>
              <a:rPr lang="ru-RU" sz="2400" dirty="0">
                <a:solidFill>
                  <a:srgbClr val="FF0000"/>
                </a:solidFill>
              </a:rPr>
              <a:t>) </a:t>
            </a:r>
            <a:r>
              <a:rPr lang="ru-RU" sz="2400" dirty="0"/>
              <a:t>– </a:t>
            </a:r>
            <a:r>
              <a:rPr lang="ru-RU" sz="2400" dirty="0" smtClean="0"/>
              <a:t>управление </a:t>
            </a:r>
            <a:r>
              <a:rPr lang="ru-RU" sz="2400" dirty="0"/>
              <a:t>корпоративными информационными ресурсами (содержанием, наполнением, </a:t>
            </a:r>
            <a:r>
              <a:rPr lang="ru-RU" sz="2400" dirty="0" smtClean="0"/>
              <a:t>контентом) -  это  </a:t>
            </a:r>
            <a:r>
              <a:rPr lang="ru-RU" sz="2400" dirty="0"/>
              <a:t>набор технологий, инструментов и методов, используемых для сбора, управления, накопления, хранения и доставки информации (контента) всем потребителям внутри организации.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i="1" dirty="0">
                <a:solidFill>
                  <a:srgbClr val="00B050"/>
                </a:solidFill>
              </a:rPr>
              <a:t>Д</a:t>
            </a:r>
            <a:r>
              <a:rPr lang="ru-RU" sz="2400" i="1" dirty="0" smtClean="0">
                <a:solidFill>
                  <a:srgbClr val="00B050"/>
                </a:solidFill>
              </a:rPr>
              <a:t>ля </a:t>
            </a:r>
            <a:r>
              <a:rPr lang="ru-RU" sz="2400" i="1" dirty="0">
                <a:solidFill>
                  <a:srgbClr val="00B050"/>
                </a:solidFill>
              </a:rPr>
              <a:t>того чтобы стать ECM-системой, СЭД должна содержать средства сканирования документов, гарантировать сохранность документов, поддерживать правила хранения документов и т.д.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2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3647" y="620688"/>
            <a:ext cx="6338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 </a:t>
            </a:r>
            <a:r>
              <a:rPr lang="ru-RU" sz="2800" b="1" dirty="0">
                <a:solidFill>
                  <a:srgbClr val="FF0000"/>
                </a:solidFill>
              </a:rPr>
              <a:t>Электронная цифровая подпись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2709" y="1916832"/>
            <a:ext cx="88204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Электронная цифровая подпись предназначена для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algn="just"/>
            <a:r>
              <a:rPr lang="ru-RU" sz="2400" dirty="0">
                <a:solidFill>
                  <a:srgbClr val="00B0F0"/>
                </a:solidFill>
              </a:rPr>
              <a:t>удостоверения информации</a:t>
            </a:r>
            <a:r>
              <a:rPr lang="ru-RU" sz="2400" dirty="0"/>
              <a:t>, составляющей общую часть электронного документа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pPr algn="just"/>
            <a:r>
              <a:rPr lang="ru-RU" sz="2400" dirty="0">
                <a:solidFill>
                  <a:srgbClr val="00B0F0"/>
                </a:solidFill>
              </a:rPr>
              <a:t>подтверждения целостности и подлинности </a:t>
            </a:r>
            <a:r>
              <a:rPr lang="ru-RU" sz="2400" dirty="0"/>
              <a:t>электронного документа</a:t>
            </a:r>
            <a:r>
              <a:rPr lang="ru-RU" sz="2400" dirty="0" smtClean="0"/>
              <a:t>.</a:t>
            </a:r>
          </a:p>
          <a:p>
            <a:endParaRPr lang="ru-RU" sz="2200" dirty="0"/>
          </a:p>
          <a:p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92696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FF0000"/>
                </a:solidFill>
              </a:rPr>
              <a:t>Электронная </a:t>
            </a:r>
            <a:r>
              <a:rPr lang="ru-RU" sz="2400" b="1" dirty="0">
                <a:solidFill>
                  <a:srgbClr val="FF0000"/>
                </a:solidFill>
              </a:rPr>
              <a:t>цифровая подпись </a:t>
            </a:r>
            <a:r>
              <a:rPr lang="ru-RU" sz="2400" dirty="0"/>
              <a:t>в электронном документе  – </a:t>
            </a:r>
            <a:r>
              <a:rPr lang="ru-RU" sz="2400" i="1" dirty="0"/>
              <a:t>последовательность символов, являющаяся реквизитом электронного документа и предназначенная для подтверждения его целостности и </a:t>
            </a:r>
            <a:r>
              <a:rPr lang="ru-RU" sz="2400" i="1" dirty="0" smtClean="0"/>
              <a:t>подлинности</a:t>
            </a:r>
          </a:p>
          <a:p>
            <a:pPr algn="just"/>
            <a:endParaRPr lang="ru-RU" sz="2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ru-RU" sz="2400" dirty="0" smtClean="0"/>
              <a:t>(Закон </a:t>
            </a:r>
            <a:r>
              <a:rPr lang="ru-RU" sz="2400" dirty="0"/>
              <a:t>Республики Беларусь  </a:t>
            </a:r>
            <a:r>
              <a:rPr lang="ru-RU" sz="2400" dirty="0">
                <a:solidFill>
                  <a:srgbClr val="FF0000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Об электронном документе и электронной цифровой подписи</a:t>
            </a:r>
            <a:r>
              <a:rPr lang="ru-RU" sz="2400" b="1" dirty="0" smtClean="0">
                <a:solidFill>
                  <a:srgbClr val="FF0000"/>
                </a:solidFill>
              </a:rPr>
              <a:t>»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548680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solidFill>
                  <a:srgbClr val="FF0000"/>
                </a:solidFill>
              </a:rPr>
              <a:t>Личный ключ электронной цифровой подписи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(личный </a:t>
            </a:r>
            <a:r>
              <a:rPr lang="ru-RU" sz="2400" dirty="0"/>
              <a:t>ключ) – последовательность символов, принадлежащая определенным организации или физическому лицу и используемая при выработке электронной цифровой подписи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i="1" dirty="0">
                <a:solidFill>
                  <a:srgbClr val="FF0000"/>
                </a:solidFill>
              </a:rPr>
              <a:t>Открытый ключ</a:t>
            </a:r>
            <a:r>
              <a:rPr lang="ru-RU" sz="2400" dirty="0"/>
              <a:t> – последовательность символов, соответствующая определенному личному ключу, доступная для всех заинтересованных организаций или физических лиц и применяемая при проверке электронной цифровой подписи.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>
                <a:solidFill>
                  <a:schemeClr val="accent2"/>
                </a:solidFill>
              </a:rPr>
              <a:t>Сертификат открытого ключа</a:t>
            </a:r>
            <a:r>
              <a:rPr lang="ru-RU" sz="2200" dirty="0"/>
              <a:t> – электронный документ, изданный поставщиком услуг и содержащий информацию, подтверждающую принадлежность указанного в нем открытого ключа определенным организации или физическому лицу, и иную информацию, предусмотренную  законом и иными актами</a:t>
            </a:r>
            <a:r>
              <a:rPr lang="ru-RU" sz="2200" dirty="0" smtClean="0"/>
              <a:t>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b="1" i="1" dirty="0">
                <a:solidFill>
                  <a:schemeClr val="accent2"/>
                </a:solidFill>
              </a:rPr>
              <a:t>Карточка открытого ключа проверки электронной цифровой подписи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smtClean="0"/>
              <a:t>(карточка </a:t>
            </a:r>
            <a:r>
              <a:rPr lang="ru-RU" sz="2200" dirty="0"/>
              <a:t>открытого ключа) – документ на бумажном носителе, содержащий значение открытого ключа проверки электронной цифровой подписи </a:t>
            </a:r>
            <a:r>
              <a:rPr lang="ru-RU" sz="2200" dirty="0" smtClean="0"/>
              <a:t>(открытый </a:t>
            </a:r>
            <a:r>
              <a:rPr lang="ru-RU" sz="2200" dirty="0"/>
              <a:t>ключ), информацию, подтверждающую его принадлежность определенным организации или гражданину, в том числе индивидуальному предпринимателю </a:t>
            </a:r>
            <a:r>
              <a:rPr lang="ru-RU" sz="2200" dirty="0" smtClean="0"/>
              <a:t>(физическое </a:t>
            </a:r>
            <a:r>
              <a:rPr lang="ru-RU" sz="2200" dirty="0"/>
              <a:t>лицо), а также содержащий иную информацию, предусмотренную законом и иными актами.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solidFill>
                  <a:schemeClr val="accent2"/>
                </a:solidFill>
              </a:rPr>
              <a:t>Средство электронной цифровой подписи</a:t>
            </a:r>
            <a:r>
              <a:rPr lang="ru-RU" sz="2400" dirty="0"/>
              <a:t> – программное, программно-техническое или техническое средство, с помощью которого реализуются одна или несколько из следующих функций: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выработка </a:t>
            </a:r>
            <a:r>
              <a:rPr lang="ru-RU" sz="2400" dirty="0"/>
              <a:t>электронной цифровой подписи</a:t>
            </a:r>
            <a:r>
              <a:rPr lang="ru-RU" sz="2400" dirty="0" smtClean="0"/>
              <a:t>,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проверка </a:t>
            </a:r>
            <a:r>
              <a:rPr lang="ru-RU" sz="2400" dirty="0"/>
              <a:t>электронной цифровой подписи,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выработка </a:t>
            </a:r>
            <a:r>
              <a:rPr lang="ru-RU" sz="2400" dirty="0"/>
              <a:t>личного ключа или открытого ключа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i="1" dirty="0">
                <a:solidFill>
                  <a:schemeClr val="accent2"/>
                </a:solidFill>
              </a:rPr>
              <a:t>Владельцем личного ключа</a:t>
            </a:r>
            <a:r>
              <a:rPr lang="ru-RU" sz="2400" b="1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являются организация или физическое лицо, осуществившие выработку личного ключа с использованием сертифицированного средства электронной цифровой подписи.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836712"/>
            <a:ext cx="8748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accent2"/>
                </a:solidFill>
              </a:rPr>
              <a:t>Карточка открытого ключа и сертификат открытого ключа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должны содержать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/>
              <a:t>значение открытого ключа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информацию, однозначно идентифицирующую организацию или физическое лицо, которые являются владельцем открытого ключа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r>
              <a:rPr lang="ru-RU" sz="2400" dirty="0"/>
              <a:t>информацию о сроке действия открытого ключа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pPr algn="just"/>
            <a:r>
              <a:rPr lang="ru-RU" sz="2400" dirty="0"/>
              <a:t>В карточке открытого ключа и сертификате открытого ключа может содержаться и иная информация.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92696"/>
            <a:ext cx="8280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Основные функции </a:t>
            </a:r>
            <a:r>
              <a:rPr lang="ru-RU" dirty="0"/>
              <a:t>Государственной системы управления открытыми </a:t>
            </a:r>
            <a:r>
              <a:rPr lang="ru-RU" dirty="0" smtClean="0"/>
              <a:t>ключами:</a:t>
            </a:r>
          </a:p>
          <a:p>
            <a:endParaRPr lang="ru-RU" dirty="0"/>
          </a:p>
          <a:p>
            <a:r>
              <a:rPr lang="ru-RU" sz="2400" dirty="0"/>
              <a:t>регистрация владельцев личных ключей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r>
              <a:rPr lang="ru-RU" sz="2400" dirty="0"/>
              <a:t>издание, распространение и хранение сертификатов открытых ключей и списков отозванных сертификатов открытых ключей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r>
              <a:rPr lang="ru-RU" sz="2400" dirty="0"/>
              <a:t>создание и сопровождение баз данных действующих и отозванных сертификатов открытых ключей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r>
              <a:rPr lang="ru-RU" sz="2400" dirty="0"/>
              <a:t>внесение сертификатов открытых ключей в базу данных действующих сертификатов открытых ключей;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20688"/>
            <a:ext cx="8640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Понятие </a:t>
            </a:r>
            <a:r>
              <a:rPr lang="ru-RU" sz="2400" dirty="0">
                <a:solidFill>
                  <a:srgbClr val="FF0000"/>
                </a:solidFill>
              </a:rPr>
              <a:t>«электронный документ» </a:t>
            </a:r>
            <a:r>
              <a:rPr lang="ru-RU" sz="2400" dirty="0"/>
              <a:t>определено законом Республики Беларусь от 28 декабря 2009 г</a:t>
            </a:r>
            <a:r>
              <a:rPr lang="ru-RU" sz="2400" dirty="0">
                <a:solidFill>
                  <a:srgbClr val="FF0000"/>
                </a:solidFill>
              </a:rPr>
              <a:t>.   «</a:t>
            </a:r>
            <a:r>
              <a:rPr lang="ru-RU" sz="2400" b="1" dirty="0">
                <a:solidFill>
                  <a:srgbClr val="FF0000"/>
                </a:solidFill>
              </a:rPr>
              <a:t>Об электронном документе и электронной цифровой подписи»</a:t>
            </a:r>
            <a:r>
              <a:rPr lang="ru-RU" sz="2400" dirty="0">
                <a:solidFill>
                  <a:srgbClr val="FF0000"/>
                </a:solidFill>
              </a:rPr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ru-RU" dirty="0"/>
          </a:p>
          <a:p>
            <a:pPr algn="just"/>
            <a:r>
              <a:rPr lang="ru-RU" sz="2400" b="1" dirty="0">
                <a:solidFill>
                  <a:srgbClr val="FF0000"/>
                </a:solidFill>
              </a:rPr>
              <a:t>Э</a:t>
            </a:r>
            <a:r>
              <a:rPr lang="ru-RU" sz="2400" b="1" i="1" dirty="0" smtClean="0">
                <a:solidFill>
                  <a:srgbClr val="FF0000"/>
                </a:solidFill>
              </a:rPr>
              <a:t>лектронный </a:t>
            </a:r>
            <a:r>
              <a:rPr lang="ru-RU" sz="2400" b="1" i="1" dirty="0">
                <a:solidFill>
                  <a:srgbClr val="FF0000"/>
                </a:solidFill>
              </a:rPr>
              <a:t>документ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i="1" dirty="0"/>
              <a:t>– </a:t>
            </a:r>
            <a:r>
              <a:rPr lang="ru-RU" sz="2400" dirty="0"/>
              <a:t>документ в электронном виде с реквизитами, позволяющими установить его целостность и подлинность.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876256" y="5805264"/>
            <a:ext cx="2133600" cy="476250"/>
          </a:xfrm>
        </p:spPr>
        <p:txBody>
          <a:bodyPr/>
          <a:lstStyle/>
          <a:p>
            <a:fld id="{EF31054F-76B3-4FF1-A10B-C2A9B863456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638" y="764704"/>
            <a:ext cx="84788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обеспечение доступности баз данных действующих и отозванных сертификатов открытых ключей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r>
              <a:rPr lang="ru-RU" sz="2400" dirty="0"/>
              <a:t>отзыв сертификатов открытых ключей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достоверное подтверждение принадлежности открытого ключа определенной организации или физическому лицу</a:t>
            </a:r>
            <a:r>
              <a:rPr lang="ru-RU" sz="2400" dirty="0" smtClean="0"/>
              <a:t>;</a:t>
            </a:r>
          </a:p>
          <a:p>
            <a:endParaRPr lang="ru-RU" sz="2400" dirty="0"/>
          </a:p>
          <a:p>
            <a:r>
              <a:rPr lang="ru-RU" sz="2400" dirty="0"/>
              <a:t>хранение карточек открытых ключей.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mhtml:file://H:\Инф-менд\Что%20такое%20электронная%20цифровая%20подпись.mht!http://uc-buryatia.ru/info/whatis/001.jpg"/>
          <p:cNvPicPr/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5536" y="332656"/>
            <a:ext cx="84969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755576" y="5877272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</a:t>
            </a:r>
            <a:r>
              <a:rPr lang="ru-RU" sz="2000" dirty="0" smtClean="0">
                <a:solidFill>
                  <a:srgbClr val="FF0000"/>
                </a:solidFill>
              </a:rPr>
              <a:t>бобщенная </a:t>
            </a:r>
            <a:r>
              <a:rPr lang="ru-RU" sz="2000" dirty="0">
                <a:solidFill>
                  <a:srgbClr val="FF0000"/>
                </a:solidFill>
              </a:rPr>
              <a:t>схема "традиционного" криптографического преобразования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mhtml:file://H:\Инф-менд\Что%20такое%20электронная%20цифровая%20подпись.mht!http://uc-buryatia.ru/info/whatis/002.jpg"/>
          <p:cNvPicPr/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3528" y="332656"/>
            <a:ext cx="86409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322004" y="5877272"/>
            <a:ext cx="5706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FF0000"/>
                </a:solidFill>
              </a:rPr>
              <a:t>Криптографическая система </a:t>
            </a:r>
            <a:r>
              <a:rPr lang="ru-RU" sz="2000" dirty="0">
                <a:solidFill>
                  <a:srgbClr val="FF0000"/>
                </a:solidFill>
              </a:rPr>
              <a:t>с </a:t>
            </a:r>
            <a:r>
              <a:rPr lang="ru-RU" sz="2000" dirty="0" smtClean="0">
                <a:solidFill>
                  <a:srgbClr val="FF0000"/>
                </a:solidFill>
              </a:rPr>
              <a:t>асимметричным </a:t>
            </a:r>
            <a:r>
              <a:rPr lang="ru-RU" sz="2000" dirty="0">
                <a:solidFill>
                  <a:srgbClr val="FF0000"/>
                </a:solidFill>
              </a:rPr>
              <a:t>ключом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9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mhtml:file://H:\Инф-менд\Что%20такое%20электронная%20цифровая%20подпись.mht!http://uc-buryatia.ru/info/whatis/003.jpg"/>
          <p:cNvPicPr/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504" y="0"/>
            <a:ext cx="878497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755576" y="5949280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Механизм формирования электронной цифровой подписи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mhtml:file://H:\Инф-менд\Что%20такое%20электронная%20цифровая%20подпись.mht!http://uc-buryatia.ru/info/whatis/004.jpg"/>
          <p:cNvPicPr/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620688"/>
            <a:ext cx="856895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331640" y="5954960"/>
            <a:ext cx="6300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Проверка электронной цифровой подписи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165" y="1268760"/>
            <a:ext cx="8280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algn="just"/>
            <a:r>
              <a:rPr lang="ru-RU" sz="2400" b="1" dirty="0" smtClean="0">
                <a:solidFill>
                  <a:srgbClr val="FF0000"/>
                </a:solidFill>
              </a:rPr>
              <a:t>Оперативно-аналитический </a:t>
            </a:r>
            <a:r>
              <a:rPr lang="ru-RU" sz="2400" b="1" dirty="0">
                <a:solidFill>
                  <a:srgbClr val="FF0000"/>
                </a:solidFill>
              </a:rPr>
              <a:t>центр </a:t>
            </a:r>
            <a:r>
              <a:rPr lang="ru-RU" sz="2400" dirty="0"/>
              <a:t>при Президенте Республики Беларусь осуществляет регулирование в сфере</a:t>
            </a:r>
            <a:r>
              <a:rPr lang="ru-RU" sz="2400" dirty="0" smtClean="0"/>
              <a:t>: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функционирования Государственной системы управления открытыми ключами проверки электронной цифровой подписи Республики Беларусь </a:t>
            </a:r>
            <a:r>
              <a:rPr lang="ru-RU" sz="2400" dirty="0" smtClean="0"/>
              <a:t>(Государственная </a:t>
            </a:r>
            <a:r>
              <a:rPr lang="ru-RU" sz="2400" dirty="0"/>
              <a:t>система управления открытыми ключами</a:t>
            </a:r>
            <a:r>
              <a:rPr lang="ru-RU" sz="2400" dirty="0" smtClean="0"/>
              <a:t>);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криптографической защиты информации, не содержащей сведений, отнесенных к государственным секретам.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88640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Оперативно-аналитический центр 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при </a:t>
            </a:r>
            <a:r>
              <a:rPr lang="ru-RU" sz="2400" b="1" dirty="0">
                <a:solidFill>
                  <a:srgbClr val="FF0000"/>
                </a:solidFill>
              </a:rPr>
              <a:t>Президенте Республики Беларусь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351" y="548680"/>
            <a:ext cx="835292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Удостоверяющий центр:</a:t>
            </a:r>
            <a:r>
              <a:rPr lang="ru-RU" b="1" dirty="0"/>
              <a:t>	</a:t>
            </a:r>
            <a:endParaRPr lang="ru-RU" b="1" dirty="0" smtClean="0"/>
          </a:p>
          <a:p>
            <a:endParaRPr lang="ru-RU" sz="2200" dirty="0"/>
          </a:p>
          <a:p>
            <a:pPr lvl="0" algn="just"/>
            <a:r>
              <a:rPr lang="ru-RU" sz="2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изготавливает </a:t>
            </a:r>
            <a:r>
              <a:rPr lang="ru-RU" sz="2200" dirty="0"/>
              <a:t>сертификаты ключей подписей; </a:t>
            </a:r>
            <a:endParaRPr lang="ru-RU" sz="2200" dirty="0" smtClean="0"/>
          </a:p>
          <a:p>
            <a:pPr lvl="0" algn="just"/>
            <a:endParaRPr lang="ru-RU" sz="2200" dirty="0"/>
          </a:p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создает </a:t>
            </a:r>
            <a:r>
              <a:rPr lang="ru-RU" sz="2200" dirty="0"/>
              <a:t>ключи электронных цифровых подписей по обращению клиентов  с гарантией сохранения в тайне личного ключа электронной цифровой подписи; </a:t>
            </a:r>
            <a:endParaRPr lang="ru-RU" sz="2200" dirty="0" smtClean="0"/>
          </a:p>
          <a:p>
            <a:pPr lvl="0" algn="just"/>
            <a:endParaRPr lang="ru-RU" sz="2200" dirty="0"/>
          </a:p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приостанавливает </a:t>
            </a:r>
            <a:r>
              <a:rPr lang="ru-RU" sz="2200" dirty="0"/>
              <a:t>и возобновляет действие сертификатов ключей подписей, а также аннулирует их; </a:t>
            </a:r>
            <a:endParaRPr lang="ru-RU" sz="2200" dirty="0" smtClean="0"/>
          </a:p>
          <a:p>
            <a:pPr lvl="0" algn="just"/>
            <a:endParaRPr lang="ru-RU" sz="2200" dirty="0"/>
          </a:p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ведет </a:t>
            </a:r>
            <a:r>
              <a:rPr lang="ru-RU" sz="2200" dirty="0"/>
              <a:t>реестр сертификатов ключей подписей, обеспечивает его актуальность и возможность свободного доступа к нему клиентов;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92696"/>
            <a:ext cx="8280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проверяет </a:t>
            </a:r>
            <a:r>
              <a:rPr lang="ru-RU" sz="2200" dirty="0"/>
              <a:t>уникальность открытых ключей электронных цифровых подписей в реестре сертификатов ключей подписей и архиве Удостоверяющего центра; </a:t>
            </a:r>
            <a:endParaRPr lang="ru-RU" sz="2200" dirty="0" smtClean="0"/>
          </a:p>
          <a:p>
            <a:pPr lvl="0" algn="just"/>
            <a:endParaRPr lang="ru-RU" sz="2200" dirty="0"/>
          </a:p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выдает </a:t>
            </a:r>
            <a:r>
              <a:rPr lang="ru-RU" sz="2200" dirty="0"/>
              <a:t>сертификаты ключей подписей в форме документов на бумажных носителях и в форме электронных документов с информацией об их действии; </a:t>
            </a:r>
            <a:endParaRPr lang="ru-RU" sz="2200" dirty="0" smtClean="0"/>
          </a:p>
          <a:p>
            <a:pPr lvl="0" algn="just"/>
            <a:endParaRPr lang="ru-RU" sz="2200" dirty="0"/>
          </a:p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осуществляет </a:t>
            </a:r>
            <a:r>
              <a:rPr lang="ru-RU" sz="2200" dirty="0"/>
              <a:t>по обращениям пользователей сертификатов ключей подписей подтверждение подлинности электронной цифровой подписи в электронном документе в отношении выданных им сертификатов ключей подписей; </a:t>
            </a:r>
            <a:endParaRPr lang="ru-RU" sz="2200" dirty="0" smtClean="0"/>
          </a:p>
          <a:p>
            <a:pPr lvl="0" algn="just"/>
            <a:endParaRPr lang="ru-RU" sz="2200" dirty="0"/>
          </a:p>
          <a:p>
            <a:pPr lvl="0" algn="just"/>
            <a:r>
              <a:rPr lang="ru-RU" sz="22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200" dirty="0" smtClean="0"/>
              <a:t>предоставляет </a:t>
            </a:r>
            <a:r>
              <a:rPr lang="ru-RU" sz="2200" dirty="0"/>
              <a:t>клиентам иные связанные с использованием электронных цифровых подписей услуги.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764704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Преимущества электронного документооборота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560" y="1844824"/>
            <a:ext cx="4612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Прозрачность </a:t>
            </a:r>
            <a:r>
              <a:rPr lang="ru-RU" sz="2000" b="1" dirty="0" smtClean="0"/>
              <a:t>бизнес-процессов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3560" y="2459504"/>
            <a:ext cx="7242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Повышение исполнительской дисциплины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3560" y="2875002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Сокращение затрат времени руководителей и </a:t>
            </a:r>
            <a:r>
              <a:rPr lang="ru-RU" sz="2000" b="1" dirty="0" smtClean="0"/>
              <a:t>сотрудников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8313" y="345826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Обеспечение конфиденциальности </a:t>
            </a:r>
            <a:r>
              <a:rPr lang="ru-RU" sz="2000" b="1" dirty="0" smtClean="0"/>
              <a:t>информации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8312" y="3933056"/>
            <a:ext cx="7776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Выполнение требований стандартов ISO </a:t>
            </a:r>
            <a:r>
              <a:rPr lang="ru-RU" sz="2000" b="1" dirty="0" smtClean="0"/>
              <a:t>9000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8312" y="4437112"/>
            <a:ext cx="83521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Легкость внедрения инноваций и </a:t>
            </a:r>
            <a:r>
              <a:rPr lang="ru-RU" sz="2000" b="1" dirty="0" smtClean="0"/>
              <a:t>обучения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01080" y="4941168"/>
            <a:ext cx="490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Развитие корпоративной культуры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7679" y="5517232"/>
            <a:ext cx="4665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Рост конкурентных преимуществ</a:t>
            </a:r>
            <a:endParaRPr lang="ru-RU" sz="20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8954" y="620688"/>
            <a:ext cx="864096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</a:rPr>
              <a:t>ECM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-это  системы, поддерживающие не менее трех из шести функций: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ru-RU" altLang="ru-RU" dirty="0"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 документами (выписка/возврат, контроль версий, безопасность, группировка документов и т.д.);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altLang="ru-RU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lang="ru-RU" altLang="ru-RU" dirty="0">
                <a:solidFill>
                  <a:schemeClr val="tx2"/>
                </a:solidFill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совместная работа над общими документами и поддержка проектных команд;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altLang="ru-RU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lang="ru-RU" altLang="ru-RU" dirty="0">
                <a:solidFill>
                  <a:schemeClr val="tx2"/>
                </a:solidFill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сканирование документов и управление образами бумажных документов;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algn="just" eaLnBrk="0" hangingPunct="0"/>
            <a:r>
              <a:rPr lang="ru-RU" altLang="ru-RU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lang="ru-RU" altLang="ru-RU" dirty="0">
                <a:solidFill>
                  <a:schemeClr val="tx2"/>
                </a:solidFill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 записями для долгосрочного архивного хранения, автоматизации правил и нормативов хранения, гарантирование соответствия записей законодательству и регулирующим правилам;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algn="just" eaLnBrk="0" hangingPunct="0"/>
            <a:r>
              <a:rPr lang="ru-RU" altLang="ru-RU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lang="ru-RU" altLang="ru-RU" dirty="0">
                <a:solidFill>
                  <a:schemeClr val="tx2"/>
                </a:solidFill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workflow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для поддержки бизнес-процессов, маршрутизации контента, назначение рабочих задач и состояний, трассировка маршрутов и контроль исполнения;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algn="just" eaLnBrk="0" hangingPunct="0"/>
            <a:r>
              <a:rPr lang="ru-RU" altLang="ru-RU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lang="ru-RU" altLang="ru-RU" dirty="0">
                <a:solidFill>
                  <a:schemeClr val="tx2"/>
                </a:solidFill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 веб-контентом для автоматизации публикаций, управление динамическим контентом и взаимодействием пользователей для этих задач.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222" y="404664"/>
            <a:ext cx="88204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000" b="1" i="1" dirty="0" smtClean="0">
                <a:solidFill>
                  <a:srgbClr val="FF0000"/>
                </a:solidFill>
              </a:rPr>
              <a:t>Копия </a:t>
            </a:r>
            <a:r>
              <a:rPr lang="ru-RU" sz="2000" b="1" i="1" dirty="0">
                <a:solidFill>
                  <a:srgbClr val="FF0000"/>
                </a:solidFill>
              </a:rPr>
              <a:t>электронного документа</a:t>
            </a:r>
            <a:r>
              <a:rPr lang="ru-RU" sz="2000" dirty="0"/>
              <a:t> – форма внешнего представления электронного </a:t>
            </a:r>
            <a:r>
              <a:rPr lang="ru-RU" sz="2000" dirty="0" smtClean="0"/>
              <a:t>документа </a:t>
            </a:r>
            <a:r>
              <a:rPr lang="ru-RU" sz="2000" dirty="0"/>
              <a:t>на бумажном носителе, удостоверенная в порядке, установленном  Законом или другими актами законодательства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000" b="1" i="1" dirty="0" smtClean="0">
                <a:solidFill>
                  <a:srgbClr val="FF0000"/>
                </a:solidFill>
              </a:rPr>
              <a:t>Подлинность </a:t>
            </a:r>
            <a:r>
              <a:rPr lang="ru-RU" sz="2000" b="1" i="1" dirty="0">
                <a:solidFill>
                  <a:srgbClr val="FF0000"/>
                </a:solidFill>
              </a:rPr>
              <a:t>электронного документа</a:t>
            </a:r>
            <a:r>
              <a:rPr lang="ru-RU" sz="2000" dirty="0"/>
              <a:t> – свойство электронного документа, определяющее, что электронный документ подписан действительной электронной цифровой подписью (электронными цифровыми подписями</a:t>
            </a:r>
            <a:r>
              <a:rPr lang="ru-RU" sz="2000" dirty="0" smtClean="0"/>
              <a:t>)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000" b="1" i="1" dirty="0" smtClean="0">
                <a:solidFill>
                  <a:srgbClr val="FF0000"/>
                </a:solidFill>
              </a:rPr>
              <a:t>Подлинный </a:t>
            </a:r>
            <a:r>
              <a:rPr lang="ru-RU" sz="2000" b="1" i="1" dirty="0">
                <a:solidFill>
                  <a:srgbClr val="FF0000"/>
                </a:solidFill>
              </a:rPr>
              <a:t>электронный документ</a:t>
            </a:r>
            <a:r>
              <a:rPr lang="ru-RU" sz="2000" dirty="0"/>
              <a:t> – электронный документ, целостность и подлинность которого подтверждаются с применением сертифицированного средства электронной цифровой подписи, использующего при проверке электронной цифровой подписи открытые ключи лица (лиц), подписавшего (подписавших) электронный документ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000" b="1" i="1" dirty="0" smtClean="0">
                <a:solidFill>
                  <a:srgbClr val="FF0000"/>
                </a:solidFill>
              </a:rPr>
              <a:t>Целостность </a:t>
            </a:r>
            <a:r>
              <a:rPr lang="ru-RU" sz="2000" b="1" i="1" dirty="0">
                <a:solidFill>
                  <a:srgbClr val="FF0000"/>
                </a:solidFill>
              </a:rPr>
              <a:t>электронного документа</a:t>
            </a:r>
            <a:r>
              <a:rPr lang="ru-RU" sz="2000" dirty="0"/>
              <a:t> – свойство электронного документа, определяющее, что в электронный документ не были внесены изменения и (или) дополнения.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692696"/>
            <a:ext cx="87849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В соответствии с количеством реализуемых функций СЭД делятся на: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/>
                <a:ea typeface="Times New Roman" pitchFamily="18" charset="0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системы делопроизводства;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altLang="ru-RU" sz="2400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электронные архивы;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altLang="ru-RU" sz="2400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workflow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-системы;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altLang="ru-RU" sz="2400" dirty="0">
                <a:solidFill>
                  <a:srgbClr val="FF0000"/>
                </a:solidFill>
                <a:latin typeface="Times New Roman"/>
                <a:ea typeface="Times New Roman" pitchFamily="18" charset="0"/>
                <a:cs typeface="Times New Roman"/>
              </a:rPr>
              <a:t>■</a:t>
            </a:r>
            <a:r>
              <a:rPr lang="ru-RU" altLang="ru-RU" sz="2400" dirty="0">
                <a:latin typeface="Times New Roman"/>
                <a:ea typeface="Times New Roman" pitchFamily="18" charset="0"/>
                <a:cs typeface="Times New Roman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комплексные или ECM-системы.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9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хема документооборота в BPMN. Работа в СЭД с входящими документами. "/>
          <p:cNvPicPr/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3528" y="548680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367644" y="6005319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Пример бизнес-процесса в ECM-системе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836712"/>
            <a:ext cx="84969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Совместное использование ECM и ERP-систем возможно на следующих уровнях: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/>
                <a:ea typeface="Times New Roman" pitchFamily="18" charset="0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хранение образов документов в ECM, учет которых ведется в ERP;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ea typeface="Times New Roman" pitchFamily="18" charset="0"/>
            </a:endParaRPr>
          </a:p>
          <a:p>
            <a:pPr lvl="0" algn="just" eaLnBrk="0" hangingPunct="0"/>
            <a:r>
              <a:rPr lang="ru-RU" altLang="ru-RU" sz="2400" dirty="0">
                <a:solidFill>
                  <a:srgbClr val="FF0000"/>
                </a:solidFill>
                <a:latin typeface="+mn-lt"/>
                <a:ea typeface="Times New Roman" pitchFamily="18" charset="0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хранение отчетов ERP в ECM,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т.ч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. подписанных ЭЦП;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ea typeface="Times New Roman" pitchFamily="18" charset="0"/>
            </a:endParaRPr>
          </a:p>
          <a:p>
            <a:pPr lvl="0" algn="just" eaLnBrk="0" hangingPunct="0"/>
            <a:r>
              <a:rPr lang="ru-RU" altLang="ru-RU" sz="2400" dirty="0">
                <a:solidFill>
                  <a:srgbClr val="FF0000"/>
                </a:solidFill>
                <a:latin typeface="+mn-lt"/>
                <a:ea typeface="Times New Roman" pitchFamily="18" charset="0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согласование документов и записей справочников ERP с помощью ECM-системы.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692696"/>
            <a:ext cx="871296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 Внедрение ECM-системы обычно состоит из следующих этапов: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</a:t>
            </a:r>
          </a:p>
          <a:p>
            <a:pPr lvl="0" eaLnBrk="0" hangingPunct="0"/>
            <a:r>
              <a:rPr lang="ru-RU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организация проекта, выделение персонала (руководитель проекта и рабочая группа);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2400" b="1" i="1" dirty="0">
                <a:latin typeface="Times New Roman"/>
                <a:cs typeface="Times New Roman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исследование предприятия и проектирование решений по использованию ECM-системы;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2400" b="1" i="1" dirty="0">
                <a:latin typeface="Times New Roman"/>
                <a:cs typeface="Times New Roman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настройка и адаптация ECM-системы;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2400" b="1" i="1" dirty="0">
                <a:latin typeface="Times New Roman"/>
                <a:cs typeface="Times New Roman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обучение персонала;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ea typeface="Times New Roman" pitchFamily="18" charset="0"/>
            </a:endParaRPr>
          </a:p>
          <a:p>
            <a:pPr lvl="0" eaLnBrk="0" hangingPunct="0"/>
            <a:r>
              <a:rPr lang="ru-RU"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2400" b="1" i="1" dirty="0">
                <a:latin typeface="Times New Roman"/>
                <a:cs typeface="Times New Roman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опытная эксплуатация.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4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Электронный документ должен соответствовать следующим требованиям</a:t>
            </a:r>
            <a:r>
              <a:rPr lang="ru-RU" sz="2400" dirty="0" smtClean="0"/>
              <a:t>: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ru-RU" sz="2400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/>
              <a:t>создаваться</a:t>
            </a:r>
            <a:r>
              <a:rPr lang="ru-RU" sz="2400" dirty="0"/>
              <a:t>, обрабатываться, храниться, передаваться и приниматься с помощью программных, программно-технических и технических средств</a:t>
            </a:r>
            <a:r>
              <a:rPr lang="ru-RU" sz="2400" dirty="0" smtClean="0"/>
              <a:t>;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400" dirty="0" smtClean="0"/>
              <a:t>иметь </a:t>
            </a:r>
            <a:r>
              <a:rPr lang="ru-RU" sz="2400" dirty="0"/>
              <a:t>структуру, установленную законом</a:t>
            </a:r>
            <a:r>
              <a:rPr lang="ru-RU" sz="2400" dirty="0" smtClean="0"/>
              <a:t>;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sz="2400" dirty="0" smtClean="0"/>
              <a:t>быть </a:t>
            </a:r>
            <a:r>
              <a:rPr lang="ru-RU" sz="2400" dirty="0"/>
              <a:t>представляемым в форме, доступной и понятной для восприятия человеком.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Электронный документ состоит из двух неотъемлемых частей – </a:t>
            </a:r>
            <a:r>
              <a:rPr lang="ru-RU" sz="2400" b="1" dirty="0">
                <a:solidFill>
                  <a:srgbClr val="FF0000"/>
                </a:solidFill>
              </a:rPr>
              <a:t>общей</a:t>
            </a:r>
            <a:r>
              <a:rPr lang="ru-RU" sz="2400" dirty="0"/>
              <a:t> и </a:t>
            </a:r>
            <a:r>
              <a:rPr lang="ru-RU" sz="2400" b="1" dirty="0">
                <a:solidFill>
                  <a:srgbClr val="FF0000"/>
                </a:solidFill>
              </a:rPr>
              <a:t>особенной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>
                <a:solidFill>
                  <a:srgbClr val="FF0000"/>
                </a:solidFill>
              </a:rPr>
              <a:t>Общая часть </a:t>
            </a:r>
            <a:r>
              <a:rPr lang="ru-RU" sz="2400" dirty="0"/>
              <a:t>электронного документа состоит из информации, составляющей содержание документа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pPr algn="just"/>
            <a:r>
              <a:rPr lang="ru-RU" sz="2400" b="1" dirty="0">
                <a:solidFill>
                  <a:srgbClr val="FF0000"/>
                </a:solidFill>
              </a:rPr>
              <a:t>Особенная часть </a:t>
            </a:r>
            <a:r>
              <a:rPr lang="ru-RU" sz="2400" dirty="0"/>
              <a:t>электронного документа состоит из одной или нескольких электронных цифровых подписей, а также может содержать дополнительные данные, необходимые для проверки электронной цифровой подписи (электронных цифровых подписей) и идентификации электронного </a:t>
            </a:r>
            <a:r>
              <a:rPr lang="ru-RU" sz="2400" dirty="0" smtClean="0"/>
              <a:t>документа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4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7652" y="1772816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Электронный документооборот</a:t>
            </a:r>
            <a:r>
              <a:rPr lang="ru-RU" sz="2400" dirty="0">
                <a:solidFill>
                  <a:srgbClr val="FF0000"/>
                </a:solidFill>
              </a:rPr>
              <a:t> (ЭДО) </a:t>
            </a:r>
            <a:r>
              <a:rPr lang="ru-RU" sz="2400" dirty="0"/>
              <a:t>– это способ организации работы с документами, при котором основная масса документов используется в электронном виде и хранится централизованно.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92899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Функции систем электронного документооборота состоят в следующем:</a:t>
            </a:r>
          </a:p>
          <a:p>
            <a:pPr lvl="0"/>
            <a:endParaRPr lang="ru-RU" sz="2000" dirty="0" smtClean="0"/>
          </a:p>
          <a:p>
            <a:pPr marL="342900" lvl="0" indent="-342900" algn="just">
              <a:buAutoNum type="arabicPeriod"/>
            </a:pPr>
            <a:r>
              <a:rPr lang="ru-RU" sz="2000" dirty="0" smtClean="0"/>
              <a:t>Хранение </a:t>
            </a:r>
            <a:r>
              <a:rPr lang="ru-RU" sz="2000" dirty="0"/>
              <a:t>электронных документов в архиве. </a:t>
            </a:r>
            <a:endParaRPr lang="ru-RU" sz="2000" dirty="0" smtClean="0"/>
          </a:p>
          <a:p>
            <a:pPr lvl="0" algn="just"/>
            <a:endParaRPr lang="ru-RU" sz="2000" dirty="0" smtClean="0"/>
          </a:p>
          <a:p>
            <a:pPr lvl="0" algn="just"/>
            <a:r>
              <a:rPr lang="ru-RU" i="1" dirty="0" smtClean="0">
                <a:solidFill>
                  <a:srgbClr val="00B050"/>
                </a:solidFill>
              </a:rPr>
              <a:t>Носители </a:t>
            </a:r>
            <a:r>
              <a:rPr lang="ru-RU" i="1" dirty="0">
                <a:solidFill>
                  <a:srgbClr val="00B050"/>
                </a:solidFill>
              </a:rPr>
              <a:t>электронных документов характеризуются двумя параметрами – стоимостью хранения </a:t>
            </a:r>
            <a:r>
              <a:rPr lang="ru-RU" i="1" dirty="0" smtClean="0">
                <a:solidFill>
                  <a:srgbClr val="00B050"/>
                </a:solidFill>
              </a:rPr>
              <a:t>1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Мбайта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информации и скоростью доступа к информации.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pPr lvl="0" algn="just"/>
            <a:endParaRPr lang="ru-RU" sz="20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sz="2000" dirty="0" smtClean="0"/>
              <a:t>2. Организация </a:t>
            </a:r>
            <a:r>
              <a:rPr lang="ru-RU" sz="2000" dirty="0"/>
              <a:t>поиска документов. </a:t>
            </a:r>
            <a:endParaRPr lang="ru-RU" sz="2000" dirty="0" smtClean="0"/>
          </a:p>
          <a:p>
            <a:pPr lvl="0"/>
            <a:endParaRPr lang="ru-RU" sz="2000" dirty="0" smtClean="0"/>
          </a:p>
          <a:p>
            <a:pPr lvl="0" algn="just"/>
            <a:r>
              <a:rPr lang="ru-RU" i="1" dirty="0" smtClean="0">
                <a:solidFill>
                  <a:srgbClr val="00B050"/>
                </a:solidFill>
              </a:rPr>
              <a:t>Существуют </a:t>
            </a:r>
            <a:r>
              <a:rPr lang="ru-RU" i="1" dirty="0">
                <a:solidFill>
                  <a:srgbClr val="00B050"/>
                </a:solidFill>
              </a:rPr>
              <a:t>два типа поиска: </a:t>
            </a:r>
            <a:endParaRPr lang="en-US" i="1" dirty="0" smtClean="0">
              <a:solidFill>
                <a:srgbClr val="00B050"/>
              </a:solidFill>
            </a:endParaRPr>
          </a:p>
          <a:p>
            <a:pPr lvl="0" algn="just"/>
            <a:endParaRPr lang="ru-RU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algn="just"/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а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r>
              <a:rPr lang="ru-RU" i="1" dirty="0">
                <a:solidFill>
                  <a:srgbClr val="FF0000"/>
                </a:solidFill>
              </a:rPr>
              <a:t>атрибутивный поиск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ru-RU" i="1" dirty="0">
                <a:solidFill>
                  <a:srgbClr val="00B050"/>
                </a:solidFill>
              </a:rPr>
              <a:t>когда каждому документу присваивается набор идентифицирующих его атрибутов. Поиск документов осуществляется путем сравнения значений этих атрибутов со значениями в документах, находящихся в </a:t>
            </a:r>
            <a:r>
              <a:rPr lang="ru-RU" i="1" dirty="0" smtClean="0">
                <a:solidFill>
                  <a:srgbClr val="00B050"/>
                </a:solidFill>
              </a:rPr>
              <a:t>архиве;</a:t>
            </a:r>
          </a:p>
          <a:p>
            <a:pPr lvl="0" algn="just"/>
            <a:endParaRPr lang="ru-RU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algn="just"/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б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r>
              <a:rPr lang="ru-RU" i="1" dirty="0">
                <a:solidFill>
                  <a:srgbClr val="FF0000"/>
                </a:solidFill>
              </a:rPr>
              <a:t>полнотекстовый поиск: </a:t>
            </a:r>
            <a:r>
              <a:rPr lang="ru-RU" i="1" dirty="0">
                <a:solidFill>
                  <a:srgbClr val="00B050"/>
                </a:solidFill>
              </a:rPr>
              <a:t>документ отыскивается по словам, входящим в документ. Для поиска известного документа используется атрибутивный поиск, для неизвестного – полнотекстовый.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3. Поддержка </a:t>
            </a:r>
            <a:r>
              <a:rPr lang="ru-RU" dirty="0"/>
              <a:t>защиты документов от несанкционированного доступа. </a:t>
            </a:r>
            <a:endParaRPr lang="ru-RU" dirty="0" smtClean="0"/>
          </a:p>
          <a:p>
            <a:pPr lvl="0"/>
            <a:endParaRPr lang="ru-RU" dirty="0" smtClean="0"/>
          </a:p>
          <a:p>
            <a:pPr lvl="0" algn="just"/>
            <a:r>
              <a:rPr lang="ru-RU" i="1" dirty="0" smtClean="0">
                <a:solidFill>
                  <a:srgbClr val="00B050"/>
                </a:solidFill>
              </a:rPr>
              <a:t>Каждый </a:t>
            </a:r>
            <a:r>
              <a:rPr lang="ru-RU" i="1" dirty="0">
                <a:solidFill>
                  <a:srgbClr val="00B050"/>
                </a:solidFill>
              </a:rPr>
              <a:t>документ должен иметь список пользователей, имеющих право доступа к нему. </a:t>
            </a:r>
            <a:endParaRPr lang="ru-RU" i="1" dirty="0" smtClean="0">
              <a:solidFill>
                <a:srgbClr val="00B050"/>
              </a:solidFill>
            </a:endParaRPr>
          </a:p>
          <a:p>
            <a:pPr lvl="0" algn="just"/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ru-RU" dirty="0" smtClean="0"/>
              <a:t>4. Маршрутизация </a:t>
            </a:r>
            <a:r>
              <a:rPr lang="ru-RU" dirty="0"/>
              <a:t>и передача документов</a:t>
            </a:r>
            <a:r>
              <a:rPr lang="ru-RU" dirty="0" smtClean="0"/>
              <a:t>.</a:t>
            </a:r>
          </a:p>
          <a:p>
            <a:pPr lvl="0"/>
            <a:endParaRPr lang="ru-RU" dirty="0" smtClean="0">
              <a:solidFill>
                <a:srgbClr val="00B050"/>
              </a:solidFill>
            </a:endParaRPr>
          </a:p>
          <a:p>
            <a:pPr lvl="0"/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Документы различают по типам носителей информации.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705" y="260648"/>
            <a:ext cx="885698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solidFill>
                  <a:srgbClr val="FF0000"/>
                </a:solidFill>
              </a:rPr>
              <a:t>Маршрутизация сообщений в системе электронного документооборота </a:t>
            </a:r>
            <a:r>
              <a:rPr lang="ru-RU" dirty="0"/>
              <a:t>– это построение схемы, согласно которой они передаются с одного рабочего места на другое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r>
              <a:rPr lang="ru-RU" dirty="0" smtClean="0"/>
              <a:t>Схемы </a:t>
            </a:r>
            <a:r>
              <a:rPr lang="ru-RU" dirty="0"/>
              <a:t>маршрутизации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lvl="0" algn="just"/>
            <a:r>
              <a:rPr lang="ru-RU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chemeClr val="accent2"/>
                </a:solidFill>
              </a:rPr>
              <a:t>Свободная </a:t>
            </a:r>
            <a:r>
              <a:rPr lang="ru-RU" b="1" dirty="0">
                <a:solidFill>
                  <a:schemeClr val="accent2"/>
                </a:solidFill>
              </a:rPr>
              <a:t>маршрутизация</a:t>
            </a:r>
            <a:r>
              <a:rPr lang="ru-RU" dirty="0"/>
              <a:t> – последовательная или параллельная. При последовательной маршрутизации документ проходит от одного пользователя к другому, а при параллельной он одновременно поступает нескольким пользователям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 algn="just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chemeClr val="accent2"/>
                </a:solidFill>
              </a:rPr>
              <a:t>Свободная </a:t>
            </a:r>
            <a:r>
              <a:rPr lang="ru-RU" b="1" dirty="0">
                <a:solidFill>
                  <a:schemeClr val="accent2"/>
                </a:solidFill>
              </a:rPr>
              <a:t>маршрутизация с контролем исполнения</a:t>
            </a:r>
            <a:r>
              <a:rPr lang="ru-RU" dirty="0"/>
              <a:t>. Под контролем понимается: контроль доставки документа; контроль исполнения (выдача извещения, что задание выполнено); мониторинг задания (кто и что сейчас делает с заданием</a:t>
            </a:r>
            <a:r>
              <a:rPr lang="ru-RU" dirty="0" smtClean="0"/>
              <a:t>).</a:t>
            </a:r>
          </a:p>
          <a:p>
            <a:pPr lvl="0"/>
            <a:endParaRPr lang="ru-RU" dirty="0"/>
          </a:p>
          <a:p>
            <a:pPr lvl="0" algn="just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chemeClr val="accent2"/>
                </a:solidFill>
              </a:rPr>
              <a:t>Маршрутизация </a:t>
            </a:r>
            <a:r>
              <a:rPr lang="ru-RU" b="1" dirty="0">
                <a:solidFill>
                  <a:schemeClr val="accent2"/>
                </a:solidFill>
              </a:rPr>
              <a:t>по заранее определенным маршрутам с контролем исполнения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 </a:t>
            </a:r>
            <a:r>
              <a:rPr lang="ru-RU" b="1" dirty="0" smtClean="0">
                <a:solidFill>
                  <a:schemeClr val="accent2"/>
                </a:solidFill>
              </a:rPr>
              <a:t>Система </a:t>
            </a:r>
            <a:r>
              <a:rPr lang="ru-RU" b="1" dirty="0">
                <a:solidFill>
                  <a:schemeClr val="accent2"/>
                </a:solidFill>
              </a:rPr>
              <a:t>электронной почты</a:t>
            </a:r>
            <a:r>
              <a:rPr lang="ru-RU" dirty="0"/>
              <a:t>, как внутренней (</a:t>
            </a:r>
            <a:r>
              <a:rPr lang="ru-RU" dirty="0" err="1"/>
              <a:t>Интранет</a:t>
            </a:r>
            <a:r>
              <a:rPr lang="ru-RU" dirty="0"/>
              <a:t>), так и внешней (корпоративной или Интернет).  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707</TotalTime>
  <Words>1181</Words>
  <Application>Microsoft Office PowerPoint</Application>
  <PresentationFormat>Экран (4:3)</PresentationFormat>
  <Paragraphs>232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Ясность</vt:lpstr>
      <vt:lpstr>       Информационный менеджмент        Электронные документы и электронная цифровая подпись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 информационные технологии  Базы данных и знаний  Модели данных</dc:title>
  <dc:creator>Oleg</dc:creator>
  <cp:lastModifiedBy>Олег Иванович</cp:lastModifiedBy>
  <cp:revision>104</cp:revision>
  <dcterms:created xsi:type="dcterms:W3CDTF">2010-12-14T09:30:21Z</dcterms:created>
  <dcterms:modified xsi:type="dcterms:W3CDTF">2015-01-04T08:39:22Z</dcterms:modified>
</cp:coreProperties>
</file>