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45" r:id="rId1"/>
  </p:sldMasterIdLst>
  <p:notesMasterIdLst>
    <p:notesMasterId r:id="rId27"/>
  </p:notesMasterIdLst>
  <p:sldIdLst>
    <p:sldId id="256" r:id="rId2"/>
    <p:sldId id="257" r:id="rId3"/>
    <p:sldId id="258" r:id="rId4"/>
    <p:sldId id="278" r:id="rId5"/>
    <p:sldId id="259" r:id="rId6"/>
    <p:sldId id="279" r:id="rId7"/>
    <p:sldId id="260" r:id="rId8"/>
    <p:sldId id="28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31" autoAdjust="0"/>
  </p:normalViewPr>
  <p:slideViewPr>
    <p:cSldViewPr>
      <p:cViewPr>
        <p:scale>
          <a:sx n="100" d="100"/>
          <a:sy n="100" d="100"/>
        </p:scale>
        <p:origin x="-2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8C2BA-8F38-4D8D-99DE-D6DEEF9FF949}" type="datetimeFigureOut">
              <a:rPr lang="ru-RU" smtClean="0"/>
              <a:t>04.01.2015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6C1F6-3EB6-44FF-BC9B-4F8A7892F8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90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0E8B8FA-60E0-49EB-A7CB-6D70FD13C13F}" type="datetime1">
              <a:rPr lang="ru-RU" smtClean="0"/>
              <a:t>04.01.2015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E62739F-482A-4BF6-80ED-3964C135679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F6E2-A7B5-4D4B-A4AA-A73C822D0616}" type="datetime1">
              <a:rPr lang="ru-RU" smtClean="0"/>
              <a:t>04.01.2015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DB9F-ADAF-46BD-B466-808200F9EE6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F092-661D-42AC-BA6F-5F6C2F9523D1}" type="datetime1">
              <a:rPr lang="ru-RU" smtClean="0"/>
              <a:t>04.01.2015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0891-8E8C-48CA-BA02-99DF9FE165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6C30C93-C100-44F4-B769-04C9E4A23ADE}" type="datetime1">
              <a:rPr lang="ru-RU" smtClean="0"/>
              <a:t>04.01.2015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83FEE6-A955-4FD9-8A5F-A9A72170341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444FBA4-1429-4184-92C8-1C2CB9A0D6D0}" type="datetime1">
              <a:rPr lang="ru-RU" smtClean="0"/>
              <a:t>04.01.2015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9C5C55B-1D36-4990-9941-593EC2AE64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4BD3-6E62-4E83-BBD9-15259EB7F091}" type="datetime1">
              <a:rPr lang="ru-RU" smtClean="0"/>
              <a:t>04.01.2015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DBA4-FF77-47C6-A000-34BFB22009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3945-7A81-4E70-8402-3C90480777AF}" type="datetime1">
              <a:rPr lang="ru-RU" smtClean="0"/>
              <a:t>04.01.2015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7AD0-A544-4146-8DEB-384D6A9DA40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92D9EAE-8A22-47E2-A0A7-027A08D38827}" type="datetime1">
              <a:rPr lang="ru-RU" smtClean="0"/>
              <a:t>04.01.2015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9094657-6A18-4EBF-BFF1-2CBAB7A46BC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4DB2-D501-41F2-AAD1-6B6ED8C411D6}" type="datetime1">
              <a:rPr lang="ru-RU" smtClean="0"/>
              <a:t>04.01.2015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B24DE13-45FC-489D-9CB5-84992FF2972D}" type="datetime1">
              <a:rPr lang="ru-RU" smtClean="0"/>
              <a:t>04.01.2015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AE98D4F-C2CE-4C32-8D81-A0380B4EB57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E491095-3230-4976-BC4C-0FB6D2AE351F}" type="datetime1">
              <a:rPr lang="ru-RU" smtClean="0"/>
              <a:t>04.01.2015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1402CF0-27BA-400C-A7DA-8FB67BD28A4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A3BF2DD-333C-4DF7-8900-69E73A7993ED}" type="datetime1">
              <a:rPr lang="ru-RU" smtClean="0"/>
              <a:t>04.01.2015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1BC7673-1D97-43C6-9730-49711C0B7C6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ncler.by/modules/base/cms/" TargetMode="External"/><Relationship Id="rId2" Type="http://schemas.openxmlformats.org/officeDocument/2006/relationships/hyperlink" Target="http://www.kancler.by/modules/scan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mhtml:file://E:\Oleg\&#1048;&#1085;&#1092;-&#1084;&#1077;&#1085;&#1077;&#1076;&#1078;\&#1057;&#1069;&#1044;%20LanDocs.mht!/catalog/naudms/" TargetMode="External"/><Relationship Id="rId3" Type="http://schemas.openxmlformats.org/officeDocument/2006/relationships/hyperlink" Target="mhtml:file://E:\Oleg\&#1048;&#1085;&#1092;-&#1084;&#1077;&#1085;&#1077;&#1076;&#1078;\&#1057;&#1069;&#1044;%20LanDocs.mht!/catalog/delo/" TargetMode="External"/><Relationship Id="rId7" Type="http://schemas.openxmlformats.org/officeDocument/2006/relationships/hyperlink" Target="mhtml:file://E:\Oleg\&#1048;&#1085;&#1092;-&#1084;&#1077;&#1085;&#1077;&#1076;&#1078;\&#1057;&#1069;&#1044;%20LanDocs.mht!/catalog/docsvision/" TargetMode="External"/><Relationship Id="rId12" Type="http://schemas.openxmlformats.org/officeDocument/2006/relationships/hyperlink" Target="mhtml:file://E:\Oleg\&#1048;&#1085;&#1092;-&#1084;&#1077;&#1085;&#1077;&#1076;&#1078;\&#1057;&#1069;&#1044;%20LanDocs.mht!/catalog/documentum/" TargetMode="External"/><Relationship Id="rId2" Type="http://schemas.openxmlformats.org/officeDocument/2006/relationships/hyperlink" Target="mhtml:file://E:\Oleg\&#1048;&#1085;&#1092;-&#1084;&#1077;&#1085;&#1077;&#1076;&#1078;\&#1057;&#1069;&#1044;%20LanDocs.mht!/catalog/landoc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html:file://E:\Oleg\&#1048;&#1085;&#1092;-&#1084;&#1077;&#1085;&#1077;&#1076;&#1078;\&#1057;&#1069;&#1044;%20LanDocs.mht!/catalog/evfrat/" TargetMode="External"/><Relationship Id="rId11" Type="http://schemas.openxmlformats.org/officeDocument/2006/relationships/hyperlink" Target="mhtml:file://E:\Oleg\&#1048;&#1085;&#1092;-&#1084;&#1077;&#1085;&#1077;&#1076;&#1078;\&#1057;&#1069;&#1044;%20LanDocs.mht!/catalog/codex/" TargetMode="External"/><Relationship Id="rId5" Type="http://schemas.openxmlformats.org/officeDocument/2006/relationships/hyperlink" Target="mhtml:file://E:\Oleg\&#1048;&#1085;&#1092;-&#1084;&#1077;&#1085;&#1077;&#1076;&#1078;\&#1057;&#1069;&#1044;%20LanDocs.mht!/catalog/motiw/" TargetMode="External"/><Relationship Id="rId10" Type="http://schemas.openxmlformats.org/officeDocument/2006/relationships/hyperlink" Target="mhtml:file://E:\Oleg\&#1048;&#1085;&#1092;-&#1084;&#1077;&#1085;&#1077;&#1076;&#1078;\&#1057;&#1069;&#1044;%20LanDocs.mht!/catalog/directum/" TargetMode="External"/><Relationship Id="rId4" Type="http://schemas.openxmlformats.org/officeDocument/2006/relationships/hyperlink" Target="mhtml:file://E:\Oleg\&#1048;&#1085;&#1092;-&#1084;&#1077;&#1085;&#1077;&#1076;&#1078;\&#1057;&#1069;&#1044;%20LanDocs.mht!/catalog/naudoc/" TargetMode="External"/><Relationship Id="rId9" Type="http://schemas.openxmlformats.org/officeDocument/2006/relationships/hyperlink" Target="mhtml:file://E:\Oleg\&#1048;&#1085;&#1092;-&#1084;&#1077;&#1085;&#1077;&#1076;&#1078;\&#1057;&#1069;&#1044;%20LanDocs.mht!/catalog/letograf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mhtml:file://E:\Oleg\&#1048;&#1085;&#1092;-&#1084;&#1077;&#1085;&#1077;&#1076;&#1078;\&#1057;&#1069;&#1044;%20LanDocs.mht!/catalog/pitersoft/" TargetMode="External"/><Relationship Id="rId13" Type="http://schemas.openxmlformats.org/officeDocument/2006/relationships/hyperlink" Target="mhtml:file://E:\Oleg\&#1048;&#1085;&#1092;-&#1084;&#1077;&#1085;&#1077;&#1076;&#1078;\&#1057;&#1069;&#1044;%20LanDocs.mht!/catalog/polaris/" TargetMode="External"/><Relationship Id="rId3" Type="http://schemas.openxmlformats.org/officeDocument/2006/relationships/hyperlink" Target="mhtml:file://E:\Oleg\&#1048;&#1085;&#1092;-&#1084;&#1077;&#1085;&#1077;&#1076;&#1078;\&#1057;&#1069;&#1044;%20LanDocs.mht!/catalog/ecod/" TargetMode="External"/><Relationship Id="rId7" Type="http://schemas.openxmlformats.org/officeDocument/2006/relationships/hyperlink" Target="mhtml:file://E:\Oleg\&#1048;&#1085;&#1092;-&#1084;&#1077;&#1085;&#1077;&#1076;&#1078;\&#1057;&#1069;&#1044;%20LanDocs.mht!/catalog/companymedia/" TargetMode="External"/><Relationship Id="rId12" Type="http://schemas.openxmlformats.org/officeDocument/2006/relationships/hyperlink" Target="mhtml:file://E:\Oleg\&#1048;&#1085;&#1092;-&#1084;&#1077;&#1085;&#1077;&#1076;&#1078;\&#1057;&#1069;&#1044;%20LanDocs.mht!/catalog/1c/" TargetMode="External"/><Relationship Id="rId2" Type="http://schemas.openxmlformats.org/officeDocument/2006/relationships/hyperlink" Target="mhtml:file://E:\Oleg\&#1048;&#1085;&#1092;-&#1084;&#1077;&#1085;&#1077;&#1076;&#1078;\&#1057;&#1069;&#1044;%20LanDocs.mht!/catalog/paydoc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html:file://E:\Oleg\&#1048;&#1085;&#1092;-&#1084;&#1077;&#1085;&#1077;&#1076;&#1078;\&#1057;&#1069;&#1044;%20LanDocs.mht!/catalog/intalev/" TargetMode="External"/><Relationship Id="rId11" Type="http://schemas.openxmlformats.org/officeDocument/2006/relationships/hyperlink" Target="mhtml:file://E:\Oleg\&#1048;&#1085;&#1092;-&#1084;&#1077;&#1085;&#1077;&#1076;&#1078;\&#1057;&#1069;&#1044;%20LanDocs.mht!/catalog/seldo/" TargetMode="External"/><Relationship Id="rId5" Type="http://schemas.openxmlformats.org/officeDocument/2006/relationships/hyperlink" Target="mhtml:file://E:\Oleg\&#1048;&#1085;&#1092;-&#1084;&#1077;&#1085;&#1077;&#1076;&#1078;\&#1057;&#1069;&#1044;%20LanDocs.mht!/catalog/boss/" TargetMode="External"/><Relationship Id="rId10" Type="http://schemas.openxmlformats.org/officeDocument/2006/relationships/hyperlink" Target="mhtml:file://E:\Oleg\&#1048;&#1085;&#1092;-&#1084;&#1077;&#1085;&#1077;&#1076;&#1078;\&#1057;&#1069;&#1044;%20LanDocs.mht!/catalog/ums/" TargetMode="External"/><Relationship Id="rId4" Type="http://schemas.openxmlformats.org/officeDocument/2006/relationships/hyperlink" Target="mhtml:file://E:\Oleg\&#1048;&#1085;&#1092;-&#1084;&#1077;&#1085;&#1077;&#1076;&#1078;\&#1057;&#1069;&#1044;%20LanDocs.mht!/catalog/compas/" TargetMode="External"/><Relationship Id="rId9" Type="http://schemas.openxmlformats.org/officeDocument/2006/relationships/hyperlink" Target="mhtml:file://E:\Oleg\&#1048;&#1085;&#1092;-&#1084;&#1077;&#1085;&#1077;&#1076;&#1078;\&#1057;&#1069;&#1044;%20LanDocs.mht!/catalog/zup/" TargetMode="External"/><Relationship Id="rId14" Type="http://schemas.openxmlformats.org/officeDocument/2006/relationships/hyperlink" Target="mhtml:file://E:\Oleg\&#1048;&#1085;&#1092;-&#1084;&#1077;&#1085;&#1077;&#1076;&#1078;\&#1057;&#1069;&#1044;%20LanDocs.mht!/catalog/edocs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mhtml:file://E:\Oleg\&#1048;&#1085;&#1092;-&#1084;&#1077;&#1085;&#1077;&#1076;&#1078;\&#1057;&#1069;&#1044;%20LanDocs.mht!/catalog/optima/" TargetMode="External"/><Relationship Id="rId3" Type="http://schemas.openxmlformats.org/officeDocument/2006/relationships/hyperlink" Target="mhtml:file://E:\Oleg\&#1048;&#1085;&#1092;-&#1084;&#1077;&#1085;&#1077;&#1076;&#1078;\&#1057;&#1069;&#1044;%20LanDocs.mht!/catalog/bpcord/" TargetMode="External"/><Relationship Id="rId7" Type="http://schemas.openxmlformats.org/officeDocument/2006/relationships/hyperlink" Target="mhtml:file://E:\Oleg\&#1048;&#1085;&#1092;-&#1084;&#1077;&#1085;&#1077;&#1076;&#1078;\&#1057;&#1069;&#1044;%20LanDocs.mht!/catalog/isida/" TargetMode="External"/><Relationship Id="rId2" Type="http://schemas.openxmlformats.org/officeDocument/2006/relationships/hyperlink" Target="mhtml:file://E:\Oleg\&#1048;&#1085;&#1092;-&#1084;&#1077;&#1085;&#1077;&#1076;&#1078;\&#1057;&#1069;&#1044;%20LanDocs.mht!/catalog/orient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html:file://E:\Oleg\&#1048;&#1085;&#1092;-&#1084;&#1077;&#1085;&#1077;&#1076;&#1078;\&#1057;&#1069;&#1044;%20LanDocs.mht!/catalog/cb/" TargetMode="External"/><Relationship Id="rId11" Type="http://schemas.openxmlformats.org/officeDocument/2006/relationships/hyperlink" Target="mhtml:file://E:\Oleg\&#1048;&#1085;&#1092;-&#1084;&#1077;&#1085;&#1077;&#1076;&#1078;\&#1057;&#1069;&#1044;%20LanDocs.mht!/catalog/alfresco/" TargetMode="External"/><Relationship Id="rId5" Type="http://schemas.openxmlformats.org/officeDocument/2006/relationships/hyperlink" Target="mhtml:file://E:\Oleg\&#1048;&#1085;&#1092;-&#1084;&#1077;&#1085;&#1077;&#1076;&#1078;\&#1057;&#1069;&#1044;%20LanDocs.mht!/catalog/dm/" TargetMode="External"/><Relationship Id="rId10" Type="http://schemas.openxmlformats.org/officeDocument/2006/relationships/hyperlink" Target="mhtml:file://E:\Oleg\&#1048;&#1085;&#1092;-&#1084;&#1077;&#1085;&#1077;&#1076;&#1078;\&#1057;&#1069;&#1044;%20LanDocs.mht!/catalog/upravdoc/" TargetMode="External"/><Relationship Id="rId4" Type="http://schemas.openxmlformats.org/officeDocument/2006/relationships/hyperlink" Target="mhtml:file://E:\Oleg\&#1048;&#1085;&#1092;-&#1084;&#1077;&#1085;&#1077;&#1076;&#1078;\&#1057;&#1069;&#1044;%20LanDocs.mht!/catalog/gp/" TargetMode="External"/><Relationship Id="rId9" Type="http://schemas.openxmlformats.org/officeDocument/2006/relationships/hyperlink" Target="mhtml:file://E:\Oleg\&#1048;&#1085;&#1092;-&#1084;&#1077;&#1085;&#1077;&#1076;&#1078;\&#1057;&#1069;&#1044;%20LanDocs.mht!/catalog/its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mhtml:file://E:\Oleg\&#1048;&#1085;&#1092;-&#1084;&#1077;&#1085;&#1077;&#1076;&#1078;\&#1057;&#1069;&#1044;%20LanDocs.mht!/catalog/1c8/" TargetMode="External"/><Relationship Id="rId3" Type="http://schemas.openxmlformats.org/officeDocument/2006/relationships/hyperlink" Target="mhtml:file://E:\Oleg\&#1048;&#1085;&#1092;-&#1084;&#1077;&#1085;&#1077;&#1076;&#1078;\&#1057;&#1069;&#1044;%20LanDocs.mht!/catalog/1c-doc/" TargetMode="External"/><Relationship Id="rId7" Type="http://schemas.openxmlformats.org/officeDocument/2006/relationships/hyperlink" Target="mhtml:file://E:\Oleg\&#1048;&#1085;&#1092;-&#1084;&#1077;&#1085;&#1077;&#1076;&#1078;\&#1057;&#1069;&#1044;%20LanDocs.mht!/catalog/eliss/" TargetMode="External"/><Relationship Id="rId2" Type="http://schemas.openxmlformats.org/officeDocument/2006/relationships/hyperlink" Target="mhtml:file://E:\Oleg\&#1048;&#1085;&#1092;-&#1084;&#1077;&#1085;&#1077;&#1076;&#1078;\&#1057;&#1069;&#1044;%20LanDocs.mht!/catalog/documentolo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html:file://E:\Oleg\&#1048;&#1085;&#1092;-&#1084;&#1077;&#1085;&#1077;&#1076;&#1078;\&#1057;&#1069;&#1044;%20LanDocs.mht!/catalog/tezis/" TargetMode="External"/><Relationship Id="rId5" Type="http://schemas.openxmlformats.org/officeDocument/2006/relationships/hyperlink" Target="mhtml:file://E:\Oleg\&#1048;&#1085;&#1092;-&#1084;&#1077;&#1085;&#1077;&#1076;&#1078;\&#1057;&#1069;&#1044;%20LanDocs.mht!/catalog/netdocs/" TargetMode="External"/><Relationship Id="rId10" Type="http://schemas.openxmlformats.org/officeDocument/2006/relationships/hyperlink" Target="mhtml:file://E:\Oleg\&#1048;&#1085;&#1092;-&#1084;&#1077;&#1085;&#1077;&#1076;&#1078;\&#1057;&#1069;&#1044;%20LanDocs.mht!/catalog/elma/" TargetMode="External"/><Relationship Id="rId4" Type="http://schemas.openxmlformats.org/officeDocument/2006/relationships/hyperlink" Target="mhtml:file://E:\Oleg\&#1048;&#1085;&#1092;-&#1084;&#1077;&#1085;&#1077;&#1076;&#1078;\&#1057;&#1069;&#1044;%20LanDocs.mht!/catalog/businessintelect/" TargetMode="External"/><Relationship Id="rId9" Type="http://schemas.openxmlformats.org/officeDocument/2006/relationships/hyperlink" Target="mhtml:file://E:\Oleg\&#1048;&#1085;&#1092;-&#1084;&#1077;&#1085;&#1077;&#1076;&#1078;\&#1057;&#1069;&#1044;%20LanDocs.mht!/catalog/eabd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c.ru/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gnitive.ru/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umen.ru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ncler.by/modules/base/" TargetMode="External"/><Relationship Id="rId2" Type="http://schemas.openxmlformats.org/officeDocument/2006/relationships/hyperlink" Target="http://www.kancler.by/modules/office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ncler.by/modules/office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ncler.by/modules/management/" TargetMode="External"/><Relationship Id="rId2" Type="http://schemas.openxmlformats.org/officeDocument/2006/relationships/hyperlink" Target="http://www.kancler.by/modules/archive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ncler.by/modules/contracts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ncler.by/modules/blancs/" TargetMode="External"/><Relationship Id="rId2" Type="http://schemas.openxmlformats.org/officeDocument/2006/relationships/hyperlink" Target="http://www.kancler.by/modules/citezen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ncler.by/modules/smk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ncler.by/modules/acts/" TargetMode="External"/><Relationship Id="rId2" Type="http://schemas.openxmlformats.org/officeDocument/2006/relationships/hyperlink" Target="http://www.kancler.by/modules/task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kancler.by/modules/signatu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0" y="1643063"/>
            <a:ext cx="9036050" cy="307181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00B050"/>
                </a:solidFill>
              </a:rPr>
              <a:t> </a:t>
            </a:r>
            <a:br>
              <a:rPr lang="ru-RU" sz="2800" dirty="0">
                <a:solidFill>
                  <a:srgbClr val="00B050"/>
                </a:solidFill>
              </a:rPr>
            </a:br>
            <a:r>
              <a:rPr lang="ru-RU" sz="2800" b="1" dirty="0" smtClean="0">
                <a:solidFill>
                  <a:srgbClr val="7030A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Системы управления  документооборотом</a:t>
            </a:r>
            <a:r>
              <a:rPr lang="ru-RU" sz="2800" dirty="0" smtClean="0">
                <a:solidFill>
                  <a:srgbClr val="7030A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2800" dirty="0" smtClean="0">
                <a:solidFill>
                  <a:srgbClr val="7030A0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800" dirty="0" smtClean="0">
                <a:solidFill>
                  <a:srgbClr val="7030A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(Ч</a:t>
            </a:r>
            <a:r>
              <a:rPr lang="ru-RU" sz="2800" b="1" dirty="0" smtClean="0">
                <a:solidFill>
                  <a:srgbClr val="7030A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асть </a:t>
            </a:r>
            <a:r>
              <a:rPr lang="en-US" sz="2800" dirty="0" smtClean="0">
                <a:solidFill>
                  <a:srgbClr val="7030A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ru-RU" sz="2800" dirty="0" smtClean="0">
                <a:solidFill>
                  <a:srgbClr val="7030A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br>
              <a:rPr lang="ru-RU" sz="2800" dirty="0" smtClean="0">
                <a:solidFill>
                  <a:srgbClr val="7030A0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3200" dirty="0" smtClean="0">
                <a:solidFill>
                  <a:srgbClr val="00B050"/>
                </a:solidFill>
              </a:rPr>
              <a:t> 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sz="4000" b="1" dirty="0"/>
              <a:t> </a:t>
            </a:r>
            <a:r>
              <a:rPr lang="ru-RU" sz="4000" b="1" dirty="0" smtClean="0"/>
              <a:t> 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042987" y="4653136"/>
            <a:ext cx="3529013" cy="923925"/>
          </a:xfrm>
        </p:spPr>
        <p:txBody>
          <a:bodyPr>
            <a:normAutofit/>
          </a:bodyPr>
          <a:lstStyle/>
          <a:p>
            <a:pPr marL="0" indent="0" algn="ctr">
              <a:buFontTx/>
              <a:buNone/>
            </a:pPr>
            <a:r>
              <a:rPr lang="ru-RU" sz="2800" dirty="0" smtClean="0">
                <a:solidFill>
                  <a:srgbClr val="953735"/>
                </a:solidFill>
              </a:rPr>
              <a:t>        </a:t>
            </a:r>
            <a:r>
              <a:rPr lang="ru-RU" sz="2800" dirty="0" smtClean="0">
                <a:solidFill>
                  <a:srgbClr val="00B0F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Лекция </a:t>
            </a:r>
            <a:r>
              <a:rPr lang="ru-RU" sz="2800" dirty="0" smtClean="0">
                <a:solidFill>
                  <a:srgbClr val="00B0F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4-2</a:t>
            </a:r>
            <a:endParaRPr lang="ru-RU" sz="28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692696"/>
            <a:ext cx="76328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00B050"/>
                </a:solidFill>
              </a:rPr>
              <a:t>Информационный менеджмент</a:t>
            </a:r>
            <a:br>
              <a:rPr lang="ru-RU" sz="3200" b="1" dirty="0">
                <a:solidFill>
                  <a:srgbClr val="00B050"/>
                </a:solidFill>
              </a:rPr>
            </a:br>
            <a:endParaRPr lang="ru-RU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9796" y="548680"/>
            <a:ext cx="878497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«Потоковое сканирование»</a:t>
            </a:r>
            <a:r>
              <a:rPr lang="ru-RU" sz="2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предназначен для массового перевода бумажных документов в электронные образы с помещением их в соответствующие базы приложения «Делопроизводство». Приложение может использоваться как автономно, так и в составе  ППП «Канцлер».</a:t>
            </a:r>
            <a:endParaRPr lang="en-US" sz="2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b="1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Система создания сайтов и управления </a:t>
            </a:r>
            <a:r>
              <a:rPr lang="ru-RU" sz="2200" b="1" u="sng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контентом</a:t>
            </a:r>
            <a:r>
              <a:rPr lang="ru-RU" sz="2200" b="1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  </a:t>
            </a:r>
            <a:br>
              <a:rPr lang="ru-RU" sz="2200" b="1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</a:br>
            <a:r>
              <a:rPr lang="ru-RU" sz="2200" b="1" u="sng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Content</a:t>
            </a:r>
            <a:r>
              <a:rPr lang="ru-RU" sz="2200" b="1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ru-RU" sz="2200" b="1" u="sng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Management</a:t>
            </a:r>
            <a:r>
              <a:rPr lang="ru-RU" sz="2200" b="1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ru-RU" sz="2200" b="1" u="sng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System</a:t>
            </a:r>
            <a:r>
              <a:rPr lang="ru-RU" sz="2200" b="1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(CMS)</a:t>
            </a:r>
            <a:endParaRPr lang="ru-RU" sz="22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CMS в интеграции с ППП «Канцлер» уменьшает стоимость разработки и сопровождения сайта, а также значительно ускоряет и упрощает процессы:</a:t>
            </a:r>
          </a:p>
          <a:p>
            <a:pPr lvl="0" algn="just"/>
            <a:r>
              <a:rPr lang="ru-RU" sz="2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Проектирования, создания и развития внутрикорпоративных и внешних сайтов организации </a:t>
            </a:r>
          </a:p>
          <a:p>
            <a:pPr lvl="0" algn="just"/>
            <a:r>
              <a:rPr lang="ru-RU" sz="2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Сопровождения информационного наполнения сайтов путем передачи и публикации информации из системы «Канцлер» 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07505" y="137538"/>
            <a:ext cx="892899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E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z="1200" dirty="0" smtClean="0">
              <a:solidFill>
                <a:srgbClr val="3E3333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Программный комплекс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«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Канцлер Мини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»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sz="2000" b="1" dirty="0" smtClean="0">
              <a:latin typeface="Calibri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Программный комплекс «Канцлер Мини», созданный на базе документно-ориентированной платформы  IBM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Lotus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Domino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/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Notes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 -  это простое и удобное решение для автоматизации документооборота и организации  архивного делопроизводства небольших  предприятий.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«Канцлер Мини» представляет собой упрощенный вариант системы документооборота  «Канцлер» и дает возможность работать с облегченным набором функций этой системы,  а также минимизировать затраты на ее внедрение и эксплуатацию.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ea typeface="Times New Roman" pitchFamily="18" charset="0"/>
              </a:rPr>
              <a:t>Основные особенности «Канцлер Мини»: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sz="2000" b="1" dirty="0" smtClean="0">
              <a:latin typeface="Arial" pitchFamily="34" charset="0"/>
              <a:ea typeface="Times New Roman" pitchFamily="18" charset="0"/>
            </a:endParaRPr>
          </a:p>
          <a:p>
            <a:pPr lvl="0" eaLnBrk="0" hangingPunct="0">
              <a:tabLst>
                <a:tab pos="4572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Относительно невысокая стоимость системы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lvl="0" eaLnBrk="0" hangingPunct="0">
              <a:tabLst>
                <a:tab pos="4572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Количество одновременно работающих пользователей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–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до 10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lvl="0" eaLnBrk="0" hangingPunct="0">
              <a:tabLst>
                <a:tab pos="4572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Количество документов в системе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–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до 10 000 в год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lvl="0" eaLnBrk="0" hangingPunct="0">
              <a:tabLst>
                <a:tab pos="4572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Срок внедрения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системы в зависимости от специфики предприятия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–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1-3 недели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" y="128581"/>
            <a:ext cx="9036496" cy="363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0470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Система электронного документооборота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«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Канцлер Экспресс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»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mbria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b="1" dirty="0" smtClean="0">
              <a:solidFill>
                <a:srgbClr val="FF0000"/>
              </a:solidFill>
              <a:latin typeface="Cambria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«Канцлер Экспресс» - программный продукт, который совмещает в себе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полнофункциональные версии IBM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Lotus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Domino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/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Notes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и ППП «Канцлер» и представляет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 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собой оптимизированное по цене и функционалу решение.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25152" y="476672"/>
            <a:ext cx="9036496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ea typeface="Times New Roman" pitchFamily="18" charset="0"/>
              </a:rPr>
              <a:t>      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ea typeface="Times New Roman" pitchFamily="18" charset="0"/>
              </a:rPr>
              <a:t>Задачи бизнеса и преимущества решения: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lvl="0" algn="just" eaLnBrk="0" hangingPunct="0">
              <a:tabLst>
                <a:tab pos="457200" algn="l"/>
              </a:tabLst>
            </a:pPr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Разумный выбор при разумной цене.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СЭД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«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Канцлер Экспресс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»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позволяет организовать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коллективную работу и обмен информацией любого предприятия/организации в соответствии с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конкретными потребностями бизнеса и по устраивающей заказчика цене. Приобретая годовое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техническое сопровождение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«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Канцлер Экспресс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»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заказчик дополнительно получает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техническое сопровождение IBM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Lotus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Domino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Notes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включая обновление продуктов IBM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lvl="0" algn="just" eaLnBrk="0" hangingPunct="0">
              <a:tabLst>
                <a:tab pos="457200" algn="l"/>
              </a:tabLst>
            </a:pPr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Комплексные решения.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Заказчик может легко и быстро развернуть среду для обмена сообщениями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 организации коллективной работы, обладающую признанной надежностью, безопасностью и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производительностью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lvl="0" algn="just" eaLnBrk="0" hangingPunct="0">
              <a:tabLst>
                <a:tab pos="457200" algn="l"/>
              </a:tabLst>
            </a:pPr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Простота освоения и использования.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Технология IBM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Lotus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Domino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позволяет заказчику легко справляться со сложностями  бизнеса. Упрощается управление, повышается эффективность и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надежность работы. Повышается качество администрирования  за счет применения политик,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ведения архивов, управления почтовыми квотами и фильтрации спама. Обеспечивается гибкость и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широкие возможности адаптации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lvl="0" algn="just" eaLnBrk="0" hangingPunct="0">
              <a:tabLst>
                <a:tab pos="457200" algn="l"/>
              </a:tabLst>
            </a:pPr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Простота установки и управления.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Упрощение администрирования, повышение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производительности, гибкое масштабирование с использованием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репликаций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107504" y="213027"/>
            <a:ext cx="9036496" cy="683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На российском рынке по данным независимого портала о системах электронного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документооборота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EDMS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представлены следующие тиражные СЭД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1600" b="1" dirty="0" smtClean="0"/>
              <a:t>                           </a:t>
            </a:r>
            <a:r>
              <a:rPr lang="ru-RU" sz="1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600" b="1" dirty="0" smtClean="0"/>
              <a:t>   </a:t>
            </a:r>
            <a:r>
              <a:rPr lang="ru-RU" sz="1600" b="1" dirty="0" smtClean="0">
                <a:hlinkClick r:id="rId2"/>
              </a:rPr>
              <a:t> СЭД </a:t>
            </a:r>
            <a:r>
              <a:rPr lang="ru-RU" sz="1600" b="1" dirty="0" err="1" smtClean="0">
                <a:hlinkClick r:id="rId2"/>
              </a:rPr>
              <a:t>LanDocs</a:t>
            </a:r>
            <a:r>
              <a:rPr lang="ru-RU" sz="1600" dirty="0" smtClean="0"/>
              <a:t> </a:t>
            </a:r>
            <a:endParaRPr lang="en-US" sz="1600" dirty="0" smtClean="0"/>
          </a:p>
          <a:p>
            <a:pPr lvl="0"/>
            <a:endParaRPr lang="en-US" sz="1600" dirty="0" smtClean="0"/>
          </a:p>
          <a:p>
            <a:pPr lvl="0"/>
            <a:r>
              <a:rPr lang="en-US" sz="1600" dirty="0" smtClean="0"/>
              <a:t>	</a:t>
            </a:r>
            <a:r>
              <a:rPr lang="en-US" sz="1600" dirty="0"/>
              <a:t> </a:t>
            </a:r>
            <a:r>
              <a:rPr lang="en-US" sz="1600" dirty="0" smtClean="0"/>
              <a:t>           </a:t>
            </a:r>
            <a:r>
              <a:rPr lang="ru-RU" sz="1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600" dirty="0" smtClean="0"/>
              <a:t>   </a:t>
            </a:r>
            <a:r>
              <a:rPr lang="en-US" sz="1600" b="1" u="sng" dirty="0" smtClean="0">
                <a:hlinkClick r:id="rId3"/>
              </a:rPr>
              <a:t> </a:t>
            </a:r>
            <a:r>
              <a:rPr lang="ru-RU" sz="1600" b="1" u="sng" dirty="0" smtClean="0">
                <a:hlinkClick r:id="rId3"/>
              </a:rPr>
              <a:t> </a:t>
            </a:r>
            <a:r>
              <a:rPr lang="ru-RU" sz="1600" b="1" dirty="0" smtClean="0">
                <a:hlinkClick r:id="rId3"/>
              </a:rPr>
              <a:t>СЭД «ДЕЛО» </a:t>
            </a:r>
            <a:endParaRPr lang="en-US" sz="1600" b="1" dirty="0" smtClean="0"/>
          </a:p>
          <a:p>
            <a:pPr lvl="0"/>
            <a:endParaRPr lang="en-US" sz="1600" b="1" dirty="0"/>
          </a:p>
          <a:p>
            <a:pPr lvl="0"/>
            <a:r>
              <a:rPr lang="en-US" sz="1600" b="1" dirty="0" smtClean="0"/>
              <a:t>                           </a:t>
            </a:r>
            <a:r>
              <a:rPr lang="ru-RU" sz="1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600" b="1" dirty="0" smtClean="0"/>
              <a:t>     </a:t>
            </a:r>
            <a:r>
              <a:rPr lang="en-US" sz="1600" b="1" dirty="0" smtClean="0">
                <a:hlinkClick r:id="rId4"/>
              </a:rPr>
              <a:t>  </a:t>
            </a:r>
            <a:r>
              <a:rPr lang="ru-RU" sz="1600" b="1" dirty="0" err="1" smtClean="0">
                <a:hlinkClick r:id="rId4"/>
              </a:rPr>
              <a:t>NauDoc</a:t>
            </a:r>
            <a:r>
              <a:rPr lang="ru-RU" sz="1600" dirty="0" smtClean="0"/>
              <a:t> </a:t>
            </a:r>
            <a:endParaRPr lang="en-US" sz="1600" dirty="0" smtClean="0"/>
          </a:p>
          <a:p>
            <a:pPr lvl="0"/>
            <a:endParaRPr lang="en-US" sz="1600" dirty="0"/>
          </a:p>
          <a:p>
            <a:pPr lvl="0"/>
            <a:r>
              <a:rPr lang="en-US" sz="1600" dirty="0" smtClean="0"/>
              <a:t>               </a:t>
            </a:r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ru-RU" sz="1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600" dirty="0" smtClean="0"/>
              <a:t>    </a:t>
            </a:r>
            <a:r>
              <a:rPr lang="en-US" sz="1600" b="1" dirty="0" smtClean="0">
                <a:hlinkClick r:id="rId5"/>
              </a:rPr>
              <a:t> </a:t>
            </a:r>
            <a:r>
              <a:rPr lang="ru-RU" sz="1600" b="1" dirty="0" smtClean="0">
                <a:hlinkClick r:id="rId5"/>
              </a:rPr>
              <a:t>СЭД МОТИВ</a:t>
            </a:r>
            <a:r>
              <a:rPr lang="ru-RU" sz="1600" dirty="0" smtClean="0"/>
              <a:t> </a:t>
            </a:r>
            <a:endParaRPr lang="en-US" sz="1600" dirty="0" smtClean="0"/>
          </a:p>
          <a:p>
            <a:pPr lvl="0"/>
            <a:endParaRPr lang="en-US" sz="1600" dirty="0"/>
          </a:p>
          <a:p>
            <a:pPr lvl="0"/>
            <a:r>
              <a:rPr lang="en-US" sz="1600" dirty="0" smtClean="0"/>
              <a:t>	           </a:t>
            </a:r>
            <a:r>
              <a:rPr lang="ru-RU" sz="1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■</a:t>
            </a:r>
            <a:r>
              <a:rPr lang="en-US" sz="1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lang="en-US" sz="1600" dirty="0" smtClean="0"/>
              <a:t>  </a:t>
            </a:r>
            <a:r>
              <a:rPr lang="en-US" sz="1600" b="1" dirty="0" smtClean="0">
                <a:hlinkClick r:id="rId6"/>
              </a:rPr>
              <a:t> </a:t>
            </a:r>
            <a:r>
              <a:rPr lang="ru-RU" sz="1600" b="1" dirty="0" smtClean="0">
                <a:hlinkClick r:id="rId6"/>
              </a:rPr>
              <a:t>СЭД ЕВФРАТ-Документооборот</a:t>
            </a:r>
            <a:r>
              <a:rPr lang="ru-RU" sz="1600" dirty="0" smtClean="0"/>
              <a:t> </a:t>
            </a:r>
            <a:endParaRPr lang="en-US" sz="1600" dirty="0" smtClean="0"/>
          </a:p>
          <a:p>
            <a:pPr lvl="0"/>
            <a:endParaRPr lang="en-US" sz="1600" dirty="0"/>
          </a:p>
          <a:p>
            <a:pPr lvl="0"/>
            <a:r>
              <a:rPr lang="en-US" sz="1600" dirty="0" smtClean="0"/>
              <a:t>	           </a:t>
            </a:r>
            <a:r>
              <a:rPr lang="ru-RU" sz="1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600" dirty="0" smtClean="0"/>
              <a:t>    </a:t>
            </a:r>
            <a:r>
              <a:rPr lang="en-US" sz="1600" b="1" dirty="0" smtClean="0">
                <a:hlinkClick r:id="rId7"/>
              </a:rPr>
              <a:t> </a:t>
            </a:r>
            <a:r>
              <a:rPr lang="ru-RU" sz="1600" b="1" dirty="0" smtClean="0">
                <a:hlinkClick r:id="rId7"/>
              </a:rPr>
              <a:t>СЭД </a:t>
            </a:r>
            <a:r>
              <a:rPr lang="ru-RU" sz="1600" b="1" dirty="0" err="1" smtClean="0">
                <a:hlinkClick r:id="rId7"/>
              </a:rPr>
              <a:t>DocsVision</a:t>
            </a:r>
            <a:r>
              <a:rPr lang="ru-RU" sz="1600" dirty="0" smtClean="0"/>
              <a:t> </a:t>
            </a:r>
            <a:endParaRPr lang="en-US" sz="1600" dirty="0" smtClean="0"/>
          </a:p>
          <a:p>
            <a:pPr lvl="0"/>
            <a:endParaRPr lang="en-US" sz="1600" dirty="0"/>
          </a:p>
          <a:p>
            <a:pPr lvl="0"/>
            <a:r>
              <a:rPr lang="en-US" sz="1600" dirty="0" smtClean="0"/>
              <a:t>	           </a:t>
            </a:r>
            <a:r>
              <a:rPr lang="ru-RU" sz="1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600" dirty="0" smtClean="0"/>
              <a:t>     </a:t>
            </a:r>
            <a:r>
              <a:rPr lang="ru-RU" sz="1600" b="1" dirty="0" smtClean="0">
                <a:hlinkClick r:id="rId8"/>
              </a:rPr>
              <a:t>СЭД </a:t>
            </a:r>
            <a:r>
              <a:rPr lang="ru-RU" sz="1600" b="1" dirty="0" err="1" smtClean="0">
                <a:hlinkClick r:id="rId8"/>
              </a:rPr>
              <a:t>NaumenDMS</a:t>
            </a:r>
            <a:r>
              <a:rPr lang="ru-RU" sz="1600" dirty="0" smtClean="0"/>
              <a:t> </a:t>
            </a:r>
            <a:endParaRPr lang="en-US" sz="1600" dirty="0" smtClean="0"/>
          </a:p>
          <a:p>
            <a:pPr lvl="0"/>
            <a:endParaRPr lang="en-US" sz="1600" dirty="0"/>
          </a:p>
          <a:p>
            <a:pPr lvl="0"/>
            <a:r>
              <a:rPr lang="en-US" sz="1600" dirty="0" smtClean="0"/>
              <a:t>	           </a:t>
            </a:r>
            <a:r>
              <a:rPr lang="ru-RU" sz="1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600" dirty="0" smtClean="0"/>
              <a:t>     </a:t>
            </a:r>
            <a:r>
              <a:rPr lang="en-US" sz="1600" b="1" dirty="0" smtClean="0">
                <a:hlinkClick r:id="rId9"/>
              </a:rPr>
              <a:t> </a:t>
            </a:r>
            <a:r>
              <a:rPr lang="ru-RU" sz="1600" b="1" dirty="0" smtClean="0">
                <a:hlinkClick r:id="rId9"/>
              </a:rPr>
              <a:t>СЭД ЛЕТОГРАФ</a:t>
            </a:r>
            <a:r>
              <a:rPr lang="ru-RU" sz="1600" dirty="0" smtClean="0"/>
              <a:t> </a:t>
            </a:r>
            <a:endParaRPr lang="en-US" sz="1600" dirty="0" smtClean="0"/>
          </a:p>
          <a:p>
            <a:pPr lvl="0"/>
            <a:endParaRPr lang="en-US" sz="1600" dirty="0"/>
          </a:p>
          <a:p>
            <a:pPr lvl="0"/>
            <a:r>
              <a:rPr lang="en-US" sz="1600" dirty="0" smtClean="0"/>
              <a:t>	           </a:t>
            </a:r>
            <a:r>
              <a:rPr lang="ru-RU" sz="1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600" dirty="0" smtClean="0"/>
              <a:t>     </a:t>
            </a:r>
            <a:r>
              <a:rPr lang="ru-RU" sz="1600" b="1" dirty="0" smtClean="0">
                <a:hlinkClick r:id="rId10"/>
              </a:rPr>
              <a:t> СЭД DIRECTUM</a:t>
            </a:r>
            <a:r>
              <a:rPr lang="ru-RU" sz="1600" dirty="0" smtClean="0"/>
              <a:t> </a:t>
            </a:r>
            <a:endParaRPr lang="en-US" sz="1600" dirty="0" smtClean="0"/>
          </a:p>
          <a:p>
            <a:pPr lvl="0"/>
            <a:endParaRPr lang="en-US" sz="1600" dirty="0"/>
          </a:p>
          <a:p>
            <a:pPr lvl="0"/>
            <a:r>
              <a:rPr lang="en-US" sz="1600" dirty="0" smtClean="0"/>
              <a:t>	            </a:t>
            </a:r>
            <a:r>
              <a:rPr lang="ru-RU" sz="1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600" dirty="0" smtClean="0"/>
              <a:t>     </a:t>
            </a:r>
            <a:r>
              <a:rPr lang="ru-RU" sz="1600" b="1" dirty="0" smtClean="0">
                <a:hlinkClick r:id="rId11"/>
              </a:rPr>
              <a:t>СЭД Кодекс: Документооборот</a:t>
            </a:r>
            <a:r>
              <a:rPr lang="ru-RU" sz="1600" dirty="0" smtClean="0"/>
              <a:t> </a:t>
            </a:r>
            <a:endParaRPr lang="en-US" sz="1600" dirty="0" smtClean="0"/>
          </a:p>
          <a:p>
            <a:pPr lvl="0"/>
            <a:endParaRPr lang="en-US" sz="1600" dirty="0"/>
          </a:p>
          <a:p>
            <a:pPr lvl="0"/>
            <a:r>
              <a:rPr lang="en-US" sz="1600" dirty="0" smtClean="0"/>
              <a:t>	           </a:t>
            </a:r>
            <a:r>
              <a:rPr lang="ru-RU" sz="1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600" dirty="0" smtClean="0"/>
              <a:t>       </a:t>
            </a:r>
            <a:r>
              <a:rPr lang="ru-RU" sz="1600" b="1" dirty="0" smtClean="0">
                <a:hlinkClick r:id="rId12"/>
              </a:rPr>
              <a:t> EMC </a:t>
            </a:r>
            <a:r>
              <a:rPr lang="ru-RU" sz="1600" b="1" dirty="0" err="1" smtClean="0">
                <a:hlinkClick r:id="rId12"/>
              </a:rPr>
              <a:t>Documentum</a:t>
            </a:r>
            <a:r>
              <a:rPr lang="ru-RU" sz="1600" dirty="0" smtClean="0"/>
              <a:t> </a:t>
            </a:r>
          </a:p>
          <a:p>
            <a:pPr lvl="0"/>
            <a:endParaRPr lang="ru-RU" sz="1600" dirty="0" smtClean="0"/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403648" y="75983"/>
            <a:ext cx="5929322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  <a:hlinkClick r:id="rId2"/>
            </a:endParaRPr>
          </a:p>
          <a:p>
            <a:pPr lvl="0">
              <a:tabLst>
                <a:tab pos="4572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2"/>
              </a:rPr>
              <a:t>СЭД PAYDOX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hangingPunct="0">
              <a:tabLst>
                <a:tab pos="4572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3"/>
              </a:rPr>
              <a:t>СЭД ECOD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hangingPunct="0">
              <a:tabLst>
                <a:tab pos="4572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4"/>
              </a:rPr>
              <a:t>СЭД КОМПАС: Документооборот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hangingPunct="0">
              <a:tabLst>
                <a:tab pos="4572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5"/>
              </a:rPr>
              <a:t>СЭД БОСС-Референт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hangingPunct="0">
              <a:tabLst>
                <a:tab pos="4572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6"/>
              </a:rPr>
              <a:t>СЭД ИНТАЛЕВ: Документооборот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hangingPunct="0">
              <a:tabLst>
                <a:tab pos="4572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7"/>
              </a:rPr>
              <a:t>СЭД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7"/>
              </a:rPr>
              <a:t>CompanyMedia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hangingPunct="0">
              <a:tabLst>
                <a:tab pos="4572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8"/>
              </a:rPr>
              <a:t>СЭД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8"/>
              </a:rPr>
              <a:t>ПитерСофт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8"/>
              </a:rPr>
              <a:t>: Управление процессами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hangingPunct="0">
              <a:tabLst>
                <a:tab pos="4572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9"/>
              </a:rPr>
              <a:t>СЭД ЦУП-Документооборот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hangingPunct="0">
              <a:tabLst>
                <a:tab pos="4572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0"/>
              </a:rPr>
              <a:t>СЭД UMS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0"/>
              </a:rPr>
              <a:t>Docs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hangingPunct="0">
              <a:tabLst>
                <a:tab pos="4572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1"/>
              </a:rPr>
              <a:t>СЭД SELDO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hangingPunct="0">
              <a:tabLst>
                <a:tab pos="4572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2"/>
              </a:rPr>
              <a:t>СЭД 1С:Архив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hangingPunct="0">
              <a:tabLst>
                <a:tab pos="4572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3"/>
              </a:rPr>
              <a:t>СЭД POLARIS NAVIGATOR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hangingPunct="0">
              <a:tabLst>
                <a:tab pos="4572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4"/>
              </a:rPr>
              <a:t>Livelink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4"/>
              </a:rPr>
              <a:t> ECM -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4"/>
              </a:rPr>
              <a:t>eDOCS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403648" y="-28575"/>
            <a:ext cx="4857752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  <a:hlinkClick r:id="rId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2"/>
              </a:rPr>
              <a:t>СЭД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2"/>
              </a:rPr>
              <a:t>Ориент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3"/>
              </a:rPr>
              <a:t>СЭД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3"/>
              </a:rPr>
              <a:t>BPCord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4"/>
              </a:rPr>
              <a:t>СЭД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4"/>
              </a:rPr>
              <a:t>Globus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4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4"/>
              </a:rPr>
              <a:t>Professional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5"/>
              </a:rPr>
              <a:t>СЭД Управление делами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6"/>
              </a:rPr>
              <a:t>CORPORATE BUSINESS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7"/>
              </a:rPr>
              <a:t>СЭД ISIDA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8"/>
              </a:rPr>
              <a:t>СЭД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8"/>
              </a:rPr>
              <a:t>OPTiMA-WorkFlow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9"/>
              </a:rPr>
              <a:t>СЭД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9"/>
              </a:rPr>
              <a:t>iTs-Office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0"/>
              </a:rPr>
              <a:t>СЭД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0"/>
              </a:rPr>
              <a:t>УправДок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1"/>
              </a:rPr>
              <a:t>СЭД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1"/>
              </a:rPr>
              <a:t>Alfresco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899592" y="85855"/>
            <a:ext cx="685623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  <a:hlinkClick r:id="rId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lang="ru-RU" sz="1200" b="1" dirty="0" smtClean="0">
              <a:latin typeface="Calibri" pitchFamily="34" charset="0"/>
              <a:ea typeface="Times New Roman" pitchFamily="18" charset="0"/>
              <a:cs typeface="Times New Roman" pitchFamily="18" charset="0"/>
              <a:hlinkClick r:id="rId2"/>
            </a:endParaRPr>
          </a:p>
          <a:p>
            <a:pPr lvl="0">
              <a:tabLst>
                <a:tab pos="4572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2"/>
              </a:rPr>
              <a:t>СЭД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2"/>
              </a:rPr>
              <a:t>Documentolog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hangingPunct="0">
              <a:tabLst>
                <a:tab pos="4572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3"/>
              </a:rPr>
              <a:t>1С: Аналитика: Документооборот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hangingPunct="0">
              <a:tabLst>
                <a:tab pos="4572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4"/>
              </a:rPr>
              <a:t>СЭД Бизнес-Интеллект: Документооборот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hangingPunct="0">
              <a:tabLst>
                <a:tab pos="4572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5"/>
              </a:rPr>
              <a:t>СЭД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5"/>
              </a:rPr>
              <a:t>NetDocs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hangingPunct="0">
              <a:tabLst>
                <a:tab pos="4572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6"/>
              </a:rPr>
              <a:t>СЭД "ТЕЗИС"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hangingPunct="0">
              <a:tabLst>
                <a:tab pos="4572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7"/>
              </a:rPr>
              <a:t>СЭД "ЭЛИСС"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hangingPunct="0">
              <a:tabLst>
                <a:tab pos="4572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8"/>
              </a:rPr>
              <a:t>СЭД «1С:Документооборот 8»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hangingPunct="0">
              <a:tabLst>
                <a:tab pos="457200" algn="l"/>
              </a:tabLst>
            </a:pPr>
            <a:r>
              <a:rPr lang="ru-RU" sz="20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20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9"/>
              </a:rPr>
              <a:t>Электронный архив банковских документов</a:t>
            </a:r>
            <a:r>
              <a:rPr kumimoji="0" lang="ru-RU" sz="20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10"/>
              </a:rPr>
              <a:t>СЭД "ЭЛМА"</a:t>
            </a:r>
            <a:endParaRPr kumimoji="0" lang="ru-RU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79512" y="394502"/>
            <a:ext cx="8784976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lvl="0" algn="ctr"/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</a:rPr>
              <a:t>Компания ЛАНИТ —  ППП «</a:t>
            </a:r>
            <a:r>
              <a:rPr lang="ru-RU" sz="2400" b="1" dirty="0" err="1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</a:rPr>
              <a:t>LanDocs</a:t>
            </a:r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</a:rPr>
              <a:t>»</a:t>
            </a:r>
          </a:p>
          <a:p>
            <a:pPr lvl="0" algn="ctr"/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Продукт компании  ЛАНИТ —  пакет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LanDocs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, технологическая платформа для построения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законченных решений бизнес-задач  автоматизации  документооборота.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 smtClean="0">
              <a:solidFill>
                <a:srgbClr val="7030A0"/>
              </a:solidFill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Основные клиенты — крупные и средние компании (предприятия, учреждения) в государственном и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частном секторах.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В практике компании и ее партнеров — проекты от 10 до 3000 рабочих мест.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Примеры законченных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бизнес-решений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, реализуемых на базе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LanDocs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hangingPunct="0"/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согласование документов в электронной форме; </a:t>
            </a:r>
          </a:p>
          <a:p>
            <a:pPr lvl="0" eaLnBrk="0" hangingPunct="0"/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организация оперативной обработки внешних обращений; </a:t>
            </a:r>
          </a:p>
          <a:p>
            <a:pPr lvl="0" eaLnBrk="0" hangingPunct="0"/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контроль исполнения документов и заданий;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Times New Roman" panose="02020603050405020304" pitchFamily="18" charset="0"/>
              <a:ea typeface="Calibri" pitchFamily="34" charset="0"/>
              <a:cs typeface="Times New Roman" panose="02020603050405020304" pitchFamily="18" charset="0"/>
            </a:endParaRPr>
          </a:p>
          <a:p>
            <a:pPr lvl="0" eaLnBrk="0" hangingPunct="0"/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подготовка наглядной отчетности по движению документов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; </a:t>
            </a:r>
          </a:p>
          <a:p>
            <a:pPr lvl="0" eaLnBrk="0" hangingPunct="0"/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организация согласованного документооборота в системе территориально-распределенных офисов; </a:t>
            </a:r>
          </a:p>
          <a:p>
            <a:pPr lvl="0" eaLnBrk="0" hangingPunct="0"/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организация защищенного корпоративного архива электронных документов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.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1" y="357917"/>
            <a:ext cx="91440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2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Основная функциональность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200" b="1" dirty="0" smtClean="0">
              <a:solidFill>
                <a:srgbClr val="FFFF00"/>
              </a:solidFill>
              <a:latin typeface="Calibri" pitchFamily="34" charset="0"/>
              <a:cs typeface="Times New Roman" pitchFamily="18" charset="0"/>
            </a:endParaRPr>
          </a:p>
          <a:p>
            <a:pPr lvl="0" algn="just" eaLnBrk="0" hangingPunct="0"/>
            <a:r>
              <a:rPr lang="ru-RU" sz="20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Регистрация и поиск (включая поиск по полнотекстовому индексу) документов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algn="just" eaLnBrk="0" hangingPunct="0"/>
            <a:r>
              <a:rPr lang="ru-RU" sz="20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Организация совместной работы с документами (отправка документов на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ознакомление, рассмотрение, визирование, подписание, исполнение и т.п. с контролем делопроизводственных статусов)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algn="just" eaLnBrk="0" hangingPunct="0"/>
            <a:r>
              <a:rPr lang="ru-RU" sz="20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Обмен деловыми документами и сообщениями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algn="just" eaLnBrk="0" hangingPunct="0"/>
            <a:r>
              <a:rPr lang="ru-RU" sz="20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Автоматизированный контроль исполнения поручений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algn="just" eaLnBrk="0" hangingPunct="0"/>
            <a:r>
              <a:rPr lang="ru-RU" sz="20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Получение отчетности по документообороту 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39552" y="332656"/>
            <a:ext cx="82089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Пример белорусской СЭД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2200" b="1" i="0" u="none" strike="noStrike" cap="none" normalizeH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ППП</a:t>
            </a:r>
            <a:r>
              <a:rPr kumimoji="0" lang="en-US" sz="2200" b="1" i="0" u="none" strike="noStrike" cap="none" normalizeH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«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Канцлер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»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rgbClr val="00B0F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разработанный компанией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IBA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</a:endParaRPr>
          </a:p>
        </p:txBody>
      </p:sp>
      <p:pic>
        <p:nvPicPr>
          <p:cNvPr id="3" name="Рисунок 2" descr="mhtml:file://E:\Oleg\Инф-менедж\Пакет%20прикладных%20программ%20«Канцлер».mht!http://www.kancler.by/ii/korobka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1700808"/>
            <a:ext cx="6912768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762961"/>
            <a:ext cx="9036497" cy="6095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1" dirty="0" smtClean="0">
                <a:solidFill>
                  <a:srgbClr val="333333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Криптографические средства защиты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LanDocs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включает в себя интегрированные средства криптозащиты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LanDocs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 ПОДСИСТЕМА БЕЗОПАСНОСТИ), поддерживающие инфраструктуру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открытых ключей (PKI).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Особенности реализации подсистемы безопасности: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</a:endParaRPr>
          </a:p>
          <a:p>
            <a:pPr lvl="0" algn="just" eaLnBrk="0" hangingPunct="0"/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Поддержка (по выбору заказчика) одного из нескольких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криптопровайдеров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(поставщиков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средств криптографической защиты информации):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КриптоПро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CSP (сертифицировано ФАПСИ),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Криптобанк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ЛанКрипто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),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Microsoft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Base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Cryptographic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Provider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(поставляется в составе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ОС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Windows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), а также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Тумар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CSP (Республика Казахстан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),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Энигма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(Республика Беларусь),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Авест (Республика Беларусь).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Есть возможность интеграции с ПО других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криптопровайдеров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algn="just" eaLnBrk="0" hangingPunct="0"/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Собственный центр сертификации, возможность интеграции с внешними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удостоверяющими центрами.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eaLnBrk="0" hangingPunct="0"/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Собственное централизованное хранилище сертификатов, возможность интеграции 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хранилищами сертификатов внешних удостоверяющих центров..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701488"/>
            <a:ext cx="9036496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/>
              <a:ea typeface="Times New Roman" pitchFamily="18" charset="0"/>
              <a:cs typeface="Times New Roman" pitchFamily="18" charset="0"/>
            </a:endParaRPr>
          </a:p>
          <a:p>
            <a:pPr lvl="0" algn="ctr"/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Компания «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»  ППП </a:t>
            </a:r>
            <a:r>
              <a:rPr lang="ru-RU" sz="2000" dirty="0" smtClean="0">
                <a:solidFill>
                  <a:srgbClr val="7030A0"/>
                </a:solidFill>
                <a:latin typeface="Arial" pitchFamily="34" charset="0"/>
                <a:ea typeface="Times New Roman" pitchFamily="18" charset="0"/>
              </a:rPr>
              <a:t>«1C:Документооборот 8» 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Calibri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hlinkClick r:id="rId2"/>
              </a:rPr>
              <a:t>http://www.1c.ru/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000" dirty="0" smtClean="0">
              <a:latin typeface="Arial" pitchFamily="34" charset="0"/>
              <a:ea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Решение «1C:Документооборот 8» пришло на смену серии продуктов, выпускаемых ранее под названием  «1С:Архив».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Принципиальное новшество — реализация на платформе «1С:Предприятие 8.2»,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 являющей основой одной из наиболее популярных в России систем прикладного ПО для управления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предприятием.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000" dirty="0" smtClean="0">
              <a:solidFill>
                <a:srgbClr val="7030A0"/>
              </a:solidFill>
              <a:latin typeface="Arial" pitchFamily="34" charset="0"/>
              <a:ea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«1С:Документооборот» выполнен на новейшей версии платформы и использует ее принципиально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новые  возможности платформы в решении задач управления документами и бизнес-процессами,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сохраняя при этом  преемственность с предыдущими версиями.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0472" y="692696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7030A0"/>
                </a:solidFill>
              </a:rPr>
              <a:t>ПО  «1C:Документооборот 8» обеспечивает эффективную работу: </a:t>
            </a:r>
          </a:p>
          <a:p>
            <a:endParaRPr lang="ru-RU" sz="2400" dirty="0" smtClean="0">
              <a:solidFill>
                <a:srgbClr val="FFFF00"/>
              </a:solidFill>
            </a:endParaRPr>
          </a:p>
          <a:p>
            <a:r>
              <a:rPr lang="ru-RU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2400" dirty="0" smtClean="0">
                <a:solidFill>
                  <a:srgbClr val="7030A0"/>
                </a:solidFill>
              </a:rPr>
              <a:t>с внутренними, входящими и исходящими документами любых типов,</a:t>
            </a:r>
          </a:p>
          <a:p>
            <a:endParaRPr lang="ru-RU" sz="2400" dirty="0" smtClean="0">
              <a:solidFill>
                <a:srgbClr val="FFFF00"/>
              </a:solidFill>
            </a:endParaRPr>
          </a:p>
          <a:p>
            <a:r>
              <a:rPr lang="ru-RU" sz="2400" dirty="0" smtClean="0">
                <a:solidFill>
                  <a:srgbClr val="FFFF00"/>
                </a:solidFill>
              </a:rPr>
              <a:t> </a:t>
            </a:r>
            <a:r>
              <a:rPr lang="ru-RU" sz="24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2400" dirty="0" smtClean="0">
                <a:solidFill>
                  <a:srgbClr val="7030A0"/>
                </a:solidFill>
              </a:rPr>
              <a:t>коллективную работу с корпоративным хранилищем данных, </a:t>
            </a:r>
          </a:p>
          <a:p>
            <a:endParaRPr lang="ru-RU" sz="2400" dirty="0" smtClean="0">
              <a:solidFill>
                <a:srgbClr val="FFFF00"/>
              </a:solidFill>
            </a:endParaRPr>
          </a:p>
          <a:p>
            <a:r>
              <a:rPr lang="ru-RU" sz="24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2400" dirty="0" smtClean="0">
                <a:solidFill>
                  <a:srgbClr val="7030A0"/>
                </a:solidFill>
              </a:rPr>
              <a:t>автоматизацию бизнес-процессов, </a:t>
            </a:r>
          </a:p>
          <a:p>
            <a:endParaRPr lang="ru-RU" sz="2400" dirty="0" smtClean="0">
              <a:solidFill>
                <a:srgbClr val="FFFF00"/>
              </a:solidFill>
            </a:endParaRPr>
          </a:p>
          <a:p>
            <a:r>
              <a:rPr lang="ru-RU" sz="24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2400" dirty="0" smtClean="0">
                <a:solidFill>
                  <a:srgbClr val="7030A0"/>
                </a:solidFill>
              </a:rPr>
              <a:t>учет рабочего времени, </a:t>
            </a:r>
          </a:p>
          <a:p>
            <a:endParaRPr lang="ru-RU" sz="2400" dirty="0" smtClean="0">
              <a:solidFill>
                <a:srgbClr val="FFFF00"/>
              </a:solidFill>
            </a:endParaRPr>
          </a:p>
          <a:p>
            <a:r>
              <a:rPr lang="ru-RU" sz="24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2400" dirty="0" smtClean="0">
                <a:solidFill>
                  <a:srgbClr val="7030A0"/>
                </a:solidFill>
              </a:rPr>
              <a:t>полноценную работу с системой через веб-браузер</a:t>
            </a:r>
            <a:endParaRPr lang="ru-RU" sz="2400" dirty="0">
              <a:solidFill>
                <a:srgbClr val="7030A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785635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7030A0"/>
                </a:solidFill>
              </a:rPr>
              <a:t>«1C:Документооборот 8» может эффективно использоваться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</a:p>
          <a:p>
            <a:pPr algn="just"/>
            <a:endParaRPr lang="en-US" sz="2400" dirty="0" smtClean="0">
              <a:solidFill>
                <a:srgbClr val="FFFF00"/>
              </a:solidFill>
            </a:endParaRPr>
          </a:p>
          <a:p>
            <a:pPr algn="just"/>
            <a:r>
              <a:rPr lang="ru-RU" sz="24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2400" dirty="0" smtClean="0">
                <a:solidFill>
                  <a:srgbClr val="7030A0"/>
                </a:solidFill>
              </a:rPr>
              <a:t>в государственном секторе, </a:t>
            </a:r>
            <a:endParaRPr lang="en-US" sz="2400" dirty="0" smtClean="0">
              <a:solidFill>
                <a:srgbClr val="7030A0"/>
              </a:solidFill>
            </a:endParaRPr>
          </a:p>
          <a:p>
            <a:pPr algn="just"/>
            <a:endParaRPr lang="en-US" sz="2400" dirty="0" smtClean="0">
              <a:solidFill>
                <a:srgbClr val="FFFF00"/>
              </a:solidFill>
            </a:endParaRPr>
          </a:p>
          <a:p>
            <a:pPr algn="just"/>
            <a:r>
              <a:rPr lang="ru-RU" sz="24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2400" dirty="0" smtClean="0">
                <a:solidFill>
                  <a:srgbClr val="7030A0"/>
                </a:solidFill>
              </a:rPr>
              <a:t>ведомственном секторе,</a:t>
            </a:r>
            <a:endParaRPr lang="en-US" sz="2400" dirty="0" smtClean="0">
              <a:solidFill>
                <a:srgbClr val="7030A0"/>
              </a:solidFill>
            </a:endParaRPr>
          </a:p>
          <a:p>
            <a:pPr algn="just"/>
            <a:endParaRPr lang="en-US" sz="2400" dirty="0">
              <a:solidFill>
                <a:srgbClr val="FFFF00"/>
              </a:solidFill>
            </a:endParaRPr>
          </a:p>
          <a:p>
            <a:pPr algn="just"/>
            <a:r>
              <a:rPr lang="ru-RU" sz="24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2400" dirty="0" smtClean="0">
                <a:solidFill>
                  <a:srgbClr val="7030A0"/>
                </a:solidFill>
              </a:rPr>
              <a:t>в коммерческих предприятиях</a:t>
            </a:r>
            <a:r>
              <a:rPr lang="en-US" sz="2400" dirty="0" smtClean="0">
                <a:solidFill>
                  <a:srgbClr val="7030A0"/>
                </a:solidFill>
              </a:rPr>
              <a:t>: </a:t>
            </a:r>
            <a:r>
              <a:rPr lang="ru-RU" sz="2400" dirty="0" smtClean="0">
                <a:solidFill>
                  <a:srgbClr val="7030A0"/>
                </a:solidFill>
              </a:rPr>
              <a:t>распределенных холдинговых структурах с большим количеством пользователей,  малых предприятиях.</a:t>
            </a:r>
            <a:endParaRPr lang="ru-RU" sz="2400" dirty="0">
              <a:solidFill>
                <a:srgbClr val="7030A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0" y="-18628"/>
            <a:ext cx="9036496" cy="643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200" b="1" dirty="0" smtClean="0">
              <a:solidFill>
                <a:srgbClr val="00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Компания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Cognitive Technologies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ППП «ЕВФРАТ»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ru-RU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hlinkClick r:id="rId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hlinkClick r:id="rId2"/>
              </a:rPr>
              <a:t>http://www.cognitive.ru/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rgbClr val="7030A0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Н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аиболее известный  продукт — «ЕВФРАТ-Документооборот» v.15. Эта система позволяет реализовать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различные схемы  автоматизации работы с документами и автоматизировать ключевые бизнес-процессы  организации.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Внедрение системы может обеспечить работу как в соответствии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 отечественными принципами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управления  (функциональный подход), так и в соответствии с западными стандартами (процессный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подход).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В «ЕВФРАТ» реализована  автоматическая обработка документов и событий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в рамках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бизнес-процессов (на базе метода «Когнитивного отображения»).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solidFill>
                  <a:srgbClr val="7030A0"/>
                </a:solidFill>
              </a:rPr>
              <a:t>Система включает следующие основные контуры автоматизации: электронный документооборот, 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rgbClr val="7030A0"/>
                </a:solidFill>
              </a:rPr>
              <a:t>электронный архив управление договорами, работа  финансовыми документами, 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rgbClr val="7030A0"/>
                </a:solidFill>
              </a:rPr>
              <a:t>автоматизация бизнес-процессов .</a:t>
            </a:r>
          </a:p>
          <a:p>
            <a:endParaRPr lang="ru-RU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Система поставляется со встроенной </a:t>
            </a:r>
            <a:r>
              <a:rPr lang="ru-RU" b="1" dirty="0" smtClean="0">
                <a:solidFill>
                  <a:srgbClr val="FF0000"/>
                </a:solidFill>
              </a:rPr>
              <a:t>СУБД Ника</a:t>
            </a:r>
            <a:r>
              <a:rPr lang="ru-RU" dirty="0" smtClean="0">
                <a:solidFill>
                  <a:srgbClr val="FFFF00"/>
                </a:solidFill>
              </a:rPr>
              <a:t>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07504" y="-191143"/>
            <a:ext cx="8928992" cy="677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200" b="1" dirty="0" smtClean="0">
              <a:solidFill>
                <a:srgbClr val="00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ctr"/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Компания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Naumen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– ППП «</a:t>
            </a:r>
            <a:r>
              <a:rPr lang="ru-RU" sz="2800" dirty="0" err="1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</a:rPr>
              <a:t>NauDoc</a:t>
            </a:r>
            <a:r>
              <a:rPr lang="ru-RU" sz="2800" dirty="0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</a:rPr>
              <a:t>» 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Times New Roman" pitchFamily="18" charset="0"/>
              <a:hlinkClick r:id="rId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hlinkClick r:id="rId2"/>
              </a:rPr>
              <a:t>http://www.naumen.ru/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NauDoc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 4.2 — открытое решение для автоматизации бизнес-процессов и электронного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документооборота для средних и малых предприятий.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Клиентская и серверная часть системы работает под операционными системами: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Windows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Linux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Sun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Solaris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FreeBSD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Mac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 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База данных — объектная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ZoDB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, язык разработки —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Python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, сервер приложения —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Zope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 клиентская часть — браузер 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Internet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Explorer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Mozilla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Firefox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,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Netscape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Times New Roman" pitchFamily="18" charset="0"/>
              </a:rPr>
              <a:t>Основные характеристики системы: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</a:endParaRPr>
          </a:p>
          <a:p>
            <a:pPr lvl="0" eaLnBrk="0" hangingPunct="0"/>
            <a:r>
              <a:rPr lang="ru-RU" sz="16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Открытый код, независимость от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платформы и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полноценный веб-интерфейс позволяют быстро и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без лишних затрат интегрировать систему в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уже существующую IT-инфраструктуру предприятия.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eaLnBrk="0" hangingPunct="0"/>
            <a:r>
              <a:rPr lang="ru-RU" sz="16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Бесплатная версия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NauDoc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Free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позволит минимизировать финансовые риски при внедрении СЭД.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algn="just" eaLnBrk="0" hangingPunct="0"/>
            <a:r>
              <a:rPr lang="ru-RU" sz="16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Бесплатное дистанционное обучение по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электронному документообороту позволит легко и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без затрат обучить персонал работе с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системой.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algn="just" eaLnBrk="0" hangingPunct="0"/>
            <a:r>
              <a:rPr lang="ru-RU" sz="1600" dirty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en-US" sz="1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Система уже сконфигурирована под решение типовых задач, что позволяет быстро начать работать.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714480" y="6858000"/>
          <a:ext cx="5646822" cy="4064000"/>
        </p:xfrm>
        <a:graphic>
          <a:graphicData uri="http://schemas.openxmlformats.org/drawingml/2006/table">
            <a:tbl>
              <a:tblPr/>
              <a:tblGrid>
                <a:gridCol w="214314"/>
                <a:gridCol w="5432508"/>
              </a:tblGrid>
              <a:tr h="24954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178246" marT="89123" marB="891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5"/>
                        </a:lnSpc>
                        <a:spcAft>
                          <a:spcPts val="1000"/>
                        </a:spcAft>
                      </a:pPr>
                      <a:endParaRPr lang="ru-RU" sz="14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89123" marB="891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85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178246" marT="89123" marB="891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5"/>
                        </a:lnSpc>
                        <a:spcAft>
                          <a:spcPts val="1000"/>
                        </a:spcAft>
                      </a:pPr>
                      <a:r>
                        <a:rPr lang="ru-RU" sz="1100" u="sng" dirty="0" smtClean="0">
                          <a:solidFill>
                            <a:srgbClr val="330066"/>
                          </a:solidFill>
                          <a:latin typeface="Times New Roman"/>
                          <a:ea typeface="Calibri"/>
                          <a:cs typeface="Times New Roman"/>
                          <a:hlinkClick r:id="rId2"/>
                        </a:rPr>
                        <a:t>«</a:t>
                      </a:r>
                      <a:endParaRPr lang="ru-RU" sz="14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89123" marB="891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-30777"/>
            <a:ext cx="776526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         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n-lt"/>
                <a:ea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</a:rPr>
              <a:t>ППП «Канцлер» состоит из следующих приложений- модулей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: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9713" y="702469"/>
            <a:ext cx="8352928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sz="2400" u="sng" dirty="0" smtClean="0">
                <a:solidFill>
                  <a:srgbClr val="330066"/>
                </a:solidFill>
                <a:latin typeface="Times New Roman"/>
                <a:ea typeface="Calibri"/>
                <a:cs typeface="Times New Roman"/>
                <a:hlinkClick r:id="rId3"/>
              </a:rPr>
              <a:t>«</a:t>
            </a:r>
            <a:r>
              <a:rPr lang="ru-RU" sz="2400" u="sng" dirty="0" smtClean="0">
                <a:solidFill>
                  <a:srgbClr val="FFFF00"/>
                </a:solidFill>
                <a:latin typeface="Times New Roman"/>
                <a:ea typeface="Calibri"/>
                <a:cs typeface="Times New Roman"/>
                <a:hlinkClick r:id="rId3"/>
              </a:rPr>
              <a:t>Базовая система»</a:t>
            </a:r>
            <a:r>
              <a:rPr lang="ru-RU" sz="2400" dirty="0" smtClean="0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:  </a:t>
            </a:r>
            <a:r>
              <a:rPr lang="ru-RU" sz="2400" dirty="0" smtClean="0">
                <a:solidFill>
                  <a:srgbClr val="00B0F0"/>
                </a:solidFill>
                <a:latin typeface="Times New Roman"/>
                <a:ea typeface="Calibri"/>
                <a:cs typeface="Times New Roman"/>
              </a:rPr>
              <a:t>«ядро» продукта, основа создания и управления системой электронного документооборота (СЭД), к которому подключается произвольное количество модулей, в зависимости от потребностей заказчика. </a:t>
            </a:r>
            <a:endParaRPr lang="en-US" sz="2400" dirty="0" smtClean="0">
              <a:solidFill>
                <a:srgbClr val="00B0F0"/>
              </a:solidFill>
              <a:latin typeface="Times New Roman"/>
              <a:ea typeface="Calibri"/>
              <a:cs typeface="Times New Roman"/>
            </a:endParaRPr>
          </a:p>
          <a:p>
            <a:pPr algn="just">
              <a:spcAft>
                <a:spcPts val="1000"/>
              </a:spcAft>
            </a:pPr>
            <a:r>
              <a:rPr lang="ru-RU" sz="2400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Инструментальные</a:t>
            </a:r>
            <a:r>
              <a:rPr lang="ru-RU" sz="2400" dirty="0" smtClean="0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400" dirty="0" smtClean="0">
                <a:solidFill>
                  <a:srgbClr val="00B0F0"/>
                </a:solidFill>
                <a:latin typeface="Times New Roman"/>
                <a:ea typeface="Calibri"/>
                <a:cs typeface="Times New Roman"/>
              </a:rPr>
              <a:t>средства «Базовой системы»: маршрутизатор, конфигуратор, структура организации, рабочее место, протоколы, инсталлятор — обеспечивают централизованное управление всеми компонентами СЭД.</a:t>
            </a:r>
            <a:endParaRPr lang="en-US" sz="2400" dirty="0" smtClean="0">
              <a:solidFill>
                <a:srgbClr val="00B0F0"/>
              </a:solidFill>
              <a:latin typeface="Times New Roman"/>
              <a:ea typeface="Calibri"/>
              <a:cs typeface="Times New Roman"/>
            </a:endParaRPr>
          </a:p>
          <a:p>
            <a:pPr algn="just">
              <a:spcAft>
                <a:spcPts val="1000"/>
              </a:spcAft>
            </a:pPr>
            <a:endParaRPr lang="en-US" sz="2400" dirty="0">
              <a:solidFill>
                <a:srgbClr val="FFFF00"/>
              </a:solidFill>
              <a:latin typeface="Times New Roman"/>
              <a:ea typeface="Calibri"/>
              <a:cs typeface="Times New Roman"/>
            </a:endParaRPr>
          </a:p>
          <a:p>
            <a:pPr algn="just">
              <a:spcAft>
                <a:spcPts val="1000"/>
              </a:spcAft>
            </a:pPr>
            <a:r>
              <a:rPr lang="ru-RU" sz="2400" dirty="0" smtClean="0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400" dirty="0" smtClean="0">
                <a:solidFill>
                  <a:srgbClr val="00B0F0"/>
                </a:solidFill>
                <a:latin typeface="Times New Roman"/>
                <a:ea typeface="Calibri"/>
                <a:cs typeface="Times New Roman"/>
              </a:rPr>
              <a:t>К «Базовой системе» могут подключаться программные модули «Делопроизводство», «Управление персоналом», «Архивное дело», «Договоры» и др.</a:t>
            </a:r>
          </a:p>
          <a:p>
            <a:pPr>
              <a:spcAft>
                <a:spcPts val="1000"/>
              </a:spcAft>
            </a:pPr>
            <a:endParaRPr lang="en-US" sz="2000" dirty="0" smtClean="0">
              <a:solidFill>
                <a:srgbClr val="FFFF00"/>
              </a:solidFill>
              <a:latin typeface="Times New Roman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endParaRPr lang="en-US" dirty="0" smtClean="0">
              <a:solidFill>
                <a:srgbClr val="FFFF00"/>
              </a:solidFill>
              <a:latin typeface="Times New Roman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endParaRPr lang="ru-RU" dirty="0">
              <a:solidFill>
                <a:srgbClr val="FFFF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692697"/>
            <a:ext cx="8568952" cy="3303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sz="2400" b="1" u="sng" dirty="0">
                <a:solidFill>
                  <a:srgbClr val="FFFF00"/>
                </a:solidFill>
                <a:latin typeface="Times New Roman"/>
                <a:ea typeface="Calibri"/>
                <a:cs typeface="Times New Roman"/>
                <a:hlinkClick r:id="rId2"/>
              </a:rPr>
              <a:t>Делопроизводство»</a:t>
            </a:r>
            <a:r>
              <a:rPr lang="ru-RU" sz="2400" b="1" dirty="0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:  </a:t>
            </a:r>
            <a:r>
              <a:rPr lang="ru-RU" sz="2400" dirty="0">
                <a:solidFill>
                  <a:srgbClr val="00B0F0"/>
                </a:solidFill>
                <a:latin typeface="Times New Roman"/>
                <a:ea typeface="Calibri"/>
                <a:cs typeface="Times New Roman"/>
              </a:rPr>
              <a:t>модуль соответствует нормативно-правовым актам Республики Беларусь и предназначен для автоматизации делопроизводства, движения организационно-распорядительной документации</a:t>
            </a:r>
            <a:r>
              <a:rPr lang="ru-RU" sz="2400" dirty="0" smtClean="0">
                <a:solidFill>
                  <a:srgbClr val="00B0F0"/>
                </a:solidFill>
                <a:latin typeface="Times New Roman"/>
                <a:ea typeface="Calibri"/>
                <a:cs typeface="Times New Roman"/>
              </a:rPr>
              <a:t>.</a:t>
            </a:r>
            <a:endParaRPr lang="en-US" sz="2400" dirty="0" smtClean="0">
              <a:solidFill>
                <a:srgbClr val="00B0F0"/>
              </a:solidFill>
              <a:latin typeface="Times New Roman"/>
              <a:ea typeface="Calibri"/>
              <a:cs typeface="Times New Roman"/>
            </a:endParaRPr>
          </a:p>
          <a:p>
            <a:pPr algn="just">
              <a:spcAft>
                <a:spcPts val="1000"/>
              </a:spcAft>
            </a:pPr>
            <a:endParaRPr lang="en-US" sz="2400" dirty="0">
              <a:solidFill>
                <a:srgbClr val="FFFF00"/>
              </a:solidFill>
              <a:latin typeface="Times New Roman"/>
              <a:ea typeface="Calibri"/>
              <a:cs typeface="Times New Roman"/>
            </a:endParaRPr>
          </a:p>
          <a:p>
            <a:pPr algn="just">
              <a:spcAft>
                <a:spcPts val="1000"/>
              </a:spcAft>
            </a:pPr>
            <a:r>
              <a:rPr lang="ru-RU" sz="2400" dirty="0" smtClean="0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400" dirty="0" smtClean="0">
                <a:solidFill>
                  <a:srgbClr val="00B0F0"/>
                </a:solidFill>
                <a:latin typeface="Times New Roman"/>
                <a:ea typeface="Calibri"/>
                <a:cs typeface="Times New Roman"/>
              </a:rPr>
              <a:t>Обеспечивает </a:t>
            </a:r>
            <a:r>
              <a:rPr lang="ru-RU" sz="2400" dirty="0">
                <a:solidFill>
                  <a:srgbClr val="00B0F0"/>
                </a:solidFill>
                <a:latin typeface="Times New Roman"/>
                <a:ea typeface="Calibri"/>
                <a:cs typeface="Times New Roman"/>
              </a:rPr>
              <a:t>работу с документами с момента их получения или создания и до завершения исполнения, отправки в дело или архив.</a:t>
            </a:r>
            <a:endParaRPr lang="en-US" sz="2400" dirty="0">
              <a:solidFill>
                <a:srgbClr val="00B0F0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2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571604" y="4362463"/>
          <a:ext cx="6035040" cy="1066800"/>
        </p:xfrm>
        <a:graphic>
          <a:graphicData uri="http://schemas.openxmlformats.org/drawingml/2006/table">
            <a:tbl>
              <a:tblPr/>
              <a:tblGrid>
                <a:gridCol w="603504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275"/>
                        </a:lnSpc>
                        <a:spcAft>
                          <a:spcPts val="1000"/>
                        </a:spcAft>
                      </a:pP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275"/>
                        </a:lnSpc>
                        <a:spcAft>
                          <a:spcPts val="1000"/>
                        </a:spcAft>
                      </a:pP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275"/>
                        </a:lnSpc>
                        <a:spcAft>
                          <a:spcPts val="1000"/>
                        </a:spcAft>
                      </a:pP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79512" y="332656"/>
            <a:ext cx="8784976" cy="5814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sz="2400" b="1" u="sng" dirty="0" smtClean="0">
                <a:solidFill>
                  <a:srgbClr val="FFFF00"/>
                </a:solidFill>
                <a:latin typeface="Times New Roman"/>
                <a:ea typeface="Calibri"/>
                <a:cs typeface="Times New Roman"/>
                <a:hlinkClick r:id="rId2"/>
              </a:rPr>
              <a:t>«Архивное дело</a:t>
            </a:r>
            <a:r>
              <a:rPr lang="ru-RU" sz="2400" b="1" u="sng" dirty="0" smtClean="0">
                <a:solidFill>
                  <a:srgbClr val="00B0F0"/>
                </a:solidFill>
                <a:latin typeface="Times New Roman"/>
                <a:ea typeface="Calibri"/>
                <a:cs typeface="Times New Roman"/>
                <a:hlinkClick r:id="rId2"/>
              </a:rPr>
              <a:t>»</a:t>
            </a:r>
            <a:r>
              <a:rPr lang="ru-RU" sz="2400" b="1" dirty="0" smtClean="0">
                <a:solidFill>
                  <a:srgbClr val="00B0F0"/>
                </a:solidFill>
                <a:latin typeface="Times New Roman"/>
                <a:ea typeface="Calibri"/>
                <a:cs typeface="Times New Roman"/>
              </a:rPr>
              <a:t>: </a:t>
            </a:r>
            <a:r>
              <a:rPr lang="ru-RU" sz="2400" dirty="0" smtClean="0">
                <a:solidFill>
                  <a:srgbClr val="00B0F0"/>
                </a:solidFill>
                <a:latin typeface="Times New Roman"/>
                <a:ea typeface="Calibri"/>
                <a:cs typeface="Times New Roman"/>
              </a:rPr>
              <a:t>модуль предназначен для ведения архивного делопроизводства на предприятии: передачи исполненных документов из СЭД в архив, составления и ведения номенклатуры дел, формирования и оформления дел для передачи в архив, ведения и учета дел в архиве.</a:t>
            </a:r>
            <a:endParaRPr lang="en-US" sz="2400" dirty="0" smtClean="0">
              <a:solidFill>
                <a:srgbClr val="00B0F0"/>
              </a:solidFill>
              <a:latin typeface="Times New Roman"/>
              <a:ea typeface="Calibri"/>
              <a:cs typeface="Times New Roman"/>
            </a:endParaRPr>
          </a:p>
          <a:p>
            <a:pPr algn="just">
              <a:spcAft>
                <a:spcPts val="1000"/>
              </a:spcAft>
            </a:pPr>
            <a:endParaRPr lang="en-US" sz="2400" dirty="0" smtClean="0">
              <a:solidFill>
                <a:srgbClr val="00B0F0"/>
              </a:solidFill>
              <a:latin typeface="Times New Roman"/>
              <a:ea typeface="Calibri"/>
              <a:cs typeface="Times New Roman"/>
            </a:endParaRPr>
          </a:p>
          <a:p>
            <a:pPr algn="just">
              <a:spcAft>
                <a:spcPts val="1000"/>
              </a:spcAft>
            </a:pPr>
            <a:r>
              <a:rPr lang="ru-RU" sz="2400" b="1" u="sng" dirty="0" smtClean="0">
                <a:solidFill>
                  <a:srgbClr val="FFFF00"/>
                </a:solidFill>
                <a:latin typeface="Times New Roman"/>
                <a:ea typeface="Calibri"/>
                <a:cs typeface="Times New Roman"/>
                <a:hlinkClick r:id="rId3"/>
              </a:rPr>
              <a:t>«Управление персоналом</a:t>
            </a:r>
            <a:r>
              <a:rPr lang="ru-RU" sz="2400" b="1" u="sng" dirty="0" smtClean="0">
                <a:solidFill>
                  <a:srgbClr val="00B0F0"/>
                </a:solidFill>
                <a:latin typeface="Times New Roman"/>
                <a:ea typeface="Calibri"/>
                <a:cs typeface="Times New Roman"/>
                <a:hlinkClick r:id="rId3"/>
              </a:rPr>
              <a:t>»</a:t>
            </a:r>
            <a:r>
              <a:rPr lang="ru-RU" sz="2400" b="1" dirty="0" smtClean="0">
                <a:solidFill>
                  <a:srgbClr val="00B0F0"/>
                </a:solidFill>
                <a:latin typeface="Times New Roman"/>
                <a:ea typeface="Calibri"/>
                <a:cs typeface="Times New Roman"/>
              </a:rPr>
              <a:t>: </a:t>
            </a:r>
            <a:r>
              <a:rPr lang="ru-RU" sz="2400" dirty="0" smtClean="0">
                <a:solidFill>
                  <a:srgbClr val="00B0F0"/>
                </a:solidFill>
                <a:latin typeface="Times New Roman"/>
                <a:ea typeface="Calibri"/>
                <a:cs typeface="Times New Roman"/>
              </a:rPr>
              <a:t>модуль предназначен для автоматизации бизнес-процессов кадрового делопроизводства: ведение штатного расписания, хранения учётных карточек сотрудников, оформления назначений и увольнения работников, учета рабочего времени, предоставления трудовых и социальных отпусков, проведение аттестационных мероприятий, составления статистической отчётности, ведения персонифицированного учёта и др.</a:t>
            </a:r>
            <a:endParaRPr lang="en-US" sz="2400" dirty="0" smtClean="0">
              <a:solidFill>
                <a:srgbClr val="00B0F0"/>
              </a:solidFill>
              <a:latin typeface="Times New Roman"/>
              <a:ea typeface="Calibri"/>
              <a:cs typeface="Times New Roman"/>
            </a:endParaRPr>
          </a:p>
          <a:p>
            <a:pPr>
              <a:lnSpc>
                <a:spcPts val="1275"/>
              </a:lnSpc>
              <a:spcAft>
                <a:spcPts val="1000"/>
              </a:spcAft>
            </a:pPr>
            <a:endParaRPr lang="ru-RU" sz="16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692697"/>
            <a:ext cx="8136904" cy="2978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sz="2400" b="1" u="sng" dirty="0">
                <a:solidFill>
                  <a:srgbClr val="FFFF00"/>
                </a:solidFill>
                <a:latin typeface="Times New Roman"/>
                <a:ea typeface="Calibri"/>
                <a:cs typeface="Times New Roman"/>
                <a:hlinkClick r:id="rId2"/>
              </a:rPr>
              <a:t>«Договоры»</a:t>
            </a:r>
            <a:r>
              <a:rPr lang="ru-RU" sz="2400" b="1" dirty="0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:</a:t>
            </a:r>
            <a:r>
              <a:rPr lang="ru-RU" sz="2400" dirty="0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 </a:t>
            </a:r>
            <a:r>
              <a:rPr lang="ru-RU" sz="2400" dirty="0">
                <a:solidFill>
                  <a:srgbClr val="00B0F0"/>
                </a:solidFill>
                <a:latin typeface="Times New Roman"/>
                <a:ea typeface="Calibri"/>
                <a:cs typeface="Times New Roman"/>
              </a:rPr>
              <a:t> модуль предназначен для управления преддоговорной, договорной и </a:t>
            </a:r>
            <a:r>
              <a:rPr lang="ru-RU" sz="2400" dirty="0" err="1">
                <a:solidFill>
                  <a:srgbClr val="00B0F0"/>
                </a:solidFill>
                <a:latin typeface="Times New Roman"/>
                <a:ea typeface="Calibri"/>
                <a:cs typeface="Times New Roman"/>
              </a:rPr>
              <a:t>последоговорной</a:t>
            </a:r>
            <a:r>
              <a:rPr lang="ru-RU" sz="2400" dirty="0">
                <a:solidFill>
                  <a:srgbClr val="00B0F0"/>
                </a:solidFill>
                <a:latin typeface="Times New Roman"/>
                <a:ea typeface="Calibri"/>
                <a:cs typeface="Times New Roman"/>
              </a:rPr>
              <a:t> деятельностью предприятия: ведения электронного документооборота, обеспечивающего создание, согласование, подписание и исполнение договоров; поддержания </a:t>
            </a:r>
            <a:r>
              <a:rPr lang="ru-RU" sz="2400" dirty="0" err="1">
                <a:solidFill>
                  <a:srgbClr val="00B0F0"/>
                </a:solidFill>
                <a:latin typeface="Times New Roman"/>
                <a:ea typeface="Calibri"/>
                <a:cs typeface="Times New Roman"/>
              </a:rPr>
              <a:t>претензионно</a:t>
            </a:r>
            <a:r>
              <a:rPr lang="ru-RU" sz="2400" dirty="0">
                <a:solidFill>
                  <a:srgbClr val="00B0F0"/>
                </a:solidFill>
                <a:latin typeface="Times New Roman"/>
                <a:ea typeface="Calibri"/>
                <a:cs typeface="Times New Roman"/>
              </a:rPr>
              <a:t>-исковой деятельности; передачи исполненных договоров в электронный архив. </a:t>
            </a:r>
            <a:endParaRPr lang="ru-RU" sz="2400" dirty="0">
              <a:solidFill>
                <a:srgbClr val="00B0F0"/>
              </a:solidFill>
              <a:latin typeface="Calibri"/>
              <a:ea typeface="Calibri"/>
              <a:cs typeface="Times New Roman"/>
            </a:endParaRPr>
          </a:p>
          <a:p>
            <a:pPr>
              <a:lnSpc>
                <a:spcPts val="1275"/>
              </a:lnSpc>
              <a:spcAft>
                <a:spcPts val="1000"/>
              </a:spcAft>
            </a:pPr>
            <a:endParaRPr lang="ru-RU" sz="1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6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785794"/>
            <a:ext cx="849694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u="sng" dirty="0" smtClean="0">
              <a:solidFill>
                <a:srgbClr val="FFFF00"/>
              </a:solidFill>
              <a:hlinkClick r:id="rId2"/>
            </a:endParaRPr>
          </a:p>
          <a:p>
            <a:pPr algn="just"/>
            <a:r>
              <a:rPr lang="ru-RU" sz="2400" b="1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«Обращения граждан»</a:t>
            </a:r>
            <a:r>
              <a:rPr lang="ru-RU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предназначен для ведения полного цикла работ с обращениями граждан в соответствии с существующими нормативными документами.</a:t>
            </a:r>
            <a:endParaRPr lang="en-US" sz="24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«Гербовые бланки»</a:t>
            </a:r>
            <a:r>
              <a:rPr lang="ru-RU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предназначен для выполнения функций учёта поступления и использования бланков строгой отчётности, фирменных бланков и документов с изображением Государственного герба.</a:t>
            </a:r>
            <a:endParaRPr lang="en-US" sz="24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889844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«Система менеджмента качества</a:t>
            </a:r>
            <a:r>
              <a:rPr lang="ru-RU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»</a:t>
            </a:r>
            <a:r>
              <a:rPr lang="en-US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ru-RU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(</a:t>
            </a:r>
            <a:r>
              <a:rPr lang="ru-RU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СМК)</a:t>
            </a: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предназначен для автоматизации ведения и учёта документов СМК на предприятии и включает в себя два компонента: </a:t>
            </a:r>
            <a:endParaRPr lang="en-US" sz="24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«СМК. Документы» </a:t>
            </a:r>
            <a:r>
              <a:rPr lang="ru-RU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программную реализацию управления документами  СМК и возможность быстрого ознакомления с последними версиями документов, относящихся к системе управления качеством, всех пользователей системы </a:t>
            </a:r>
            <a:endParaRPr lang="en-US" sz="24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«СМК. Аудит» </a:t>
            </a:r>
            <a:r>
              <a:rPr lang="ru-RU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автоматизированное управление документацией и данными о проведении внутренних и внешних проверок качества на предприятии и их результатах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57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836712"/>
            <a:ext cx="839244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«Задания»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предназначен для автоматизации функций постановки заданий на разработку нормативно-правовых актов и мониторинга хода их разработки. </a:t>
            </a:r>
            <a:endParaRPr lang="en-US" sz="2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«Нормативные акты»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предназначен для автоматизации процесса обработки нормативно-правовых актов, включая создание проекта нормативного акта, прохождение этапов обработки, предусмотренных регламентом, и исполнение.</a:t>
            </a:r>
            <a:endParaRPr lang="en-US" sz="2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b="1" u="sng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«Электронная цифровая подпись»</a:t>
            </a:r>
            <a:r>
              <a:rPr lang="ru-RU" sz="22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(ЭЦП): </a:t>
            </a:r>
            <a:r>
              <a:rPr lang="ru-RU" sz="2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предназначен для использования внешних криптографических средств защиты, поддерживающих национальные стандарты, в среде IBM </a:t>
            </a:r>
            <a:r>
              <a:rPr lang="ru-RU" sz="22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Lotus</a:t>
            </a:r>
            <a:r>
              <a:rPr lang="ru-RU" sz="2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r>
              <a:rPr lang="ru-RU" sz="2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054F-76B3-4FF1-A10B-C2A9B863456B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613</TotalTime>
  <Words>972</Words>
  <Application>Microsoft Office PowerPoint</Application>
  <PresentationFormat>Экран (4:3)</PresentationFormat>
  <Paragraphs>278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Эркер</vt:lpstr>
      <vt:lpstr>  Системы управления  документооборотом (Часть 2)  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Компьютерные и информационные технологии  Базы данных и знаний  Модели данных</dc:title>
  <dc:creator>Oleg</dc:creator>
  <cp:lastModifiedBy>Олег Иванович</cp:lastModifiedBy>
  <cp:revision>95</cp:revision>
  <dcterms:created xsi:type="dcterms:W3CDTF">2010-12-14T09:30:21Z</dcterms:created>
  <dcterms:modified xsi:type="dcterms:W3CDTF">2015-01-04T09:04:43Z</dcterms:modified>
</cp:coreProperties>
</file>