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3" r:id="rId2"/>
    <p:sldId id="308" r:id="rId3"/>
    <p:sldId id="265" r:id="rId4"/>
    <p:sldId id="262" r:id="rId5"/>
    <p:sldId id="282" r:id="rId6"/>
    <p:sldId id="287" r:id="rId7"/>
    <p:sldId id="285" r:id="rId8"/>
    <p:sldId id="272" r:id="rId9"/>
    <p:sldId id="303" r:id="rId10"/>
    <p:sldId id="304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9" r:id="rId23"/>
    <p:sldId id="273" r:id="rId24"/>
    <p:sldId id="288" r:id="rId25"/>
    <p:sldId id="301" r:id="rId26"/>
    <p:sldId id="299" r:id="rId27"/>
    <p:sldId id="302" r:id="rId28"/>
    <p:sldId id="305" r:id="rId29"/>
    <p:sldId id="306" r:id="rId30"/>
    <p:sldId id="307" r:id="rId31"/>
    <p:sldId id="284" r:id="rId32"/>
    <p:sldId id="296" r:id="rId33"/>
    <p:sldId id="297" r:id="rId3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72" y="40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E4A1-3D45-4EBA-B418-0015710CCD69}" type="datetimeFigureOut">
              <a:rPr lang="it-IT" smtClean="0"/>
              <a:t>15/02/2018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58F0-B6C9-4098-87AF-F2DA68701D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61038" y="360363"/>
            <a:ext cx="1080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15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06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92" y="2688015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68" y="4451007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35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95" y="4239845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35" y="4453547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43" y="1264807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554232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4133973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693"/>
          <a:stretch/>
        </p:blipFill>
        <p:spPr>
          <a:xfrm>
            <a:off x="5068553" y="1279655"/>
            <a:ext cx="2838355" cy="112143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BDEA89-E836-4567-88BD-E235521575DE}"/>
              </a:ext>
            </a:extLst>
          </p:cNvPr>
          <p:cNvCxnSpPr/>
          <p:nvPr userDrawn="1"/>
        </p:nvCxnSpPr>
        <p:spPr>
          <a:xfrm>
            <a:off x="399673" y="3286330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40CF736-BF37-4382-931C-2109FE876F3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09513" y="3410735"/>
            <a:ext cx="1427388" cy="6173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2A7BDA-1045-47CA-963A-FB7FD81D370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260926" y="1317253"/>
            <a:ext cx="3291589" cy="11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nnel9.msdn.com/Events/Connect/2017/T255/play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W-SRFU2zQ" TargetMode="External"/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g3d/demo-opsstudio-rep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7" Type="http://schemas.openxmlformats.org/officeDocument/2006/relationships/hyperlink" Target="http://blog.sqlterritory.com/2017/12/19/sql-operations-studio-comprehensive-guide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AwW-SRFU2zQ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Connect/2017/T255/play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Studio </a:t>
            </a:r>
            <a:r>
              <a:rPr lang="en-US" dirty="0" smtClean="0"/>
              <a:t>é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8656" y="3149287"/>
            <a:ext cx="64294" cy="36933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it-IT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15B3CD-8700-432E-9C5F-5F9EE58B9B34}"/>
              </a:ext>
            </a:extLst>
          </p:cNvPr>
          <p:cNvGrpSpPr/>
          <p:nvPr/>
        </p:nvGrpSpPr>
        <p:grpSpPr>
          <a:xfrm>
            <a:off x="151234" y="1687160"/>
            <a:ext cx="2807545" cy="3176410"/>
            <a:chOff x="1563153" y="1820862"/>
            <a:chExt cx="3030771" cy="34289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438940-C1AF-4342-8CC4-168720456A4C}"/>
                </a:ext>
              </a:extLst>
            </p:cNvPr>
            <p:cNvSpPr txBox="1"/>
            <p:nvPr/>
          </p:nvSpPr>
          <p:spPr>
            <a:xfrm>
              <a:off x="1992924" y="1885118"/>
              <a:ext cx="2149781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EAD1BD-05D3-42C4-9B24-E8B57CDE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53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527747-C67C-44CD-86B8-FFCBB8D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24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98C207-FE60-48FC-9F99-99E1CA60BDB9}"/>
                </a:ext>
              </a:extLst>
            </p:cNvPr>
            <p:cNvGrpSpPr/>
            <p:nvPr/>
          </p:nvGrpSpPr>
          <p:grpSpPr>
            <a:xfrm>
              <a:off x="2610516" y="3197803"/>
              <a:ext cx="935070" cy="1057291"/>
              <a:chOff x="2636837" y="2582034"/>
              <a:chExt cx="1087471" cy="1243134"/>
            </a:xfrm>
          </p:grpSpPr>
          <p:sp>
            <p:nvSpPr>
              <p:cNvPr id="114" name="Leaf" title="Icon of a leaf">
                <a:extLst>
                  <a:ext uri="{FF2B5EF4-FFF2-40B4-BE49-F238E27FC236}">
                    <a16:creationId xmlns:a16="http://schemas.microsoft.com/office/drawing/2014/main" id="{0D668468-7EB8-470D-A94C-352EBAF70E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6837" y="2958145"/>
                <a:ext cx="575849" cy="867023"/>
              </a:xfrm>
              <a:custGeom>
                <a:avLst/>
                <a:gdLst>
                  <a:gd name="T0" fmla="*/ 497 w 2487"/>
                  <a:gd name="T1" fmla="*/ 2737 h 3743"/>
                  <a:gd name="T2" fmla="*/ 249 w 2487"/>
                  <a:gd name="T3" fmla="*/ 1990 h 3743"/>
                  <a:gd name="T4" fmla="*/ 995 w 2487"/>
                  <a:gd name="T5" fmla="*/ 995 h 3743"/>
                  <a:gd name="T6" fmla="*/ 1741 w 2487"/>
                  <a:gd name="T7" fmla="*/ 0 h 3743"/>
                  <a:gd name="T8" fmla="*/ 2487 w 2487"/>
                  <a:gd name="T9" fmla="*/ 1617 h 3743"/>
                  <a:gd name="T10" fmla="*/ 871 w 2487"/>
                  <a:gd name="T11" fmla="*/ 3234 h 3743"/>
                  <a:gd name="T12" fmla="*/ 746 w 2487"/>
                  <a:gd name="T13" fmla="*/ 3234 h 3743"/>
                  <a:gd name="T14" fmla="*/ 0 w 2487"/>
                  <a:gd name="T15" fmla="*/ 3743 h 3743"/>
                  <a:gd name="T16" fmla="*/ 357 w 2487"/>
                  <a:gd name="T17" fmla="*/ 3527 h 3743"/>
                  <a:gd name="T18" fmla="*/ 997 w 2487"/>
                  <a:gd name="T19" fmla="*/ 2999 h 3743"/>
                  <a:gd name="T20" fmla="*/ 1525 w 2487"/>
                  <a:gd name="T21" fmla="*/ 2358 h 3743"/>
                  <a:gd name="T22" fmla="*/ 1741 w 2487"/>
                  <a:gd name="T23" fmla="*/ 2002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7" h="3743">
                    <a:moveTo>
                      <a:pt x="497" y="2737"/>
                    </a:moveTo>
                    <a:cubicBezTo>
                      <a:pt x="344" y="2546"/>
                      <a:pt x="249" y="2282"/>
                      <a:pt x="249" y="1990"/>
                    </a:cubicBezTo>
                    <a:cubicBezTo>
                      <a:pt x="249" y="1602"/>
                      <a:pt x="534" y="1250"/>
                      <a:pt x="995" y="995"/>
                    </a:cubicBezTo>
                    <a:cubicBezTo>
                      <a:pt x="1456" y="741"/>
                      <a:pt x="1741" y="389"/>
                      <a:pt x="1741" y="0"/>
                    </a:cubicBezTo>
                    <a:cubicBezTo>
                      <a:pt x="2202" y="414"/>
                      <a:pt x="2487" y="985"/>
                      <a:pt x="2487" y="1617"/>
                    </a:cubicBezTo>
                    <a:cubicBezTo>
                      <a:pt x="2487" y="2511"/>
                      <a:pt x="1764" y="3234"/>
                      <a:pt x="871" y="3234"/>
                    </a:cubicBezTo>
                    <a:cubicBezTo>
                      <a:pt x="746" y="3234"/>
                      <a:pt x="746" y="3234"/>
                      <a:pt x="746" y="3234"/>
                    </a:cubicBezTo>
                    <a:moveTo>
                      <a:pt x="0" y="3743"/>
                    </a:moveTo>
                    <a:cubicBezTo>
                      <a:pt x="122" y="3677"/>
                      <a:pt x="241" y="3604"/>
                      <a:pt x="357" y="3527"/>
                    </a:cubicBezTo>
                    <a:cubicBezTo>
                      <a:pt x="587" y="3371"/>
                      <a:pt x="801" y="3194"/>
                      <a:pt x="997" y="2999"/>
                    </a:cubicBezTo>
                    <a:cubicBezTo>
                      <a:pt x="1192" y="2803"/>
                      <a:pt x="1369" y="2589"/>
                      <a:pt x="1525" y="2358"/>
                    </a:cubicBezTo>
                    <a:cubicBezTo>
                      <a:pt x="1602" y="2243"/>
                      <a:pt x="1675" y="2124"/>
                      <a:pt x="1741" y="2002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3E87E0-532A-42A8-B8F5-2B3A992101AB}"/>
                  </a:ext>
                </a:extLst>
              </p:cNvPr>
              <p:cNvSpPr txBox="1"/>
              <p:nvPr/>
            </p:nvSpPr>
            <p:spPr>
              <a:xfrm>
                <a:off x="3040733" y="2582034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8FD7D0-2A2B-49B3-94ED-5033B3FB07AC}"/>
                  </a:ext>
                </a:extLst>
              </p:cNvPr>
              <p:cNvSpPr txBox="1"/>
              <p:nvPr/>
            </p:nvSpPr>
            <p:spPr>
              <a:xfrm>
                <a:off x="3193133" y="2677629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2A2583-2C66-470D-AD9E-DBF63B06042D}"/>
              </a:ext>
            </a:extLst>
          </p:cNvPr>
          <p:cNvGrpSpPr/>
          <p:nvPr/>
        </p:nvGrpSpPr>
        <p:grpSpPr>
          <a:xfrm>
            <a:off x="6706504" y="1687160"/>
            <a:ext cx="1869535" cy="3176410"/>
            <a:chOff x="5768051" y="1820862"/>
            <a:chExt cx="2018179" cy="34289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E47D07-F993-42E2-913E-785D22FF7810}"/>
                </a:ext>
              </a:extLst>
            </p:cNvPr>
            <p:cNvSpPr txBox="1"/>
            <p:nvPr/>
          </p:nvSpPr>
          <p:spPr>
            <a:xfrm>
              <a:off x="5768051" y="1850975"/>
              <a:ext cx="964347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079633-2265-4F0B-BBB6-FD1BEC5997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230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iftbox_EC1F" title="Icon of a gift wrapped box">
              <a:extLst>
                <a:ext uri="{FF2B5EF4-FFF2-40B4-BE49-F238E27FC236}">
                  <a16:creationId xmlns:a16="http://schemas.microsoft.com/office/drawing/2014/main" id="{ECA5D59E-ADBA-4681-AE3A-E41EEBC5B3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425" y="3550736"/>
              <a:ext cx="656581" cy="655133"/>
            </a:xfrm>
            <a:custGeom>
              <a:avLst/>
              <a:gdLst>
                <a:gd name="T0" fmla="*/ 0 w 2988"/>
                <a:gd name="T1" fmla="*/ 2980 h 2980"/>
                <a:gd name="T2" fmla="*/ 2988 w 2988"/>
                <a:gd name="T3" fmla="*/ 2980 h 2980"/>
                <a:gd name="T4" fmla="*/ 2988 w 2988"/>
                <a:gd name="T5" fmla="*/ 740 h 2980"/>
                <a:gd name="T6" fmla="*/ 0 w 2988"/>
                <a:gd name="T7" fmla="*/ 740 h 2980"/>
                <a:gd name="T8" fmla="*/ 0 w 2988"/>
                <a:gd name="T9" fmla="*/ 2980 h 2980"/>
                <a:gd name="T10" fmla="*/ 2114 w 2988"/>
                <a:gd name="T11" fmla="*/ 0 h 2980"/>
                <a:gd name="T12" fmla="*/ 1494 w 2988"/>
                <a:gd name="T13" fmla="*/ 620 h 2980"/>
                <a:gd name="T14" fmla="*/ 1494 w 2988"/>
                <a:gd name="T15" fmla="*/ 740 h 2980"/>
                <a:gd name="T16" fmla="*/ 2114 w 2988"/>
                <a:gd name="T17" fmla="*/ 740 h 2980"/>
                <a:gd name="T18" fmla="*/ 2484 w 2988"/>
                <a:gd name="T19" fmla="*/ 370 h 2980"/>
                <a:gd name="T20" fmla="*/ 2114 w 2988"/>
                <a:gd name="T21" fmla="*/ 0 h 2980"/>
                <a:gd name="T22" fmla="*/ 874 w 2988"/>
                <a:gd name="T23" fmla="*/ 0 h 2980"/>
                <a:gd name="T24" fmla="*/ 504 w 2988"/>
                <a:gd name="T25" fmla="*/ 370 h 2980"/>
                <a:gd name="T26" fmla="*/ 874 w 2988"/>
                <a:gd name="T27" fmla="*/ 740 h 2980"/>
                <a:gd name="T28" fmla="*/ 1494 w 2988"/>
                <a:gd name="T29" fmla="*/ 740 h 2980"/>
                <a:gd name="T30" fmla="*/ 1494 w 2988"/>
                <a:gd name="T31" fmla="*/ 620 h 2980"/>
                <a:gd name="T32" fmla="*/ 874 w 2988"/>
                <a:gd name="T33" fmla="*/ 0 h 2980"/>
                <a:gd name="T34" fmla="*/ 1494 w 2988"/>
                <a:gd name="T35" fmla="*/ 740 h 2980"/>
                <a:gd name="T36" fmla="*/ 1494 w 2988"/>
                <a:gd name="T37" fmla="*/ 298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8" h="2980">
                  <a:moveTo>
                    <a:pt x="0" y="2980"/>
                  </a:moveTo>
                  <a:cubicBezTo>
                    <a:pt x="2988" y="2980"/>
                    <a:pt x="2988" y="2980"/>
                    <a:pt x="2988" y="2980"/>
                  </a:cubicBezTo>
                  <a:cubicBezTo>
                    <a:pt x="2988" y="740"/>
                    <a:pt x="2988" y="740"/>
                    <a:pt x="2988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2980"/>
                  </a:lnTo>
                  <a:close/>
                  <a:moveTo>
                    <a:pt x="2114" y="0"/>
                  </a:moveTo>
                  <a:cubicBezTo>
                    <a:pt x="1772" y="0"/>
                    <a:pt x="1494" y="278"/>
                    <a:pt x="1494" y="62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2114" y="740"/>
                    <a:pt x="2114" y="740"/>
                    <a:pt x="2114" y="740"/>
                  </a:cubicBezTo>
                  <a:cubicBezTo>
                    <a:pt x="2318" y="740"/>
                    <a:pt x="2484" y="574"/>
                    <a:pt x="2484" y="370"/>
                  </a:cubicBezTo>
                  <a:cubicBezTo>
                    <a:pt x="2484" y="166"/>
                    <a:pt x="2318" y="0"/>
                    <a:pt x="2114" y="0"/>
                  </a:cubicBezTo>
                  <a:close/>
                  <a:moveTo>
                    <a:pt x="874" y="0"/>
                  </a:moveTo>
                  <a:cubicBezTo>
                    <a:pt x="670" y="0"/>
                    <a:pt x="504" y="166"/>
                    <a:pt x="504" y="370"/>
                  </a:cubicBezTo>
                  <a:cubicBezTo>
                    <a:pt x="504" y="574"/>
                    <a:pt x="670" y="740"/>
                    <a:pt x="874" y="74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1494" y="620"/>
                    <a:pt x="1494" y="620"/>
                    <a:pt x="1494" y="620"/>
                  </a:cubicBezTo>
                  <a:cubicBezTo>
                    <a:pt x="1494" y="278"/>
                    <a:pt x="1216" y="0"/>
                    <a:pt x="874" y="0"/>
                  </a:cubicBezTo>
                  <a:close/>
                  <a:moveTo>
                    <a:pt x="1494" y="740"/>
                  </a:moveTo>
                  <a:cubicBezTo>
                    <a:pt x="1494" y="2980"/>
                    <a:pt x="1494" y="2980"/>
                    <a:pt x="1494" y="298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096FCD-4138-4D2A-8507-3385DF656A6C}"/>
              </a:ext>
            </a:extLst>
          </p:cNvPr>
          <p:cNvGrpSpPr/>
          <p:nvPr/>
        </p:nvGrpSpPr>
        <p:grpSpPr>
          <a:xfrm>
            <a:off x="8761771" y="1687160"/>
            <a:ext cx="2613511" cy="3176410"/>
            <a:chOff x="8031588" y="1820862"/>
            <a:chExt cx="2821309" cy="34289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BEEA1C-E4A1-41A2-945B-8FEDEDA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97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1D6FB8-6853-4533-8A81-8DCDED3F0729}"/>
                </a:ext>
              </a:extLst>
            </p:cNvPr>
            <p:cNvGrpSpPr/>
            <p:nvPr/>
          </p:nvGrpSpPr>
          <p:grpSpPr>
            <a:xfrm>
              <a:off x="8031588" y="1850975"/>
              <a:ext cx="2773367" cy="2404119"/>
              <a:chOff x="8031588" y="1850975"/>
              <a:chExt cx="2773367" cy="240411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76005D-BDEA-4A20-A97F-C9DAD312DBFB}"/>
                  </a:ext>
                </a:extLst>
              </p:cNvPr>
              <p:cNvSpPr txBox="1"/>
              <p:nvPr/>
            </p:nvSpPr>
            <p:spPr>
              <a:xfrm>
                <a:off x="8031588" y="1850975"/>
                <a:ext cx="2773367" cy="1062612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For Windows, </a:t>
                </a:r>
              </a:p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macOS and Linux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8F694AC-D654-4B85-9F24-3E55342743EE}"/>
                  </a:ext>
                </a:extLst>
              </p:cNvPr>
              <p:cNvGrpSpPr/>
              <p:nvPr/>
            </p:nvGrpSpPr>
            <p:grpSpPr>
              <a:xfrm>
                <a:off x="8504237" y="3573914"/>
                <a:ext cx="1723530" cy="681180"/>
                <a:chOff x="1644499" y="4608435"/>
                <a:chExt cx="455115" cy="185906"/>
              </a:xfrm>
            </p:grpSpPr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97846CDA-640A-4CED-9B29-8A717BFFFD6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644499" y="4639474"/>
                  <a:ext cx="144557" cy="150680"/>
                </a:xfrm>
                <a:custGeom>
                  <a:avLst/>
                  <a:gdLst>
                    <a:gd name="T0" fmla="*/ 112 w 246"/>
                    <a:gd name="T1" fmla="*/ 19 h 245"/>
                    <a:gd name="T2" fmla="*/ 246 w 246"/>
                    <a:gd name="T3" fmla="*/ 0 h 245"/>
                    <a:gd name="T4" fmla="*/ 246 w 246"/>
                    <a:gd name="T5" fmla="*/ 116 h 245"/>
                    <a:gd name="T6" fmla="*/ 112 w 246"/>
                    <a:gd name="T7" fmla="*/ 116 h 245"/>
                    <a:gd name="T8" fmla="*/ 112 w 246"/>
                    <a:gd name="T9" fmla="*/ 19 h 245"/>
                    <a:gd name="T10" fmla="*/ 102 w 246"/>
                    <a:gd name="T11" fmla="*/ 116 h 245"/>
                    <a:gd name="T12" fmla="*/ 102 w 246"/>
                    <a:gd name="T13" fmla="*/ 19 h 245"/>
                    <a:gd name="T14" fmla="*/ 0 w 246"/>
                    <a:gd name="T15" fmla="*/ 34 h 245"/>
                    <a:gd name="T16" fmla="*/ 0 w 246"/>
                    <a:gd name="T17" fmla="*/ 116 h 245"/>
                    <a:gd name="T18" fmla="*/ 102 w 246"/>
                    <a:gd name="T19" fmla="*/ 116 h 245"/>
                    <a:gd name="T20" fmla="*/ 102 w 246"/>
                    <a:gd name="T21" fmla="*/ 126 h 245"/>
                    <a:gd name="T22" fmla="*/ 0 w 246"/>
                    <a:gd name="T23" fmla="*/ 126 h 245"/>
                    <a:gd name="T24" fmla="*/ 0 w 246"/>
                    <a:gd name="T25" fmla="*/ 211 h 245"/>
                    <a:gd name="T26" fmla="*/ 102 w 246"/>
                    <a:gd name="T27" fmla="*/ 226 h 245"/>
                    <a:gd name="T28" fmla="*/ 102 w 246"/>
                    <a:gd name="T29" fmla="*/ 126 h 245"/>
                    <a:gd name="T30" fmla="*/ 112 w 246"/>
                    <a:gd name="T31" fmla="*/ 126 h 245"/>
                    <a:gd name="T32" fmla="*/ 112 w 246"/>
                    <a:gd name="T33" fmla="*/ 226 h 245"/>
                    <a:gd name="T34" fmla="*/ 246 w 246"/>
                    <a:gd name="T35" fmla="*/ 245 h 245"/>
                    <a:gd name="T36" fmla="*/ 246 w 246"/>
                    <a:gd name="T37" fmla="*/ 126 h 245"/>
                    <a:gd name="T38" fmla="*/ 112 w 246"/>
                    <a:gd name="T39" fmla="*/ 12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6" h="245">
                      <a:moveTo>
                        <a:pt x="112" y="19"/>
                      </a:moveTo>
                      <a:lnTo>
                        <a:pt x="246" y="0"/>
                      </a:lnTo>
                      <a:lnTo>
                        <a:pt x="246" y="116"/>
                      </a:lnTo>
                      <a:lnTo>
                        <a:pt x="112" y="116"/>
                      </a:lnTo>
                      <a:lnTo>
                        <a:pt x="112" y="19"/>
                      </a:lnTo>
                      <a:close/>
                      <a:moveTo>
                        <a:pt x="102" y="116"/>
                      </a:moveTo>
                      <a:lnTo>
                        <a:pt x="102" y="19"/>
                      </a:lnTo>
                      <a:lnTo>
                        <a:pt x="0" y="34"/>
                      </a:lnTo>
                      <a:lnTo>
                        <a:pt x="0" y="116"/>
                      </a:lnTo>
                      <a:lnTo>
                        <a:pt x="102" y="116"/>
                      </a:lnTo>
                      <a:close/>
                      <a:moveTo>
                        <a:pt x="102" y="126"/>
                      </a:moveTo>
                      <a:lnTo>
                        <a:pt x="0" y="126"/>
                      </a:lnTo>
                      <a:lnTo>
                        <a:pt x="0" y="211"/>
                      </a:lnTo>
                      <a:lnTo>
                        <a:pt x="102" y="226"/>
                      </a:lnTo>
                      <a:lnTo>
                        <a:pt x="102" y="126"/>
                      </a:lnTo>
                      <a:close/>
                      <a:moveTo>
                        <a:pt x="112" y="126"/>
                      </a:moveTo>
                      <a:lnTo>
                        <a:pt x="112" y="226"/>
                      </a:lnTo>
                      <a:lnTo>
                        <a:pt x="246" y="245"/>
                      </a:lnTo>
                      <a:lnTo>
                        <a:pt x="246" y="126"/>
                      </a:lnTo>
                      <a:lnTo>
                        <a:pt x="112" y="1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84705" tIns="42353" rIns="84705" bIns="4235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63999">
                    <a:defRPr/>
                  </a:pPr>
                  <a:endParaRPr lang="en-US" sz="1667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pic>
              <p:nvPicPr>
                <p:cNvPr id="127" name="Picture 126" descr="Dosya:Tux.svg">
                  <a:extLst>
                    <a:ext uri="{FF2B5EF4-FFF2-40B4-BE49-F238E27FC236}">
                      <a16:creationId xmlns:a16="http://schemas.microsoft.com/office/drawing/2014/main" id="{D1D80DAB-10B7-4778-B3B1-CAEBBF3AE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48859" y="4608435"/>
                  <a:ext cx="150755" cy="185906"/>
                </a:xfrm>
                <a:prstGeom prst="rect">
                  <a:avLst/>
                </a:prstGeom>
                <a:effectLst>
                  <a:outerShdw blurRad="279400" dist="76200" dir="2700000" sx="107000" sy="107000" algn="tl" rotWithShape="0">
                    <a:schemeClr val="bg1">
                      <a:alpha val="4000"/>
                    </a:schemeClr>
                  </a:outerShdw>
                  <a:reflection blurRad="6350" stA="52000" endA="300" endPos="35000" dir="5400000" sy="-100000" algn="bl" rotWithShape="0"/>
                </a:effec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7832A26-C620-4154-B5A9-EBD4E464124C}"/>
                    </a:ext>
                  </a:extLst>
                </p:cNvPr>
                <p:cNvGrpSpPr/>
                <p:nvPr/>
              </p:nvGrpSpPr>
              <p:grpSpPr>
                <a:xfrm>
                  <a:off x="1804762" y="4613361"/>
                  <a:ext cx="129658" cy="168660"/>
                  <a:chOff x="9759607" y="4598009"/>
                  <a:chExt cx="179566" cy="219721"/>
                </a:xfrm>
              </p:grpSpPr>
              <p:sp>
                <p:nvSpPr>
                  <p:cNvPr id="129" name="Freeform 20">
                    <a:extLst>
                      <a:ext uri="{FF2B5EF4-FFF2-40B4-BE49-F238E27FC236}">
                        <a16:creationId xmlns:a16="http://schemas.microsoft.com/office/drawing/2014/main" id="{7807EB8D-CAC7-4FAA-8779-9DF2CE055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9607" y="4649139"/>
                    <a:ext cx="179566" cy="168591"/>
                  </a:xfrm>
                  <a:custGeom>
                    <a:avLst/>
                    <a:gdLst>
                      <a:gd name="T0" fmla="*/ 99 w 117"/>
                      <a:gd name="T1" fmla="*/ 40 h 105"/>
                      <a:gd name="T2" fmla="*/ 114 w 117"/>
                      <a:gd name="T3" fmla="*/ 14 h 105"/>
                      <a:gd name="T4" fmla="*/ 89 w 117"/>
                      <a:gd name="T5" fmla="*/ 1 h 105"/>
                      <a:gd name="T6" fmla="*/ 63 w 117"/>
                      <a:gd name="T7" fmla="*/ 7 h 105"/>
                      <a:gd name="T8" fmla="*/ 40 w 117"/>
                      <a:gd name="T9" fmla="*/ 1 h 105"/>
                      <a:gd name="T10" fmla="*/ 12 w 117"/>
                      <a:gd name="T11" fmla="*/ 18 h 105"/>
                      <a:gd name="T12" fmla="*/ 20 w 117"/>
                      <a:gd name="T13" fmla="*/ 87 h 105"/>
                      <a:gd name="T14" fmla="*/ 42 w 117"/>
                      <a:gd name="T15" fmla="*/ 105 h 105"/>
                      <a:gd name="T16" fmla="*/ 64 w 117"/>
                      <a:gd name="T17" fmla="*/ 99 h 105"/>
                      <a:gd name="T18" fmla="*/ 87 w 117"/>
                      <a:gd name="T19" fmla="*/ 104 h 105"/>
                      <a:gd name="T20" fmla="*/ 108 w 117"/>
                      <a:gd name="T21" fmla="*/ 88 h 105"/>
                      <a:gd name="T22" fmla="*/ 117 w 117"/>
                      <a:gd name="T23" fmla="*/ 68 h 105"/>
                      <a:gd name="T24" fmla="*/ 99 w 117"/>
                      <a:gd name="T25" fmla="*/ 4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7" h="105">
                        <a:moveTo>
                          <a:pt x="99" y="40"/>
                        </a:moveTo>
                        <a:cubicBezTo>
                          <a:pt x="99" y="23"/>
                          <a:pt x="113" y="15"/>
                          <a:pt x="114" y="14"/>
                        </a:cubicBezTo>
                        <a:cubicBezTo>
                          <a:pt x="106" y="3"/>
                          <a:pt x="93" y="1"/>
                          <a:pt x="89" y="1"/>
                        </a:cubicBezTo>
                        <a:cubicBezTo>
                          <a:pt x="78" y="0"/>
                          <a:pt x="68" y="7"/>
                          <a:pt x="63" y="7"/>
                        </a:cubicBezTo>
                        <a:cubicBezTo>
                          <a:pt x="57" y="7"/>
                          <a:pt x="49" y="1"/>
                          <a:pt x="40" y="1"/>
                        </a:cubicBezTo>
                        <a:cubicBezTo>
                          <a:pt x="28" y="1"/>
                          <a:pt x="18" y="8"/>
                          <a:pt x="12" y="18"/>
                        </a:cubicBezTo>
                        <a:cubicBezTo>
                          <a:pt x="0" y="39"/>
                          <a:pt x="9" y="70"/>
                          <a:pt x="20" y="87"/>
                        </a:cubicBezTo>
                        <a:cubicBezTo>
                          <a:pt x="26" y="96"/>
                          <a:pt x="33" y="105"/>
                          <a:pt x="42" y="105"/>
                        </a:cubicBezTo>
                        <a:cubicBezTo>
                          <a:pt x="51" y="104"/>
                          <a:pt x="54" y="99"/>
                          <a:pt x="64" y="99"/>
                        </a:cubicBezTo>
                        <a:cubicBezTo>
                          <a:pt x="75" y="99"/>
                          <a:pt x="78" y="105"/>
                          <a:pt x="87" y="104"/>
                        </a:cubicBezTo>
                        <a:cubicBezTo>
                          <a:pt x="96" y="104"/>
                          <a:pt x="102" y="96"/>
                          <a:pt x="108" y="88"/>
                        </a:cubicBezTo>
                        <a:cubicBezTo>
                          <a:pt x="115" y="78"/>
                          <a:pt x="117" y="69"/>
                          <a:pt x="117" y="68"/>
                        </a:cubicBezTo>
                        <a:cubicBezTo>
                          <a:pt x="117" y="68"/>
                          <a:pt x="99" y="61"/>
                          <a:pt x="99" y="4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30" name="Freeform 21">
                    <a:extLst>
                      <a:ext uri="{FF2B5EF4-FFF2-40B4-BE49-F238E27FC236}">
                        <a16:creationId xmlns:a16="http://schemas.microsoft.com/office/drawing/2014/main" id="{B4D011C0-6661-4463-94F8-CB83204D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34029" y="4598009"/>
                    <a:ext cx="43571" cy="51130"/>
                  </a:xfrm>
                  <a:custGeom>
                    <a:avLst/>
                    <a:gdLst>
                      <a:gd name="T0" fmla="*/ 21 w 29"/>
                      <a:gd name="T1" fmla="*/ 22 h 32"/>
                      <a:gd name="T2" fmla="*/ 28 w 29"/>
                      <a:gd name="T3" fmla="*/ 0 h 32"/>
                      <a:gd name="T4" fmla="*/ 8 w 29"/>
                      <a:gd name="T5" fmla="*/ 10 h 32"/>
                      <a:gd name="T6" fmla="*/ 1 w 29"/>
                      <a:gd name="T7" fmla="*/ 31 h 32"/>
                      <a:gd name="T8" fmla="*/ 21 w 29"/>
                      <a:gd name="T9" fmla="*/ 2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32">
                        <a:moveTo>
                          <a:pt x="21" y="22"/>
                        </a:moveTo>
                        <a:cubicBezTo>
                          <a:pt x="26" y="16"/>
                          <a:pt x="29" y="8"/>
                          <a:pt x="28" y="0"/>
                        </a:cubicBezTo>
                        <a:cubicBezTo>
                          <a:pt x="21" y="0"/>
                          <a:pt x="13" y="4"/>
                          <a:pt x="8" y="10"/>
                        </a:cubicBezTo>
                        <a:cubicBezTo>
                          <a:pt x="3" y="15"/>
                          <a:pt x="0" y="23"/>
                          <a:pt x="1" y="31"/>
                        </a:cubicBezTo>
                        <a:cubicBezTo>
                          <a:pt x="8" y="32"/>
                          <a:pt x="16" y="27"/>
                          <a:pt x="21" y="2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006714-D1D1-4B12-8B43-51E4D22B5A57}"/>
              </a:ext>
            </a:extLst>
          </p:cNvPr>
          <p:cNvGrpSpPr/>
          <p:nvPr/>
        </p:nvGrpSpPr>
        <p:grpSpPr>
          <a:xfrm>
            <a:off x="1941941" y="5123948"/>
            <a:ext cx="8093898" cy="605695"/>
            <a:chOff x="1653863" y="5594454"/>
            <a:chExt cx="8737440" cy="6538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056719-F99B-4C5E-B156-45EDF81E9DD1}"/>
                </a:ext>
              </a:extLst>
            </p:cNvPr>
            <p:cNvSpPr txBox="1"/>
            <p:nvPr/>
          </p:nvSpPr>
          <p:spPr>
            <a:xfrm>
              <a:off x="2618453" y="5620456"/>
              <a:ext cx="7772850" cy="627851"/>
            </a:xfrm>
            <a:prstGeom prst="rect">
              <a:avLst/>
            </a:prstGeom>
            <a:noFill/>
          </p:spPr>
          <p:txBody>
            <a:bodyPr wrap="none" lIns="169410" tIns="135528" rIns="169410" bIns="1355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56"/>
                </a:spcAft>
              </a:pP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 SQL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running anywhere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,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SQLDB &amp;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DW</a:t>
              </a:r>
              <a:endPara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75B1CC-FB9F-4048-A39A-81A4389C83BA}"/>
                </a:ext>
              </a:extLst>
            </p:cNvPr>
            <p:cNvGrpSpPr/>
            <p:nvPr/>
          </p:nvGrpSpPr>
          <p:grpSpPr>
            <a:xfrm>
              <a:off x="1653863" y="5594454"/>
              <a:ext cx="964590" cy="556642"/>
              <a:chOff x="1464520" y="5607620"/>
              <a:chExt cx="964590" cy="556642"/>
            </a:xfrm>
          </p:grpSpPr>
          <p:sp>
            <p:nvSpPr>
              <p:cNvPr id="135" name="building_5" title="Icon of tall buildings">
                <a:extLst>
                  <a:ext uri="{FF2B5EF4-FFF2-40B4-BE49-F238E27FC236}">
                    <a16:creationId xmlns:a16="http://schemas.microsoft.com/office/drawing/2014/main" id="{1226CEBB-1BBC-461E-A6F5-DBB5ACCF75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2437" y="5707062"/>
                <a:ext cx="336772" cy="365760"/>
              </a:xfrm>
              <a:custGeom>
                <a:avLst/>
                <a:gdLst>
                  <a:gd name="T0" fmla="*/ 299 w 395"/>
                  <a:gd name="T1" fmla="*/ 151 h 429"/>
                  <a:gd name="T2" fmla="*/ 299 w 395"/>
                  <a:gd name="T3" fmla="*/ 429 h 429"/>
                  <a:gd name="T4" fmla="*/ 242 w 395"/>
                  <a:gd name="T5" fmla="*/ 429 h 429"/>
                  <a:gd name="T6" fmla="*/ 242 w 395"/>
                  <a:gd name="T7" fmla="*/ 333 h 429"/>
                  <a:gd name="T8" fmla="*/ 181 w 395"/>
                  <a:gd name="T9" fmla="*/ 333 h 429"/>
                  <a:gd name="T10" fmla="*/ 181 w 395"/>
                  <a:gd name="T11" fmla="*/ 429 h 429"/>
                  <a:gd name="T12" fmla="*/ 121 w 395"/>
                  <a:gd name="T13" fmla="*/ 429 h 429"/>
                  <a:gd name="T14" fmla="*/ 121 w 395"/>
                  <a:gd name="T15" fmla="*/ 151 h 429"/>
                  <a:gd name="T16" fmla="*/ 211 w 395"/>
                  <a:gd name="T17" fmla="*/ 151 h 429"/>
                  <a:gd name="T18" fmla="*/ 299 w 395"/>
                  <a:gd name="T19" fmla="*/ 151 h 429"/>
                  <a:gd name="T20" fmla="*/ 211 w 395"/>
                  <a:gd name="T21" fmla="*/ 151 h 429"/>
                  <a:gd name="T22" fmla="*/ 211 w 395"/>
                  <a:gd name="T23" fmla="*/ 92 h 429"/>
                  <a:gd name="T24" fmla="*/ 0 w 395"/>
                  <a:gd name="T25" fmla="*/ 92 h 429"/>
                  <a:gd name="T26" fmla="*/ 0 w 395"/>
                  <a:gd name="T27" fmla="*/ 429 h 429"/>
                  <a:gd name="T28" fmla="*/ 395 w 395"/>
                  <a:gd name="T29" fmla="*/ 429 h 429"/>
                  <a:gd name="T30" fmla="*/ 395 w 395"/>
                  <a:gd name="T31" fmla="*/ 123 h 429"/>
                  <a:gd name="T32" fmla="*/ 268 w 395"/>
                  <a:gd name="T33" fmla="*/ 0 h 429"/>
                  <a:gd name="T34" fmla="*/ 268 w 395"/>
                  <a:gd name="T35" fmla="*/ 151 h 429"/>
                  <a:gd name="T36" fmla="*/ 62 w 395"/>
                  <a:gd name="T37" fmla="*/ 151 h 429"/>
                  <a:gd name="T38" fmla="*/ 56 w 395"/>
                  <a:gd name="T39" fmla="*/ 151 h 429"/>
                  <a:gd name="T40" fmla="*/ 56 w 395"/>
                  <a:gd name="T41" fmla="*/ 155 h 429"/>
                  <a:gd name="T42" fmla="*/ 62 w 395"/>
                  <a:gd name="T43" fmla="*/ 155 h 429"/>
                  <a:gd name="T44" fmla="*/ 62 w 395"/>
                  <a:gd name="T45" fmla="*/ 151 h 429"/>
                  <a:gd name="T46" fmla="*/ 62 w 395"/>
                  <a:gd name="T47" fmla="*/ 211 h 429"/>
                  <a:gd name="T48" fmla="*/ 56 w 395"/>
                  <a:gd name="T49" fmla="*/ 211 h 429"/>
                  <a:gd name="T50" fmla="*/ 56 w 395"/>
                  <a:gd name="T51" fmla="*/ 217 h 429"/>
                  <a:gd name="T52" fmla="*/ 62 w 395"/>
                  <a:gd name="T53" fmla="*/ 217 h 429"/>
                  <a:gd name="T54" fmla="*/ 62 w 395"/>
                  <a:gd name="T55" fmla="*/ 211 h 429"/>
                  <a:gd name="T56" fmla="*/ 62 w 395"/>
                  <a:gd name="T57" fmla="*/ 271 h 429"/>
                  <a:gd name="T58" fmla="*/ 56 w 395"/>
                  <a:gd name="T59" fmla="*/ 271 h 429"/>
                  <a:gd name="T60" fmla="*/ 56 w 395"/>
                  <a:gd name="T61" fmla="*/ 277 h 429"/>
                  <a:gd name="T62" fmla="*/ 62 w 395"/>
                  <a:gd name="T63" fmla="*/ 277 h 429"/>
                  <a:gd name="T64" fmla="*/ 62 w 395"/>
                  <a:gd name="T65" fmla="*/ 271 h 429"/>
                  <a:gd name="T66" fmla="*/ 62 w 395"/>
                  <a:gd name="T67" fmla="*/ 332 h 429"/>
                  <a:gd name="T68" fmla="*/ 56 w 395"/>
                  <a:gd name="T69" fmla="*/ 332 h 429"/>
                  <a:gd name="T70" fmla="*/ 56 w 395"/>
                  <a:gd name="T71" fmla="*/ 337 h 429"/>
                  <a:gd name="T72" fmla="*/ 62 w 395"/>
                  <a:gd name="T73" fmla="*/ 337 h 429"/>
                  <a:gd name="T74" fmla="*/ 62 w 395"/>
                  <a:gd name="T75" fmla="*/ 332 h 429"/>
                  <a:gd name="T76" fmla="*/ 62 w 395"/>
                  <a:gd name="T77" fmla="*/ 392 h 429"/>
                  <a:gd name="T78" fmla="*/ 56 w 395"/>
                  <a:gd name="T79" fmla="*/ 392 h 429"/>
                  <a:gd name="T80" fmla="*/ 56 w 395"/>
                  <a:gd name="T81" fmla="*/ 397 h 429"/>
                  <a:gd name="T82" fmla="*/ 62 w 395"/>
                  <a:gd name="T83" fmla="*/ 397 h 429"/>
                  <a:gd name="T84" fmla="*/ 62 w 395"/>
                  <a:gd name="T85" fmla="*/ 392 h 429"/>
                  <a:gd name="T86" fmla="*/ 182 w 395"/>
                  <a:gd name="T87" fmla="*/ 211 h 429"/>
                  <a:gd name="T88" fmla="*/ 177 w 395"/>
                  <a:gd name="T89" fmla="*/ 211 h 429"/>
                  <a:gd name="T90" fmla="*/ 177 w 395"/>
                  <a:gd name="T91" fmla="*/ 217 h 429"/>
                  <a:gd name="T92" fmla="*/ 182 w 395"/>
                  <a:gd name="T93" fmla="*/ 217 h 429"/>
                  <a:gd name="T94" fmla="*/ 182 w 395"/>
                  <a:gd name="T95" fmla="*/ 211 h 429"/>
                  <a:gd name="T96" fmla="*/ 182 w 395"/>
                  <a:gd name="T97" fmla="*/ 273 h 429"/>
                  <a:gd name="T98" fmla="*/ 177 w 395"/>
                  <a:gd name="T99" fmla="*/ 273 h 429"/>
                  <a:gd name="T100" fmla="*/ 177 w 395"/>
                  <a:gd name="T101" fmla="*/ 277 h 429"/>
                  <a:gd name="T102" fmla="*/ 182 w 395"/>
                  <a:gd name="T103" fmla="*/ 277 h 429"/>
                  <a:gd name="T104" fmla="*/ 182 w 395"/>
                  <a:gd name="T105" fmla="*/ 273 h 429"/>
                  <a:gd name="T106" fmla="*/ 243 w 395"/>
                  <a:gd name="T107" fmla="*/ 211 h 429"/>
                  <a:gd name="T108" fmla="*/ 237 w 395"/>
                  <a:gd name="T109" fmla="*/ 211 h 429"/>
                  <a:gd name="T110" fmla="*/ 237 w 395"/>
                  <a:gd name="T111" fmla="*/ 217 h 429"/>
                  <a:gd name="T112" fmla="*/ 243 w 395"/>
                  <a:gd name="T113" fmla="*/ 217 h 429"/>
                  <a:gd name="T114" fmla="*/ 243 w 395"/>
                  <a:gd name="T115" fmla="*/ 211 h 429"/>
                  <a:gd name="T116" fmla="*/ 243 w 395"/>
                  <a:gd name="T117" fmla="*/ 273 h 429"/>
                  <a:gd name="T118" fmla="*/ 237 w 395"/>
                  <a:gd name="T119" fmla="*/ 273 h 429"/>
                  <a:gd name="T120" fmla="*/ 237 w 395"/>
                  <a:gd name="T121" fmla="*/ 277 h 429"/>
                  <a:gd name="T122" fmla="*/ 243 w 395"/>
                  <a:gd name="T123" fmla="*/ 277 h 429"/>
                  <a:gd name="T124" fmla="*/ 243 w 395"/>
                  <a:gd name="T125" fmla="*/ 27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5" h="429">
                    <a:moveTo>
                      <a:pt x="299" y="151"/>
                    </a:moveTo>
                    <a:lnTo>
                      <a:pt x="299" y="429"/>
                    </a:lnTo>
                    <a:lnTo>
                      <a:pt x="242" y="429"/>
                    </a:lnTo>
                    <a:lnTo>
                      <a:pt x="242" y="333"/>
                    </a:lnTo>
                    <a:lnTo>
                      <a:pt x="181" y="333"/>
                    </a:lnTo>
                    <a:lnTo>
                      <a:pt x="181" y="429"/>
                    </a:lnTo>
                    <a:lnTo>
                      <a:pt x="121" y="429"/>
                    </a:lnTo>
                    <a:lnTo>
                      <a:pt x="121" y="151"/>
                    </a:lnTo>
                    <a:lnTo>
                      <a:pt x="211" y="151"/>
                    </a:lnTo>
                    <a:lnTo>
                      <a:pt x="299" y="151"/>
                    </a:lnTo>
                    <a:moveTo>
                      <a:pt x="211" y="151"/>
                    </a:moveTo>
                    <a:lnTo>
                      <a:pt x="211" y="92"/>
                    </a:lnTo>
                    <a:lnTo>
                      <a:pt x="0" y="92"/>
                    </a:lnTo>
                    <a:lnTo>
                      <a:pt x="0" y="429"/>
                    </a:lnTo>
                    <a:moveTo>
                      <a:pt x="395" y="429"/>
                    </a:moveTo>
                    <a:lnTo>
                      <a:pt x="395" y="123"/>
                    </a:lnTo>
                    <a:lnTo>
                      <a:pt x="268" y="0"/>
                    </a:lnTo>
                    <a:lnTo>
                      <a:pt x="268" y="151"/>
                    </a:lnTo>
                    <a:moveTo>
                      <a:pt x="62" y="151"/>
                    </a:moveTo>
                    <a:lnTo>
                      <a:pt x="56" y="151"/>
                    </a:lnTo>
                    <a:lnTo>
                      <a:pt x="56" y="155"/>
                    </a:lnTo>
                    <a:lnTo>
                      <a:pt x="62" y="155"/>
                    </a:lnTo>
                    <a:lnTo>
                      <a:pt x="62" y="151"/>
                    </a:lnTo>
                    <a:moveTo>
                      <a:pt x="62" y="211"/>
                    </a:moveTo>
                    <a:lnTo>
                      <a:pt x="56" y="211"/>
                    </a:lnTo>
                    <a:lnTo>
                      <a:pt x="56" y="217"/>
                    </a:lnTo>
                    <a:lnTo>
                      <a:pt x="62" y="217"/>
                    </a:lnTo>
                    <a:lnTo>
                      <a:pt x="62" y="211"/>
                    </a:lnTo>
                    <a:moveTo>
                      <a:pt x="62" y="271"/>
                    </a:moveTo>
                    <a:lnTo>
                      <a:pt x="56" y="271"/>
                    </a:lnTo>
                    <a:lnTo>
                      <a:pt x="56" y="277"/>
                    </a:lnTo>
                    <a:lnTo>
                      <a:pt x="62" y="277"/>
                    </a:lnTo>
                    <a:lnTo>
                      <a:pt x="62" y="271"/>
                    </a:lnTo>
                    <a:moveTo>
                      <a:pt x="62" y="332"/>
                    </a:moveTo>
                    <a:lnTo>
                      <a:pt x="56" y="332"/>
                    </a:lnTo>
                    <a:lnTo>
                      <a:pt x="56" y="337"/>
                    </a:lnTo>
                    <a:lnTo>
                      <a:pt x="62" y="337"/>
                    </a:lnTo>
                    <a:lnTo>
                      <a:pt x="62" y="332"/>
                    </a:lnTo>
                    <a:moveTo>
                      <a:pt x="62" y="392"/>
                    </a:moveTo>
                    <a:lnTo>
                      <a:pt x="56" y="392"/>
                    </a:lnTo>
                    <a:lnTo>
                      <a:pt x="56" y="397"/>
                    </a:lnTo>
                    <a:lnTo>
                      <a:pt x="62" y="397"/>
                    </a:lnTo>
                    <a:lnTo>
                      <a:pt x="62" y="392"/>
                    </a:lnTo>
                    <a:moveTo>
                      <a:pt x="182" y="211"/>
                    </a:moveTo>
                    <a:lnTo>
                      <a:pt x="177" y="211"/>
                    </a:lnTo>
                    <a:lnTo>
                      <a:pt x="177" y="217"/>
                    </a:lnTo>
                    <a:lnTo>
                      <a:pt x="182" y="217"/>
                    </a:lnTo>
                    <a:lnTo>
                      <a:pt x="182" y="211"/>
                    </a:lnTo>
                    <a:moveTo>
                      <a:pt x="182" y="273"/>
                    </a:moveTo>
                    <a:lnTo>
                      <a:pt x="177" y="273"/>
                    </a:lnTo>
                    <a:lnTo>
                      <a:pt x="177" y="277"/>
                    </a:lnTo>
                    <a:lnTo>
                      <a:pt x="182" y="277"/>
                    </a:lnTo>
                    <a:lnTo>
                      <a:pt x="182" y="273"/>
                    </a:lnTo>
                    <a:moveTo>
                      <a:pt x="243" y="211"/>
                    </a:moveTo>
                    <a:lnTo>
                      <a:pt x="237" y="211"/>
                    </a:lnTo>
                    <a:lnTo>
                      <a:pt x="237" y="217"/>
                    </a:lnTo>
                    <a:lnTo>
                      <a:pt x="243" y="217"/>
                    </a:lnTo>
                    <a:lnTo>
                      <a:pt x="243" y="211"/>
                    </a:lnTo>
                    <a:moveTo>
                      <a:pt x="243" y="273"/>
                    </a:moveTo>
                    <a:lnTo>
                      <a:pt x="237" y="273"/>
                    </a:lnTo>
                    <a:lnTo>
                      <a:pt x="237" y="277"/>
                    </a:lnTo>
                    <a:lnTo>
                      <a:pt x="243" y="277"/>
                    </a:lnTo>
                    <a:lnTo>
                      <a:pt x="243" y="273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/>
              </a:p>
            </p:txBody>
          </p:sp>
          <p:sp>
            <p:nvSpPr>
              <p:cNvPr id="136" name="cloud_2" title="Icon of a cloud made of two arrows pointing towards eachother">
                <a:extLst>
                  <a:ext uri="{FF2B5EF4-FFF2-40B4-BE49-F238E27FC236}">
                    <a16:creationId xmlns:a16="http://schemas.microsoft.com/office/drawing/2014/main" id="{345AC72D-0F97-4C1E-8A39-B3BA70C485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64520" y="5607620"/>
                <a:ext cx="964590" cy="556642"/>
              </a:xfrm>
              <a:custGeom>
                <a:avLst/>
                <a:gdLst>
                  <a:gd name="T0" fmla="*/ 138 w 349"/>
                  <a:gd name="T1" fmla="*/ 181 h 200"/>
                  <a:gd name="T2" fmla="*/ 49 w 349"/>
                  <a:gd name="T3" fmla="*/ 181 h 200"/>
                  <a:gd name="T4" fmla="*/ 0 w 349"/>
                  <a:gd name="T5" fmla="*/ 132 h 200"/>
                  <a:gd name="T6" fmla="*/ 49 w 349"/>
                  <a:gd name="T7" fmla="*/ 84 h 200"/>
                  <a:gd name="T8" fmla="*/ 59 w 349"/>
                  <a:gd name="T9" fmla="*/ 85 h 200"/>
                  <a:gd name="T10" fmla="*/ 148 w 349"/>
                  <a:gd name="T11" fmla="*/ 0 h 200"/>
                  <a:gd name="T12" fmla="*/ 234 w 349"/>
                  <a:gd name="T13" fmla="*/ 68 h 200"/>
                  <a:gd name="T14" fmla="*/ 282 w 349"/>
                  <a:gd name="T15" fmla="*/ 47 h 200"/>
                  <a:gd name="T16" fmla="*/ 349 w 349"/>
                  <a:gd name="T17" fmla="*/ 114 h 200"/>
                  <a:gd name="T18" fmla="*/ 282 w 349"/>
                  <a:gd name="T19" fmla="*/ 180 h 200"/>
                  <a:gd name="T20" fmla="*/ 282 w 349"/>
                  <a:gd name="T21" fmla="*/ 180 h 200"/>
                  <a:gd name="T22" fmla="*/ 206 w 349"/>
                  <a:gd name="T23" fmla="*/ 180 h 200"/>
                  <a:gd name="T24" fmla="*/ 119 w 349"/>
                  <a:gd name="T25" fmla="*/ 200 h 200"/>
                  <a:gd name="T26" fmla="*/ 138 w 349"/>
                  <a:gd name="T27" fmla="*/ 181 h 200"/>
                  <a:gd name="T28" fmla="*/ 119 w 349"/>
                  <a:gd name="T29" fmla="*/ 161 h 200"/>
                  <a:gd name="T30" fmla="*/ 225 w 349"/>
                  <a:gd name="T31" fmla="*/ 161 h 200"/>
                  <a:gd name="T32" fmla="*/ 206 w 349"/>
                  <a:gd name="T33" fmla="*/ 180 h 200"/>
                  <a:gd name="T34" fmla="*/ 225 w 349"/>
                  <a:gd name="T3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9" h="200">
                    <a:moveTo>
                      <a:pt x="138" y="181"/>
                    </a:moveTo>
                    <a:cubicBezTo>
                      <a:pt x="49" y="181"/>
                      <a:pt x="49" y="181"/>
                      <a:pt x="49" y="181"/>
                    </a:cubicBezTo>
                    <a:cubicBezTo>
                      <a:pt x="22" y="181"/>
                      <a:pt x="0" y="159"/>
                      <a:pt x="0" y="132"/>
                    </a:cubicBezTo>
                    <a:cubicBezTo>
                      <a:pt x="0" y="105"/>
                      <a:pt x="22" y="84"/>
                      <a:pt x="49" y="84"/>
                    </a:cubicBezTo>
                    <a:cubicBezTo>
                      <a:pt x="52" y="84"/>
                      <a:pt x="56" y="84"/>
                      <a:pt x="59" y="85"/>
                    </a:cubicBezTo>
                    <a:cubicBezTo>
                      <a:pt x="61" y="38"/>
                      <a:pt x="100" y="0"/>
                      <a:pt x="148" y="0"/>
                    </a:cubicBezTo>
                    <a:cubicBezTo>
                      <a:pt x="189" y="0"/>
                      <a:pt x="224" y="29"/>
                      <a:pt x="234" y="68"/>
                    </a:cubicBezTo>
                    <a:cubicBezTo>
                      <a:pt x="246" y="55"/>
                      <a:pt x="263" y="47"/>
                      <a:pt x="282" y="47"/>
                    </a:cubicBezTo>
                    <a:cubicBezTo>
                      <a:pt x="319" y="47"/>
                      <a:pt x="349" y="77"/>
                      <a:pt x="349" y="114"/>
                    </a:cubicBezTo>
                    <a:cubicBezTo>
                      <a:pt x="349" y="151"/>
                      <a:pt x="319" y="180"/>
                      <a:pt x="282" y="180"/>
                    </a:cubicBezTo>
                    <a:cubicBezTo>
                      <a:pt x="282" y="180"/>
                      <a:pt x="282" y="180"/>
                      <a:pt x="282" y="180"/>
                    </a:cubicBezTo>
                    <a:cubicBezTo>
                      <a:pt x="206" y="180"/>
                      <a:pt x="206" y="180"/>
                      <a:pt x="206" y="180"/>
                    </a:cubicBezTo>
                    <a:moveTo>
                      <a:pt x="119" y="200"/>
                    </a:move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19" y="161"/>
                      <a:pt x="119" y="161"/>
                      <a:pt x="119" y="161"/>
                    </a:cubicBezTo>
                    <a:moveTo>
                      <a:pt x="225" y="161"/>
                    </a:moveTo>
                    <a:cubicBezTo>
                      <a:pt x="206" y="180"/>
                      <a:pt x="206" y="180"/>
                      <a:pt x="206" y="180"/>
                    </a:cubicBezTo>
                    <a:cubicBezTo>
                      <a:pt x="225" y="200"/>
                      <a:pt x="225" y="200"/>
                      <a:pt x="225" y="20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34" name="Database_EFC7" title="Icon of a cylinder">
              <a:extLst>
                <a:ext uri="{FF2B5EF4-FFF2-40B4-BE49-F238E27FC236}">
                  <a16:creationId xmlns:a16="http://schemas.microsoft.com/office/drawing/2014/main" id="{8D65A917-3FEB-46CC-A8ED-0A34E4054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37702" y="5930116"/>
              <a:ext cx="199317" cy="2590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67077" y="1689931"/>
            <a:ext cx="2230474" cy="3176410"/>
            <a:chOff x="3567077" y="1689931"/>
            <a:chExt cx="2230474" cy="31764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62A2583-2C66-470D-AD9E-DBF63B06042D}"/>
                </a:ext>
              </a:extLst>
            </p:cNvPr>
            <p:cNvGrpSpPr/>
            <p:nvPr/>
          </p:nvGrpSpPr>
          <p:grpSpPr>
            <a:xfrm>
              <a:off x="3567077" y="1689931"/>
              <a:ext cx="2230474" cy="3176410"/>
              <a:chOff x="5378413" y="1820862"/>
              <a:chExt cx="2407817" cy="34289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E47D07-F993-42E2-913E-785D22FF7810}"/>
                  </a:ext>
                </a:extLst>
              </p:cNvPr>
              <p:cNvSpPr txBox="1"/>
              <p:nvPr/>
            </p:nvSpPr>
            <p:spPr>
              <a:xfrm>
                <a:off x="5378413" y="1850975"/>
                <a:ext cx="1760358" cy="640450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Extensible</a:t>
                </a:r>
                <a:endPara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F079633-2265-4F0B-BBB6-FD1BEC599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230" y="1820862"/>
                <a:ext cx="0" cy="3428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106890" y="3327813"/>
              <a:ext cx="689393" cy="583882"/>
              <a:chOff x="4106890" y="3327813"/>
              <a:chExt cx="689393" cy="58388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106890" y="3342319"/>
                <a:ext cx="604411" cy="568690"/>
              </a:xfrm>
              <a:prstGeom prst="rect">
                <a:avLst/>
              </a:prstGeom>
              <a:noFill/>
              <a:ln w="12700">
                <a:solidFill>
                  <a:schemeClr val="dk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V="1">
                <a:off x="4454527" y="3342319"/>
                <a:ext cx="256774" cy="284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4110077" y="3687361"/>
                <a:ext cx="277888" cy="2243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512858" y="3327813"/>
                <a:ext cx="59532" cy="503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4679860" y="3427308"/>
                <a:ext cx="58944" cy="1739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4"/>
              </a:rPr>
              <a:t>https://</a:t>
            </a:r>
            <a:r>
              <a:rPr lang="en-US" sz="600" dirty="0" smtClean="0">
                <a:hlinkClick r:id="rId4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393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User e 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Richiamabili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keyword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</a:t>
            </a:r>
            <a:r>
              <a:rPr lang="en-US" sz="2800" dirty="0" smtClean="0"/>
              <a:t>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Workspace = folder di </a:t>
            </a:r>
            <a:r>
              <a:rPr lang="en-US" sz="2800" dirty="0" err="1"/>
              <a:t>lavoro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</a:t>
            </a:r>
            <a:r>
              <a:rPr lang="en-US" sz="2800" dirty="0" smtClean="0"/>
              <a:t>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</a:t>
            </a:r>
            <a:r>
              <a:rPr lang="en-US" sz="2800" dirty="0" smtClean="0"/>
              <a:t>design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Dashboard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Server &amp; </a:t>
            </a:r>
            <a:r>
              <a:rPr lang="en-US" sz="2800" dirty="0" smtClean="0"/>
              <a:t>Database Dashboard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salvata</a:t>
            </a:r>
            <a:r>
              <a:rPr lang="en-US" sz="2800" dirty="0" smtClean="0"/>
              <a:t> </a:t>
            </a:r>
            <a:r>
              <a:rPr lang="en-US" sz="2800" dirty="0" err="1" smtClean="0"/>
              <a:t>nei</a:t>
            </a:r>
            <a:r>
              <a:rPr lang="en-US" sz="2800" dirty="0" smtClean="0"/>
              <a:t> Settings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Insight Widget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Dare </a:t>
            </a:r>
            <a:r>
              <a:rPr lang="en-US" sz="2800" dirty="0" err="1" smtClean="0"/>
              <a:t>uno</a:t>
            </a:r>
            <a:r>
              <a:rPr lang="en-US" sz="2800" dirty="0" smtClean="0"/>
              <a:t> </a:t>
            </a:r>
            <a:r>
              <a:rPr lang="en-US" sz="2800" dirty="0" err="1" smtClean="0"/>
              <a:t>sguardo</a:t>
            </a:r>
            <a:r>
              <a:rPr lang="en-US" sz="2800" dirty="0" smtClean="0"/>
              <a:t> </a:t>
            </a:r>
            <a:r>
              <a:rPr lang="en-US" sz="2800" dirty="0" err="1" smtClean="0"/>
              <a:t>rapido</a:t>
            </a:r>
            <a:r>
              <a:rPr lang="en-US" sz="2800" dirty="0" smtClean="0"/>
              <a:t> a </a:t>
            </a:r>
            <a:r>
              <a:rPr lang="en-US" sz="2800" dirty="0" err="1" smtClean="0"/>
              <a:t>cosa</a:t>
            </a:r>
            <a:r>
              <a:rPr lang="en-US" sz="2800" dirty="0" smtClean="0"/>
              <a:t> </a:t>
            </a:r>
            <a:r>
              <a:rPr lang="en-US" sz="2800" dirty="0" err="1" smtClean="0"/>
              <a:t>succede</a:t>
            </a:r>
            <a:r>
              <a:rPr lang="en-US" sz="2800" dirty="0" smtClean="0"/>
              <a:t> </a:t>
            </a:r>
            <a:r>
              <a:rPr lang="en-US" sz="2800" dirty="0" err="1" smtClean="0"/>
              <a:t>nel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endParaRPr lang="en-US" sz="2800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Entrare</a:t>
            </a:r>
            <a:r>
              <a:rPr lang="en-US" sz="2800" dirty="0" smtClean="0"/>
              <a:t> </a:t>
            </a:r>
            <a:r>
              <a:rPr lang="en-US" sz="2800" dirty="0" err="1" smtClean="0"/>
              <a:t>nei</a:t>
            </a:r>
            <a:r>
              <a:rPr lang="en-US" sz="2800" dirty="0" smtClean="0"/>
              <a:t> </a:t>
            </a:r>
            <a:r>
              <a:rPr lang="en-US" sz="2800" dirty="0" err="1" smtClean="0"/>
              <a:t>dettagli</a:t>
            </a:r>
            <a:endParaRPr lang="en-US" sz="2800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Prendere</a:t>
            </a:r>
            <a:r>
              <a:rPr lang="en-US" sz="2800" dirty="0" smtClean="0"/>
              <a:t> </a:t>
            </a:r>
            <a:r>
              <a:rPr lang="en-US" sz="2800" dirty="0" err="1" smtClean="0"/>
              <a:t>decisioni</a:t>
            </a:r>
            <a:r>
              <a:rPr lang="en-US" sz="2800" dirty="0" smtClean="0"/>
              <a:t> </a:t>
            </a:r>
            <a:r>
              <a:rPr lang="en-US" sz="2800" dirty="0" err="1" smtClean="0"/>
              <a:t>attraverso</a:t>
            </a:r>
            <a:r>
              <a:rPr lang="en-US" sz="2800" dirty="0" smtClean="0"/>
              <a:t> le Insight Action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sz="2000" dirty="0" smtClean="0"/>
              <a:t>non </a:t>
            </a:r>
            <a:r>
              <a:rPr lang="en-US" sz="2000" dirty="0" err="1" smtClean="0"/>
              <a:t>disponibile</a:t>
            </a:r>
            <a:r>
              <a:rPr lang="en-US" sz="2000" dirty="0" smtClean="0"/>
              <a:t> in </a:t>
            </a:r>
            <a:r>
              <a:rPr lang="en-US" sz="2000" dirty="0" smtClean="0"/>
              <a:t>Preview </a:t>
            </a:r>
            <a:endParaRPr lang="en-US" sz="2000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Definibili</a:t>
            </a:r>
            <a:r>
              <a:rPr lang="en-US" sz="2800" dirty="0" smtClean="0"/>
              <a:t> </a:t>
            </a:r>
            <a:r>
              <a:rPr lang="en-US" sz="2800" dirty="0" err="1" smtClean="0"/>
              <a:t>dall’utente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</a:t>
            </a:r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2512" y="4763191"/>
            <a:ext cx="353151" cy="32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Management Protocol (DMP)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SQL Operations Studio SQL Tiger Team Introduction</a:t>
            </a:r>
            <a:endParaRPr lang="en-US" sz="800" dirty="0"/>
          </a:p>
          <a:p>
            <a:pPr algn="ctr"/>
            <a:r>
              <a:rPr lang="en-US" sz="600" dirty="0">
                <a:hlinkClick r:id="rId3"/>
              </a:rPr>
              <a:t>https://www.youtube.com/watch?v=AwW-SRFU2zQ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70635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600" dirty="0" smtClean="0"/>
              <a:t>DEMO</a:t>
            </a: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900" dirty="0" smtClean="0">
                <a:hlinkClick r:id="rId2"/>
              </a:rPr>
              <a:t>https</a:t>
            </a:r>
            <a:r>
              <a:rPr lang="it-IT" sz="900" dirty="0">
                <a:hlinkClick r:id="rId2"/>
              </a:rPr>
              <a:t>://</a:t>
            </a:r>
            <a:r>
              <a:rPr lang="it-IT" sz="900" dirty="0" smtClean="0">
                <a:hlinkClick r:id="rId2"/>
              </a:rPr>
              <a:t>github.com/mrg3d/demo-opsstudio-repo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Prospettive</a:t>
            </a:r>
            <a:r>
              <a:rPr lang="en-US" dirty="0"/>
              <a:t> </a:t>
            </a:r>
            <a:r>
              <a:rPr lang="en-US" dirty="0" smtClean="0"/>
              <a:t>future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UI-driven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potrebbero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smtClean="0"/>
              <a:t>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smtClean="0"/>
              <a:t>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potenziale</a:t>
            </a:r>
            <a:r>
              <a:rPr lang="en-US" dirty="0" smtClean="0"/>
              <a:t> di SQL Ops Studio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Strumento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di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Strumento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</a:t>
            </a:r>
            <a:r>
              <a:rPr lang="en-US" dirty="0" err="1" smtClean="0"/>
              <a:t>soluzioni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Portable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Repeatable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Automatable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SQL Tiger Team </a:t>
            </a:r>
            <a:r>
              <a:rPr lang="en-US" sz="2400" dirty="0" smtClean="0"/>
              <a:t>Introduction</a:t>
            </a:r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www.youtube.com/watch?v=AwW-SRFU2zQ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7"/>
              </a:rPr>
              <a:t>http://blog.sqlterritory.com/2017/12/19/sql-operations-studio-comprehensive-guide</a:t>
            </a:r>
            <a:r>
              <a:rPr lang="en-US" sz="2400" dirty="0" smtClean="0">
                <a:hlinkClick r:id="rId7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4081866" cy="30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568" y="3343558"/>
            <a:ext cx="3754470" cy="21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2" y="273936"/>
            <a:ext cx="11013858" cy="849993"/>
          </a:xfrm>
        </p:spPr>
        <p:txBody>
          <a:bodyPr/>
          <a:lstStyle/>
          <a:p>
            <a:r>
              <a:rPr lang="en-US" dirty="0" err="1"/>
              <a:t>Cos’é</a:t>
            </a:r>
            <a:r>
              <a:rPr lang="en-US" dirty="0"/>
              <a:t> SQL Operations 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7D07-F993-42E2-913E-785D22FF7810}"/>
              </a:ext>
            </a:extLst>
          </p:cNvPr>
          <p:cNvSpPr txBox="1"/>
          <p:nvPr/>
        </p:nvSpPr>
        <p:spPr>
          <a:xfrm>
            <a:off x="6326083" y="1889629"/>
            <a:ext cx="1357230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79633-2265-4F0B-BBB6-FD1BEC5997E9}"/>
              </a:ext>
            </a:extLst>
          </p:cNvPr>
          <p:cNvCxnSpPr>
            <a:cxnSpLocks/>
          </p:cNvCxnSpPr>
          <p:nvPr/>
        </p:nvCxnSpPr>
        <p:spPr>
          <a:xfrm>
            <a:off x="8612960" y="1905736"/>
            <a:ext cx="0" cy="274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438940-C1AF-4342-8CC4-168720456A4C}"/>
              </a:ext>
            </a:extLst>
          </p:cNvPr>
          <p:cNvSpPr txBox="1"/>
          <p:nvPr/>
        </p:nvSpPr>
        <p:spPr>
          <a:xfrm>
            <a:off x="2740805" y="1889629"/>
            <a:ext cx="2605328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Database Dev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EAD1BD-05D3-42C4-9B24-E8B57CDEF12A}"/>
              </a:ext>
            </a:extLst>
          </p:cNvPr>
          <p:cNvCxnSpPr>
            <a:cxnSpLocks/>
          </p:cNvCxnSpPr>
          <p:nvPr/>
        </p:nvCxnSpPr>
        <p:spPr>
          <a:xfrm>
            <a:off x="2372038" y="1905736"/>
            <a:ext cx="0" cy="28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11E1B-B6F4-45B3-A92E-58B9ED5C6388}"/>
              </a:ext>
            </a:extLst>
          </p:cNvPr>
          <p:cNvSpPr txBox="1"/>
          <p:nvPr/>
        </p:nvSpPr>
        <p:spPr>
          <a:xfrm>
            <a:off x="7736698" y="249159"/>
            <a:ext cx="3100320" cy="838217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4076" dirty="0">
                <a:solidFill>
                  <a:srgbClr val="00B050"/>
                </a:solidFill>
              </a:rPr>
              <a:t>“</a:t>
            </a:r>
            <a:r>
              <a:rPr lang="en-US" sz="4076" dirty="0" err="1">
                <a:solidFill>
                  <a:srgbClr val="00B050"/>
                </a:solidFill>
              </a:rPr>
              <a:t>OpsStudio</a:t>
            </a:r>
            <a:r>
              <a:rPr lang="en-US" sz="4076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30" name="girl" title="Icon of a young woman">
            <a:extLst>
              <a:ext uri="{FF2B5EF4-FFF2-40B4-BE49-F238E27FC236}">
                <a16:creationId xmlns:a16="http://schemas.microsoft.com/office/drawing/2014/main" id="{5AF5D1FB-4631-439C-A425-792161DCE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9899" y="3169500"/>
            <a:ext cx="924910" cy="1095401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boy" title="Icon of a man">
            <a:extLst>
              <a:ext uri="{FF2B5EF4-FFF2-40B4-BE49-F238E27FC236}">
                <a16:creationId xmlns:a16="http://schemas.microsoft.com/office/drawing/2014/main" id="{C231F79A-ECCD-4B17-9319-238DBD6C02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1072" y="3115630"/>
            <a:ext cx="924365" cy="1203141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4FF404A-A1FF-4210-A0C3-3689467AB274}"/>
              </a:ext>
            </a:extLst>
          </p:cNvPr>
          <p:cNvSpPr/>
          <p:nvPr/>
        </p:nvSpPr>
        <p:spPr>
          <a:xfrm rot="16200000">
            <a:off x="5262443" y="1884933"/>
            <a:ext cx="460113" cy="6240922"/>
          </a:xfrm>
          <a:prstGeom prst="leftBrace">
            <a:avLst>
              <a:gd name="adj1" fmla="val 8333"/>
              <a:gd name="adj2" fmla="val 5067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AEC1E-2EC7-4510-AE80-B6A24E18A5AE}"/>
              </a:ext>
            </a:extLst>
          </p:cNvPr>
          <p:cNvSpPr txBox="1"/>
          <p:nvPr/>
        </p:nvSpPr>
        <p:spPr>
          <a:xfrm>
            <a:off x="3753787" y="5300340"/>
            <a:ext cx="3777878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Empowers DevOps practice</a:t>
            </a:r>
          </a:p>
        </p:txBody>
      </p:sp>
      <p:sp>
        <p:nvSpPr>
          <p:cNvPr id="39" name="drum" title="Icon of a drum with two drumsticks">
            <a:extLst>
              <a:ext uri="{FF2B5EF4-FFF2-40B4-BE49-F238E27FC236}">
                <a16:creationId xmlns:a16="http://schemas.microsoft.com/office/drawing/2014/main" id="{89A4C2C5-7773-44C9-8509-92DA93AD6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5672" y="5393175"/>
            <a:ext cx="348115" cy="338821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2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F86EBF1E-4D2F-4953-ABD1-F745DD4A97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3182" y="3790593"/>
            <a:ext cx="375489" cy="338821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PageEdit_EFB8" title="Icon of a document with a pencil on top of it">
            <a:extLst>
              <a:ext uri="{FF2B5EF4-FFF2-40B4-BE49-F238E27FC236}">
                <a16:creationId xmlns:a16="http://schemas.microsoft.com/office/drawing/2014/main" id="{5B9F84AC-CBAA-4067-A83E-620CE539D9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7145" y="3790593"/>
            <a:ext cx="317778" cy="338821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B124-CEBD-40BF-A08B-C307451E9B25}"/>
              </a:ext>
            </a:extLst>
          </p:cNvPr>
          <p:cNvSpPr txBox="1"/>
          <p:nvPr/>
        </p:nvSpPr>
        <p:spPr>
          <a:xfrm>
            <a:off x="324998" y="886029"/>
            <a:ext cx="2241110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solidFill>
                  <a:schemeClr val="tx1">
                    <a:lumMod val="75000"/>
                  </a:schemeClr>
                </a:solidFill>
              </a:rPr>
              <a:t>public preview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3"/>
              </a:rPr>
              <a:t>https://</a:t>
            </a:r>
            <a:r>
              <a:rPr lang="en-US" sz="600" dirty="0" smtClean="0">
                <a:hlinkClick r:id="rId3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78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6" grpId="0"/>
      <p:bldP spid="30" grpId="0" animBg="1"/>
      <p:bldP spid="31" grpId="0" animBg="1"/>
      <p:bldP spid="33" grpId="0" animBg="1"/>
      <p:bldP spid="38" grpId="0"/>
      <p:bldP spid="39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651</Words>
  <Application>Microsoft Office PowerPoint</Application>
  <PresentationFormat>Custom</PresentationFormat>
  <Paragraphs>202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Segoe UI</vt:lpstr>
      <vt:lpstr>Segoe UI Semilight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Cos’è SQL Operations Studio?               </vt:lpstr>
      <vt:lpstr>Cos’é SQL Operations Studio?</vt:lpstr>
      <vt:lpstr>Ops Studio é</vt:lpstr>
      <vt:lpstr>Funzionalità  e caratteristiche</vt:lpstr>
      <vt:lpstr>Core functionalities</vt:lpstr>
      <vt:lpstr>Peculiarità</vt:lpstr>
      <vt:lpstr>Code snippets</vt:lpstr>
      <vt:lpstr>Integrated Terminal</vt:lpstr>
      <vt:lpstr>User e workspace settings</vt:lpstr>
      <vt:lpstr>Source Control</vt:lpstr>
      <vt:lpstr>Dashboard &amp; Insights</vt:lpstr>
      <vt:lpstr>Extensibility</vt:lpstr>
      <vt:lpstr>DEMO https://github.com/mrg3d/demo-opsstudio-repo</vt:lpstr>
      <vt:lpstr>Prospettive future e FAQ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Conclusioni</vt:lpstr>
      <vt:lpstr>Recap</vt:lpstr>
      <vt:lpstr>Il potenziale di SQL Ops Studio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lbruni</cp:lastModifiedBy>
  <cp:revision>95</cp:revision>
  <dcterms:created xsi:type="dcterms:W3CDTF">2011-08-19T20:30:49Z</dcterms:created>
  <dcterms:modified xsi:type="dcterms:W3CDTF">2018-02-15T13:48:21Z</dcterms:modified>
</cp:coreProperties>
</file>