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2" r:id="rId5"/>
    <p:sldId id="282" r:id="rId6"/>
    <p:sldId id="287" r:id="rId7"/>
    <p:sldId id="285" r:id="rId8"/>
    <p:sldId id="271" r:id="rId9"/>
    <p:sldId id="270" r:id="rId10"/>
    <p:sldId id="272" r:id="rId11"/>
    <p:sldId id="293" r:id="rId12"/>
    <p:sldId id="274" r:id="rId13"/>
    <p:sldId id="290" r:id="rId14"/>
    <p:sldId id="294" r:id="rId15"/>
    <p:sldId id="295" r:id="rId16"/>
    <p:sldId id="291" r:id="rId17"/>
    <p:sldId id="292" r:id="rId18"/>
    <p:sldId id="276" r:id="rId19"/>
    <p:sldId id="278" r:id="rId20"/>
    <p:sldId id="277" r:id="rId21"/>
    <p:sldId id="267" r:id="rId22"/>
    <p:sldId id="283" r:id="rId23"/>
    <p:sldId id="289" r:id="rId24"/>
    <p:sldId id="273" r:id="rId25"/>
    <p:sldId id="288" r:id="rId26"/>
    <p:sldId id="301" r:id="rId27"/>
    <p:sldId id="299" r:id="rId28"/>
    <p:sldId id="302" r:id="rId29"/>
    <p:sldId id="284" r:id="rId30"/>
    <p:sldId id="296" r:id="rId31"/>
    <p:sldId id="297" r:id="rId3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810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3074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66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2976311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8" y="4126009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95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5" y="3914847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nkIT">
            <a:extLst>
              <a:ext uri="{FF2B5EF4-FFF2-40B4-BE49-F238E27FC236}">
                <a16:creationId xmlns:a16="http://schemas.microsoft.com/office/drawing/2014/main" id="{2E3FE5E1-05A5-4EE6-99AE-A9209FD4DE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75" y="1503935"/>
            <a:ext cx="10191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95" y="4128549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7" y="1370298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660104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3745726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49693"/>
          <a:stretch/>
        </p:blipFill>
        <p:spPr>
          <a:xfrm>
            <a:off x="4204030" y="1348923"/>
            <a:ext cx="2838355" cy="1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sqlterritory.com/2017/12/19/sql-operations-studio-comprehensive-guide/" TargetMode="External"/><Relationship Id="rId5" Type="http://schemas.openxmlformats.org/officeDocument/2006/relationships/hyperlink" Target="https://channel9.msdn.com/Events/Connect/2017/T255/player" TargetMode="External"/><Relationship Id="rId4" Type="http://schemas.openxmlformats.org/officeDocument/2006/relationships/hyperlink" Target="https://twitter.com/sqlopsstud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ugiss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Com’è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caratteristiche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 </a:t>
            </a:r>
            <a:r>
              <a:rPr lang="en-US" sz="2800" dirty="0" smtClean="0"/>
              <a:t>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Intellisense</a:t>
            </a:r>
            <a:r>
              <a:rPr lang="en-US" sz="2800" dirty="0"/>
              <a:t> (</a:t>
            </a:r>
            <a:r>
              <a:rPr lang="en-US" sz="2800" dirty="0" err="1"/>
              <a:t>anche</a:t>
            </a:r>
            <a:r>
              <a:rPr lang="en-US" sz="2800" dirty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Peculiarità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Code snippets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smtClean="0"/>
              <a:t>User e </a:t>
            </a:r>
            <a:r>
              <a:rPr lang="en-US" sz="28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e Insight Widget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Template per </a:t>
            </a:r>
            <a:r>
              <a:rPr lang="en-US" dirty="0" err="1" smtClean="0"/>
              <a:t>facilitare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di database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Built-in snippets T-SQL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Supporto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snippets </a:t>
            </a:r>
            <a:r>
              <a:rPr lang="en-US" dirty="0" err="1" smtClean="0"/>
              <a:t>definiti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Bash, PowerShell, </a:t>
            </a:r>
            <a:r>
              <a:rPr lang="en-US" sz="2400" dirty="0" err="1"/>
              <a:t>sqlcmd</a:t>
            </a:r>
            <a:r>
              <a:rPr lang="en-US" sz="2400" dirty="0"/>
              <a:t>, </a:t>
            </a:r>
            <a:r>
              <a:rPr lang="en-US" sz="2400" dirty="0" err="1"/>
              <a:t>bcp</a:t>
            </a:r>
            <a:r>
              <a:rPr lang="en-US" sz="2400" dirty="0"/>
              <a:t>, </a:t>
            </a:r>
            <a:r>
              <a:rPr lang="en-US" sz="2400" dirty="0" err="1"/>
              <a:t>psql</a:t>
            </a:r>
            <a:r>
              <a:rPr lang="en-US" sz="2400" dirty="0"/>
              <a:t>, </a:t>
            </a:r>
            <a:r>
              <a:rPr lang="en-US" sz="2400" dirty="0" err="1" smtClean="0"/>
              <a:t>ssh</a:t>
            </a:r>
            <a:r>
              <a:rPr lang="en-US" sz="2400" dirty="0" smtClean="0"/>
              <a:t>, etc…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purché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6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 workspace settings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impostare</a:t>
            </a:r>
            <a:r>
              <a:rPr lang="en-US" sz="2800" dirty="0" smtClean="0"/>
              <a:t> un folder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personalizzare</a:t>
            </a:r>
            <a:r>
              <a:rPr lang="en-US" sz="2800" dirty="0" smtClean="0"/>
              <a:t> </a:t>
            </a:r>
            <a:r>
              <a:rPr lang="en-US" sz="2800" dirty="0" err="1" smtClean="0"/>
              <a:t>praticamente</a:t>
            </a:r>
            <a:r>
              <a:rPr lang="en-US" sz="2800" dirty="0" smtClean="0"/>
              <a:t> </a:t>
            </a:r>
            <a:r>
              <a:rPr lang="en-US" sz="2800" dirty="0" err="1" smtClean="0"/>
              <a:t>tutto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Editor, UI e Functional behavior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 err="1" smtClean="0"/>
              <a:t>diversi</a:t>
            </a:r>
            <a:r>
              <a:rPr lang="en-US" sz="2800" dirty="0" smtClean="0"/>
              <a:t> scope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User 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Alcuni</a:t>
            </a:r>
            <a:r>
              <a:rPr lang="en-US" sz="2800" dirty="0" smtClean="0"/>
              <a:t> settings “</a:t>
            </a:r>
            <a:r>
              <a:rPr lang="en-US" sz="2800" dirty="0" err="1" smtClean="0"/>
              <a:t>famosi</a:t>
            </a:r>
            <a:r>
              <a:rPr lang="en-US" sz="2800" dirty="0" smtClean="0"/>
              <a:t>”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Hot Exit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Tab Color</a:t>
            </a:r>
            <a:endParaRPr lang="en-US" sz="24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default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Ma 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provider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Versioning </a:t>
            </a:r>
            <a:r>
              <a:rPr lang="en-US" sz="2800" dirty="0" err="1" smtClean="0"/>
              <a:t>dei</a:t>
            </a:r>
            <a:r>
              <a:rPr lang="en-US" sz="2800" dirty="0" smtClean="0"/>
              <a:t> workspace e non </a:t>
            </a:r>
            <a:r>
              <a:rPr lang="en-US" sz="2800" dirty="0" err="1" smtClean="0"/>
              <a:t>dei</a:t>
            </a:r>
            <a:r>
              <a:rPr lang="en-US" sz="2800" dirty="0" smtClean="0"/>
              <a:t> database schema!</a:t>
            </a:r>
            <a:endParaRPr lang="en-US" sz="28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87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Dare </a:t>
            </a:r>
            <a:r>
              <a:rPr lang="en-US" sz="3200" dirty="0" err="1" smtClean="0"/>
              <a:t>uno</a:t>
            </a:r>
            <a:r>
              <a:rPr lang="en-US" sz="3200" dirty="0" smtClean="0"/>
              <a:t> </a:t>
            </a:r>
            <a:r>
              <a:rPr lang="en-US" sz="3200" dirty="0" err="1" smtClean="0"/>
              <a:t>sguardo</a:t>
            </a:r>
            <a:r>
              <a:rPr lang="en-US" sz="3200" dirty="0" smtClean="0"/>
              <a:t> </a:t>
            </a:r>
            <a:r>
              <a:rPr lang="en-US" sz="3200" dirty="0" err="1" smtClean="0"/>
              <a:t>rapido</a:t>
            </a:r>
            <a:r>
              <a:rPr lang="en-US" sz="3200" dirty="0" smtClean="0"/>
              <a:t> a </a:t>
            </a:r>
            <a:r>
              <a:rPr lang="en-US" sz="3200" dirty="0" err="1" smtClean="0"/>
              <a:t>cosa</a:t>
            </a:r>
            <a:r>
              <a:rPr lang="en-US" sz="3200" dirty="0" smtClean="0"/>
              <a:t> </a:t>
            </a:r>
            <a:r>
              <a:rPr lang="en-US" sz="3200" dirty="0" err="1" smtClean="0"/>
              <a:t>succede</a:t>
            </a:r>
            <a:r>
              <a:rPr lang="en-US" sz="3200" dirty="0" smtClean="0"/>
              <a:t> </a:t>
            </a:r>
            <a:r>
              <a:rPr lang="en-US" sz="3200" dirty="0" err="1" smtClean="0"/>
              <a:t>nel</a:t>
            </a:r>
            <a:r>
              <a:rPr lang="en-US" sz="3200" dirty="0" smtClean="0"/>
              <a:t> </a:t>
            </a:r>
            <a:r>
              <a:rPr lang="en-US" sz="3200" dirty="0" err="1" smtClean="0"/>
              <a:t>sistema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Entrare</a:t>
            </a:r>
            <a:r>
              <a:rPr lang="en-US" sz="3200" dirty="0" smtClean="0"/>
              <a:t> </a:t>
            </a:r>
            <a:r>
              <a:rPr lang="en-US" sz="3200" dirty="0" err="1" smtClean="0"/>
              <a:t>nei</a:t>
            </a:r>
            <a:r>
              <a:rPr lang="en-US" sz="3200" dirty="0" smtClean="0"/>
              <a:t> </a:t>
            </a:r>
            <a:r>
              <a:rPr lang="en-US" sz="3200" dirty="0" err="1" smtClean="0"/>
              <a:t>dettagli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decisioni</a:t>
            </a:r>
            <a:r>
              <a:rPr lang="en-US" sz="3200" dirty="0" smtClean="0"/>
              <a:t> </a:t>
            </a:r>
            <a:r>
              <a:rPr lang="en-US" sz="3200" dirty="0" err="1" smtClean="0"/>
              <a:t>attraverso</a:t>
            </a:r>
            <a:r>
              <a:rPr lang="en-US" sz="3200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non </a:t>
            </a:r>
            <a:r>
              <a:rPr lang="en-US" sz="2800" dirty="0" err="1" smtClean="0"/>
              <a:t>disponibile</a:t>
            </a:r>
            <a:r>
              <a:rPr lang="en-US" sz="2800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Completamente</a:t>
            </a:r>
            <a:r>
              <a:rPr lang="en-US" sz="3200" dirty="0" smtClean="0"/>
              <a:t> </a:t>
            </a:r>
            <a:r>
              <a:rPr lang="en-US" sz="3200" dirty="0" err="1" smtClean="0"/>
              <a:t>personalizzabile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Insights </a:t>
            </a:r>
            <a:r>
              <a:rPr lang="en-US" sz="2800" dirty="0" smtClean="0"/>
              <a:t>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6249" y="3128357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Insight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UI </a:t>
            </a:r>
            <a:r>
              <a:rPr lang="en-US" dirty="0" smtClean="0"/>
              <a:t>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Database </a:t>
            </a:r>
            <a:r>
              <a:rPr lang="en-US" dirty="0" smtClean="0"/>
              <a:t>Management Protocol (</a:t>
            </a:r>
            <a:r>
              <a:rPr lang="en-US" dirty="0" smtClean="0"/>
              <a:t>DMP)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376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Premessa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al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Esplorazione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di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General Availability?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 err="1" smtClean="0"/>
              <a:t>delle</a:t>
            </a:r>
            <a:r>
              <a:rPr lang="en-US" sz="3200" dirty="0" smtClean="0"/>
              <a:t> Core Functionalities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tool </a:t>
            </a:r>
            <a:r>
              <a:rPr lang="en-US" sz="3200" dirty="0" err="1" smtClean="0"/>
              <a:t>più</a:t>
            </a:r>
            <a:r>
              <a:rPr lang="en-US" sz="3200" dirty="0" smtClean="0"/>
              <a:t> </a:t>
            </a:r>
            <a:r>
              <a:rPr lang="en-US" sz="3200" dirty="0" smtClean="0"/>
              <a:t>stabile, </a:t>
            </a:r>
            <a:r>
              <a:rPr lang="en-US" sz="3200" dirty="0" err="1" smtClean="0"/>
              <a:t>performante</a:t>
            </a:r>
            <a:r>
              <a:rPr lang="en-US" sz="3200" dirty="0" smtClean="0"/>
              <a:t> e </a:t>
            </a:r>
            <a:r>
              <a:rPr lang="en-US" sz="3200" dirty="0" smtClean="0"/>
              <a:t>UI-driven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/>
              <a:t>del </a:t>
            </a:r>
            <a:r>
              <a:rPr lang="en-US" sz="3200" dirty="0" err="1"/>
              <a:t>sistema</a:t>
            </a:r>
            <a:r>
              <a:rPr lang="en-US" sz="3200" dirty="0"/>
              <a:t> di </a:t>
            </a:r>
            <a:r>
              <a:rPr lang="en-US" sz="3200" dirty="0" smtClean="0"/>
              <a:t>Extensibility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mettere</a:t>
            </a:r>
            <a:r>
              <a:rPr lang="en-US" sz="2800" dirty="0" smtClean="0"/>
              <a:t> in </a:t>
            </a:r>
            <a:r>
              <a:rPr lang="en-US" sz="2800" dirty="0" err="1" smtClean="0"/>
              <a:t>grado</a:t>
            </a:r>
            <a:r>
              <a:rPr lang="en-US" sz="2800" dirty="0" smtClean="0"/>
              <a:t> </a:t>
            </a:r>
            <a:r>
              <a:rPr lang="en-US" sz="2800" dirty="0" err="1" smtClean="0"/>
              <a:t>chiunque</a:t>
            </a:r>
            <a:r>
              <a:rPr lang="en-US" sz="2800" dirty="0" smtClean="0"/>
              <a:t> di </a:t>
            </a:r>
            <a:r>
              <a:rPr lang="en-US" sz="2800" dirty="0" err="1" smtClean="0"/>
              <a:t>sviluppare</a:t>
            </a:r>
            <a:r>
              <a:rPr lang="en-US" sz="2800" dirty="0" smtClean="0"/>
              <a:t> le </a:t>
            </a:r>
            <a:r>
              <a:rPr lang="en-US" sz="2800" dirty="0" err="1" smtClean="0"/>
              <a:t>proprie</a:t>
            </a:r>
            <a:r>
              <a:rPr lang="en-US" sz="2800" dirty="0" smtClean="0"/>
              <a:t> </a:t>
            </a:r>
            <a:r>
              <a:rPr lang="en-US" sz="2800" dirty="0" err="1" smtClean="0"/>
              <a:t>estensioni</a:t>
            </a:r>
            <a:r>
              <a:rPr lang="en-US" sz="2800" dirty="0" smtClean="0"/>
              <a:t> (Microsoft </a:t>
            </a:r>
            <a:r>
              <a:rPr lang="en-US" sz="2800" dirty="0" err="1" smtClean="0"/>
              <a:t>stessa</a:t>
            </a:r>
            <a:r>
              <a:rPr lang="en-US" sz="2800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Approposito</a:t>
            </a:r>
            <a:r>
              <a:rPr lang="en-US" dirty="0" smtClean="0"/>
              <a:t> di Extensibility…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e Release </a:t>
            </a:r>
            <a:r>
              <a:rPr lang="en-US" dirty="0"/>
              <a:t>plan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10857" cy="42971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Community driven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Scenario CI e 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Rilasci</a:t>
            </a:r>
            <a:r>
              <a:rPr lang="en-US" dirty="0" smtClean="0"/>
              <a:t> a </a:t>
            </a:r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mensile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Initial 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82" y="1439813"/>
            <a:ext cx="5490056" cy="393221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00152" y="4657131"/>
            <a:ext cx="2219498" cy="613139"/>
          </a:xfrm>
          <a:prstGeom prst="rightArrow">
            <a:avLst>
              <a:gd name="adj1" fmla="val 0"/>
              <a:gd name="adj2" fmla="val 838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1038" y="4779818"/>
            <a:ext cx="5253326" cy="4239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Ops Studio </a:t>
            </a:r>
            <a:r>
              <a:rPr lang="en-US" dirty="0" err="1"/>
              <a:t>sostituirà</a:t>
            </a:r>
            <a:r>
              <a:rPr lang="en-US" dirty="0"/>
              <a:t> SSMS?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riportato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FAQ del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7" y="2435224"/>
            <a:ext cx="1027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</a:t>
            </a:r>
            <a:r>
              <a:rPr lang="en-US" dirty="0"/>
              <a:t> ne è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sembra</a:t>
            </a:r>
            <a:r>
              <a:rPr lang="en-US" dirty="0" smtClean="0"/>
              <a:t> non </a:t>
            </a:r>
            <a:r>
              <a:rPr lang="en-US" dirty="0" err="1" smtClean="0"/>
              <a:t>rientreranno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Reporting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Integration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pianificati</a:t>
            </a:r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err="1"/>
              <a:t>Supporto</a:t>
            </a:r>
            <a:r>
              <a:rPr lang="en-US" dirty="0"/>
              <a:t> per Always On Availability Group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Profiler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Table designer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Agent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Altre</a:t>
            </a:r>
            <a:r>
              <a:rPr lang="en-US" dirty="0" smtClean="0"/>
              <a:t> feature </a:t>
            </a:r>
            <a:r>
              <a:rPr lang="en-US" dirty="0" err="1" smtClean="0"/>
              <a:t>saranno</a:t>
            </a:r>
            <a:r>
              <a:rPr lang="en-US" dirty="0" smtClean="0"/>
              <a:t> rese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Sistema di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https://docs.microsoft.com/en-us/sql/sql-operations-studio/what-is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Introducing SQL Operations Studio – Eric Kang</a:t>
            </a:r>
          </a:p>
          <a:p>
            <a:r>
              <a:rPr lang="en-US" sz="2400" dirty="0">
                <a:hlinkClick r:id="rId5"/>
              </a:rPr>
              <a:t>https://channel9.msdn.com/Events/Connect/2017/T255/player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6"/>
              </a:rPr>
              <a:t>http://blog.sqlterritory.com/2017/12/19/sql-operations-studio-comprehensive-guide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~</a:t>
            </a:r>
            <a:r>
              <a:rPr lang="en-US" sz="2400" dirty="0"/>
              <a:t>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 smtClean="0"/>
              <a:t>esperienza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Domande?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>
                <a:hlinkClick r:id="rId4"/>
              </a:rPr>
              <a:t>https://www.linkedin.com/in/mrg3d/</a:t>
            </a:r>
            <a:endParaRPr lang="en-US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3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0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l’attenzione!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://www.linkedin.com/in/mrg3d/</a:t>
            </a:r>
            <a:endParaRPr lang="en-US" sz="20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3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5442199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Cos’é</a:t>
            </a:r>
            <a:r>
              <a:rPr lang="en-US" dirty="0" smtClean="0"/>
              <a:t> SQL Operations Studio?               </a:t>
            </a:r>
            <a:endParaRPr lang="en-US" sz="3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20875" y="1353310"/>
          <a:ext cx="7680326" cy="441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163">
                  <a:extLst>
                    <a:ext uri="{9D8B030D-6E8A-4147-A177-3AD203B41FA5}">
                      <a16:colId xmlns:a16="http://schemas.microsoft.com/office/drawing/2014/main" val="4069709111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235530738"/>
                    </a:ext>
                  </a:extLst>
                </a:gridCol>
              </a:tblGrid>
              <a:tr h="1028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Database</a:t>
                      </a:r>
                      <a:r>
                        <a:rPr lang="en-US" baseline="0" dirty="0" smtClean="0"/>
                        <a:t> 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Ops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6143796"/>
                  </a:ext>
                </a:extLst>
              </a:tr>
              <a:tr h="22574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7876434"/>
                  </a:ext>
                </a:extLst>
              </a:tr>
              <a:tr h="988693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Empowers DevOps</a:t>
                      </a:r>
                      <a:r>
                        <a:rPr lang="en-US" baseline="0" dirty="0" smtClean="0"/>
                        <a:t> practice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728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88" y="2369328"/>
            <a:ext cx="1640172" cy="159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52" y="2358726"/>
            <a:ext cx="1736489" cy="153765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6200000">
            <a:off x="5545927" y="1083984"/>
            <a:ext cx="430228" cy="7680326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92" y="5322135"/>
            <a:ext cx="467260" cy="4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Cos’é</a:t>
            </a:r>
            <a:r>
              <a:rPr lang="en-US" dirty="0" smtClean="0"/>
              <a:t> </a:t>
            </a:r>
            <a:r>
              <a:rPr lang="en-US" dirty="0"/>
              <a:t>SQL 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61038" y="1354975"/>
          <a:ext cx="10800004" cy="423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149486434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42854317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302292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2875791407"/>
                    </a:ext>
                  </a:extLst>
                </a:gridCol>
              </a:tblGrid>
              <a:tr h="887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 Weight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Extensible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Windows,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macOS</a:t>
                      </a:r>
                      <a:r>
                        <a:rPr lang="en-US" baseline="0" dirty="0" smtClean="0"/>
                        <a:t> e Linux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3939603"/>
                  </a:ext>
                </a:extLst>
              </a:tr>
              <a:tr h="284832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58036"/>
                  </a:ext>
                </a:extLst>
              </a:tr>
              <a:tr h="4958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SQL Server running </a:t>
                      </a:r>
                      <a:r>
                        <a:rPr lang="en-US" baseline="0" dirty="0" err="1" smtClean="0"/>
                        <a:t>anyware</a:t>
                      </a:r>
                      <a:r>
                        <a:rPr lang="en-US" baseline="0" dirty="0" smtClean="0"/>
                        <a:t>, Azure SQLDB e DW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53127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00" y="3073831"/>
            <a:ext cx="95250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93" y="3121455"/>
            <a:ext cx="752475" cy="733425"/>
          </a:xfrm>
          <a:prstGeom prst="rect">
            <a:avLst/>
          </a:prstGeom>
        </p:spPr>
      </p:pic>
      <p:pic>
        <p:nvPicPr>
          <p:cNvPr id="9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22" y="3086271"/>
            <a:ext cx="842760" cy="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15" y="3160423"/>
            <a:ext cx="578714" cy="6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15" y="3226083"/>
            <a:ext cx="818805" cy="54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212" y="3154673"/>
            <a:ext cx="779906" cy="70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593" y="4982513"/>
            <a:ext cx="875823" cy="6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572</Words>
  <Application>Microsoft Office PowerPoint</Application>
  <PresentationFormat>Custom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inherit</vt:lpstr>
      <vt:lpstr>Segoe UI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Cos’é SQL Operations Studio?               </vt:lpstr>
      <vt:lpstr>Cos’é SQL Operations Studio?               </vt:lpstr>
      <vt:lpstr>Com’è fatto SQL Operations Studio?               </vt:lpstr>
      <vt:lpstr>Funzionalità  e caratteristiche</vt:lpstr>
      <vt:lpstr>Core functionalities (la parte Dev)</vt:lpstr>
      <vt:lpstr>Peculiarità</vt:lpstr>
      <vt:lpstr>Code snippets</vt:lpstr>
      <vt:lpstr>Integrated Terminal</vt:lpstr>
      <vt:lpstr>User e workspace settings</vt:lpstr>
      <vt:lpstr>Source Control</vt:lpstr>
      <vt:lpstr>Dashboard &amp; Insights (la parte Ops)</vt:lpstr>
      <vt:lpstr>Extensibility</vt:lpstr>
      <vt:lpstr>DEMO</vt:lpstr>
      <vt:lpstr>Conclusioni</vt:lpstr>
      <vt:lpstr>Recap</vt:lpstr>
      <vt:lpstr>Prospettive future e FAQ</vt:lpstr>
      <vt:lpstr>Focus del team di sviluppo</vt:lpstr>
      <vt:lpstr>Approposito di Extensibility…</vt:lpstr>
      <vt:lpstr>Sviluppo e Release plan</vt:lpstr>
      <vt:lpstr>SQL Ops Studio sostituirà SSMS?</vt:lpstr>
      <vt:lpstr>Che ne è delle altre componenti?</vt:lpstr>
      <vt:lpstr>Risorse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lbruni</cp:lastModifiedBy>
  <cp:revision>76</cp:revision>
  <dcterms:created xsi:type="dcterms:W3CDTF">2011-08-19T20:30:49Z</dcterms:created>
  <dcterms:modified xsi:type="dcterms:W3CDTF">2018-02-02T13:26:17Z</dcterms:modified>
</cp:coreProperties>
</file>