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rgagan17/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29561" y="4592381"/>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 R Gagan</a:t>
            </a:r>
          </a:p>
          <a:p>
            <a:r>
              <a:rPr lang="en-US" sz="2000" b="1" dirty="0">
                <a:solidFill>
                  <a:schemeClr val="accent1">
                    <a:lumMod val="75000"/>
                  </a:schemeClr>
                </a:solidFill>
                <a:latin typeface="Arial"/>
                <a:cs typeface="Arial"/>
              </a:rPr>
              <a:t>CMR University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https://github.com/mrgagan17/steganography.git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20F7E568-FEA1-2AEF-4DA5-73949B52A459}"/>
              </a:ext>
            </a:extLst>
          </p:cNvPr>
          <p:cNvSpPr>
            <a:spLocks noGrp="1" noChangeArrowheads="1"/>
          </p:cNvSpPr>
          <p:nvPr>
            <p:ph idx="1"/>
          </p:nvPr>
        </p:nvSpPr>
        <p:spPr bwMode="auto">
          <a:xfrm>
            <a:off x="581192" y="3027879"/>
            <a:ext cx="6413872" cy="122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SzPct val="94000"/>
              <a:buFont typeface="Arial" panose="020B0604020202020204" pitchFamily="34" charset="0"/>
              <a:buChar char="•"/>
              <a:tabLst/>
            </a:pPr>
            <a:r>
              <a:rPr kumimoji="0" lang="en-US" altLang="en-US" b="0" i="0" u="none" strike="noStrike" cap="none" normalizeH="0" baseline="0" dirty="0">
                <a:ln>
                  <a:noFill/>
                </a:ln>
                <a:solidFill>
                  <a:schemeClr val="tx1"/>
                </a:solidFill>
                <a:effectLst/>
              </a:rPr>
              <a:t>Add </a:t>
            </a:r>
            <a:r>
              <a:rPr kumimoji="0" lang="en-US" altLang="en-US" b="1" i="0" u="none" strike="noStrike" cap="none" normalizeH="0" baseline="0" dirty="0">
                <a:ln>
                  <a:noFill/>
                </a:ln>
                <a:solidFill>
                  <a:schemeClr val="tx1"/>
                </a:solidFill>
                <a:effectLst/>
              </a:rPr>
              <a:t>AES </a:t>
            </a:r>
            <a:r>
              <a:rPr kumimoji="0" lang="en-US" altLang="en-US" b="0" i="0" u="none" strike="noStrike" cap="none" normalizeH="0" baseline="0" dirty="0">
                <a:ln>
                  <a:noFill/>
                </a:ln>
                <a:solidFill>
                  <a:schemeClr val="tx1"/>
                </a:solidFill>
                <a:effectLst/>
              </a:rPr>
              <a:t>encryption for extra security before hiding the message.</a:t>
            </a:r>
          </a:p>
          <a:p>
            <a:pPr marR="0" lvl="0" algn="l" defTabSz="914400" rtl="0" eaLnBrk="0" fontAlgn="base" latinLnBrk="0" hangingPunct="0">
              <a:lnSpc>
                <a:spcPct val="150000"/>
              </a:lnSpc>
              <a:spcBef>
                <a:spcPct val="0"/>
              </a:spcBef>
              <a:spcAft>
                <a:spcPct val="0"/>
              </a:spcAft>
              <a:buSzPct val="94000"/>
              <a:buFont typeface="Arial" panose="020B0604020202020204" pitchFamily="34" charset="0"/>
              <a:buChar char="•"/>
              <a:tabLst/>
            </a:pPr>
            <a:r>
              <a:rPr kumimoji="0" lang="en-US" altLang="en-US" b="0" i="0" u="none" strike="noStrike" cap="none" normalizeH="0" baseline="0" dirty="0">
                <a:ln>
                  <a:noFill/>
                </a:ln>
                <a:solidFill>
                  <a:schemeClr val="tx1"/>
                </a:solidFill>
                <a:effectLst/>
              </a:rPr>
              <a:t>Support more image formats like </a:t>
            </a:r>
            <a:r>
              <a:rPr lang="en-US" altLang="en-US" dirty="0">
                <a:solidFill>
                  <a:schemeClr val="tx1"/>
                </a:solidFill>
              </a:rPr>
              <a:t>PNG and BMP </a:t>
            </a:r>
            <a:r>
              <a:rPr kumimoji="0" lang="en-US" altLang="en-US" b="0" i="0" u="none" strike="noStrike" cap="none" normalizeH="0" baseline="0" dirty="0">
                <a:ln>
                  <a:noFill/>
                </a:ln>
                <a:solidFill>
                  <a:schemeClr val="tx1"/>
                </a:solidFill>
                <a:effectLst/>
              </a:rPr>
              <a:t>for flexibility.</a:t>
            </a:r>
          </a:p>
          <a:p>
            <a:pPr marR="0" lvl="0" algn="l" defTabSz="914400" rtl="0" eaLnBrk="0" fontAlgn="base" latinLnBrk="0" hangingPunct="0">
              <a:lnSpc>
                <a:spcPct val="150000"/>
              </a:lnSpc>
              <a:spcBef>
                <a:spcPct val="0"/>
              </a:spcBef>
              <a:spcAft>
                <a:spcPct val="0"/>
              </a:spcAft>
              <a:buSzPct val="94000"/>
              <a:buFont typeface="Arial" panose="020B0604020202020204" pitchFamily="34" charset="0"/>
              <a:buChar char="•"/>
              <a:tabLst/>
            </a:pPr>
            <a:r>
              <a:rPr kumimoji="0" lang="en-US" altLang="en-US" b="0" i="0" u="none" strike="noStrike" cap="none" normalizeH="0" baseline="0" dirty="0">
                <a:ln>
                  <a:noFill/>
                </a:ln>
                <a:solidFill>
                  <a:schemeClr val="tx1"/>
                </a:solidFill>
                <a:effectLst/>
              </a:rPr>
              <a:t>Create a user-friendly interface </a:t>
            </a:r>
            <a:r>
              <a:rPr kumimoji="0" lang="en-US" altLang="en-US" b="1" i="0" u="none" strike="noStrike" cap="none" normalizeH="0" baseline="0" dirty="0">
                <a:ln>
                  <a:noFill/>
                </a:ln>
                <a:solidFill>
                  <a:schemeClr val="tx1"/>
                </a:solidFill>
                <a:effectLst/>
              </a:rPr>
              <a:t>(GUI)</a:t>
            </a:r>
            <a:r>
              <a:rPr kumimoji="0" lang="en-US" altLang="en-US" b="0" i="0" u="none" strike="noStrike" cap="none" normalizeH="0" baseline="0" dirty="0">
                <a:ln>
                  <a:noFill/>
                </a:ln>
                <a:solidFill>
                  <a:schemeClr val="tx1"/>
                </a:solidFill>
                <a:effectLst/>
              </a:rPr>
              <a:t> to make it easier to use.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1800" dirty="0"/>
              <a:t>	Keeping messages secure is important in the digital world. Traditional encryption methods can make messages stand out, making them easy targets for hackers. This project uses steganography to hide secret messages inside images, ensuring they remain unnoticed. The image looks the same, but it secretly holds the hidden data. This technique helps in safe and private communication without drawing attention.</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50000"/>
              </a:lnSpc>
              <a:buSzPct val="94000"/>
              <a:buFont typeface="Arial" panose="020B0604020202020204" pitchFamily="34" charset="0"/>
              <a:buChar char="•"/>
            </a:pPr>
            <a:r>
              <a:rPr lang="en-IN" b="1" dirty="0"/>
              <a:t>Programming Language-</a:t>
            </a:r>
            <a:r>
              <a:rPr lang="en-IN" dirty="0"/>
              <a:t> Python</a:t>
            </a:r>
          </a:p>
          <a:p>
            <a:pPr>
              <a:lnSpc>
                <a:spcPct val="150000"/>
              </a:lnSpc>
              <a:buSzPct val="94000"/>
              <a:buFont typeface="Arial" panose="020B0604020202020204" pitchFamily="34" charset="0"/>
              <a:buChar char="•"/>
            </a:pPr>
            <a:r>
              <a:rPr lang="en-IN" b="1" dirty="0"/>
              <a:t>Libraries- OpenCV</a:t>
            </a:r>
            <a:r>
              <a:rPr lang="en-IN" dirty="0"/>
              <a:t> (cv2), os module</a:t>
            </a:r>
            <a:r>
              <a:rPr lang="en-IN" b="1" dirty="0"/>
              <a:t> </a:t>
            </a:r>
            <a:r>
              <a:rPr lang="en-IN" dirty="0"/>
              <a:t>for image processing, </a:t>
            </a:r>
            <a:r>
              <a:rPr lang="en-IN" b="1" dirty="0"/>
              <a:t>NumPy</a:t>
            </a:r>
            <a:r>
              <a:rPr lang="en-IN" dirty="0"/>
              <a:t> for handling image data</a:t>
            </a:r>
          </a:p>
          <a:p>
            <a:pPr>
              <a:lnSpc>
                <a:spcPct val="150000"/>
              </a:lnSpc>
              <a:buSzPct val="94000"/>
              <a:buFont typeface="Arial" panose="020B0604020202020204" pitchFamily="34" charset="0"/>
              <a:buChar char="•"/>
            </a:pPr>
            <a:r>
              <a:rPr lang="en-IN" b="1" dirty="0"/>
              <a:t>Concepts-</a:t>
            </a:r>
            <a:r>
              <a:rPr lang="en-IN" dirty="0"/>
              <a:t> Steganography, Image Processing</a:t>
            </a:r>
          </a:p>
          <a:p>
            <a:pPr>
              <a:lnSpc>
                <a:spcPct val="150000"/>
              </a:lnSpc>
              <a:buSzPct val="94000"/>
              <a:buFont typeface="Arial" panose="020B0604020202020204" pitchFamily="34" charset="0"/>
              <a:buChar char="•"/>
            </a:pPr>
            <a:r>
              <a:rPr lang="en-IN" b="1" dirty="0"/>
              <a:t>File handling</a:t>
            </a:r>
            <a:r>
              <a:rPr lang="en-IN" dirty="0"/>
              <a:t> to store encryption details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AEE520E0-E89E-159A-2DD5-8898ED041F57}"/>
              </a:ext>
            </a:extLst>
          </p:cNvPr>
          <p:cNvSpPr txBox="1"/>
          <p:nvPr/>
        </p:nvSpPr>
        <p:spPr>
          <a:xfrm>
            <a:off x="822658" y="2394361"/>
            <a:ext cx="8790573" cy="165737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
                <a:schemeClr val="accent1"/>
              </a:buClr>
              <a:buSzPct val="94000"/>
              <a:buFontTx/>
              <a:buChar char="•"/>
              <a:tabLst/>
            </a:pPr>
            <a:r>
              <a:rPr kumimoji="0" lang="en-US" altLang="en-US" sz="1700" b="1" i="0" u="none" strike="noStrike" cap="none" normalizeH="0" baseline="0" dirty="0">
                <a:ln>
                  <a:noFill/>
                </a:ln>
                <a:solidFill>
                  <a:schemeClr val="tx1"/>
                </a:solidFill>
                <a:effectLst/>
              </a:rPr>
              <a:t>Invisible Message Embedding</a:t>
            </a:r>
            <a:r>
              <a:rPr lang="en-US" altLang="en-US" sz="1700" dirty="0"/>
              <a:t>- </a:t>
            </a:r>
            <a:r>
              <a:rPr kumimoji="0" lang="en-US" altLang="en-US" sz="1700" b="0" i="0" u="none" strike="noStrike" cap="none" normalizeH="0" baseline="0" dirty="0">
                <a:ln>
                  <a:noFill/>
                </a:ln>
                <a:solidFill>
                  <a:schemeClr val="tx1"/>
                </a:solidFill>
                <a:effectLst/>
              </a:rPr>
              <a:t>Messages are hidden in image pixels.</a:t>
            </a:r>
          </a:p>
          <a:p>
            <a:pPr marL="0" marR="0" lvl="0" indent="0" algn="l" defTabSz="914400" rtl="0" eaLnBrk="0" fontAlgn="base" latinLnBrk="0" hangingPunct="0">
              <a:lnSpc>
                <a:spcPct val="150000"/>
              </a:lnSpc>
              <a:spcBef>
                <a:spcPct val="0"/>
              </a:spcBef>
              <a:spcAft>
                <a:spcPct val="0"/>
              </a:spcAft>
              <a:buClr>
                <a:schemeClr val="accent1"/>
              </a:buClr>
              <a:buSzPct val="94000"/>
              <a:buFontTx/>
              <a:buChar char="•"/>
              <a:tabLst/>
            </a:pPr>
            <a:r>
              <a:rPr kumimoji="0" lang="en-US" altLang="en-US" sz="1700" b="1" i="0" u="none" strike="noStrike" cap="none" normalizeH="0" baseline="0" dirty="0">
                <a:ln>
                  <a:noFill/>
                </a:ln>
                <a:solidFill>
                  <a:schemeClr val="tx1"/>
                </a:solidFill>
                <a:effectLst/>
              </a:rPr>
              <a:t>Passcode Protection</a:t>
            </a:r>
            <a:r>
              <a:rPr lang="en-US" altLang="en-US" sz="1700" dirty="0"/>
              <a:t>- </a:t>
            </a:r>
            <a:r>
              <a:rPr kumimoji="0" lang="en-US" altLang="en-US" sz="1700" b="0" i="0" u="none" strike="noStrike" cap="none" normalizeH="0" baseline="0" dirty="0">
                <a:ln>
                  <a:noFill/>
                </a:ln>
                <a:solidFill>
                  <a:schemeClr val="tx1"/>
                </a:solidFill>
                <a:effectLst/>
              </a:rPr>
              <a:t>Only authorized users can retrieve the message.</a:t>
            </a:r>
          </a:p>
          <a:p>
            <a:pPr marL="0" marR="0" lvl="0" indent="0" algn="l" defTabSz="914400" rtl="0" eaLnBrk="0" fontAlgn="base" latinLnBrk="0" hangingPunct="0">
              <a:lnSpc>
                <a:spcPct val="150000"/>
              </a:lnSpc>
              <a:spcBef>
                <a:spcPct val="0"/>
              </a:spcBef>
              <a:spcAft>
                <a:spcPct val="0"/>
              </a:spcAft>
              <a:buClr>
                <a:schemeClr val="accent1"/>
              </a:buClr>
              <a:buSzPct val="94000"/>
              <a:buFontTx/>
              <a:buChar char="•"/>
              <a:tabLst/>
            </a:pPr>
            <a:r>
              <a:rPr kumimoji="0" lang="en-US" altLang="en-US" sz="1700" b="1" i="0" u="none" strike="noStrike" cap="none" normalizeH="0" baseline="0" dirty="0">
                <a:ln>
                  <a:noFill/>
                </a:ln>
                <a:solidFill>
                  <a:schemeClr val="tx1"/>
                </a:solidFill>
                <a:effectLst/>
              </a:rPr>
              <a:t>Image-Based Encryption</a:t>
            </a:r>
            <a:r>
              <a:rPr lang="en-US" altLang="en-US" sz="1700" dirty="0"/>
              <a:t>-</a:t>
            </a:r>
            <a:r>
              <a:rPr kumimoji="0" lang="en-US" altLang="en-US" sz="1700" b="0" i="0" u="none" strike="noStrike" cap="none" normalizeH="0" baseline="0" dirty="0">
                <a:ln>
                  <a:noFill/>
                </a:ln>
                <a:solidFill>
                  <a:schemeClr val="tx1"/>
                </a:solidFill>
                <a:effectLst/>
              </a:rPr>
              <a:t> Unlike text-based methods, this adds a visual layer of security.</a:t>
            </a:r>
            <a:r>
              <a:rPr kumimoji="0" lang="en-US" altLang="en-US" b="0" i="0" u="none" strike="noStrike" cap="none" normalizeH="0" baseline="0" dirty="0">
                <a:ln>
                  <a:noFill/>
                </a:ln>
                <a:solidFill>
                  <a:schemeClr val="tx1"/>
                </a:solidFill>
                <a:effectLst/>
              </a:rPr>
              <a:t> </a:t>
            </a:r>
          </a:p>
          <a:p>
            <a:pPr>
              <a:lnSpc>
                <a:spcPct val="150000"/>
              </a:lnSpc>
              <a:buClr>
                <a:schemeClr val="accent1"/>
              </a:buClr>
              <a:buFont typeface="Arial" panose="020B0604020202020204" pitchFamily="34" charset="0"/>
              <a:buChar char="•"/>
            </a:pP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GB" dirty="0"/>
              <a:t>Cybersecurity Enthusiasts learning about steganography.</a:t>
            </a:r>
          </a:p>
          <a:p>
            <a:r>
              <a:rPr lang="en-GB" dirty="0"/>
              <a:t>Students and researchers working on digital security projects.</a:t>
            </a:r>
          </a:p>
          <a:p>
            <a:r>
              <a:rPr lang="en-GB" dirty="0"/>
              <a:t>Individuals who want to securely share hidden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2" y="1302026"/>
            <a:ext cx="3674285" cy="345066"/>
          </a:xfrm>
        </p:spPr>
        <p:txBody>
          <a:bodyPr>
            <a:normAutofit fontScale="92500"/>
          </a:bodyPr>
          <a:lstStyle/>
          <a:p>
            <a:r>
              <a:rPr lang="en-GB" dirty="0"/>
              <a:t>S</a:t>
            </a:r>
            <a:r>
              <a:rPr lang="en-IN" dirty="0"/>
              <a:t>ource code</a:t>
            </a:r>
          </a:p>
        </p:txBody>
      </p:sp>
      <p:pic>
        <p:nvPicPr>
          <p:cNvPr id="5" name="Picture 4">
            <a:extLst>
              <a:ext uri="{FF2B5EF4-FFF2-40B4-BE49-F238E27FC236}">
                <a16:creationId xmlns:a16="http://schemas.microsoft.com/office/drawing/2014/main" id="{B03D7B39-A7F4-6A1A-54F7-5F736FB5F903}"/>
              </a:ext>
            </a:extLst>
          </p:cNvPr>
          <p:cNvPicPr>
            <a:picLocks noChangeAspect="1"/>
          </p:cNvPicPr>
          <p:nvPr/>
        </p:nvPicPr>
        <p:blipFill>
          <a:blip r:embed="rId2"/>
          <a:stretch>
            <a:fillRect/>
          </a:stretch>
        </p:blipFill>
        <p:spPr>
          <a:xfrm>
            <a:off x="879231" y="1845619"/>
            <a:ext cx="10539046" cy="398483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4DA486A-6829-B9AD-78FF-3BEF70563ACE}"/>
              </a:ext>
            </a:extLst>
          </p:cNvPr>
          <p:cNvSpPr txBox="1"/>
          <p:nvPr/>
        </p:nvSpPr>
        <p:spPr>
          <a:xfrm>
            <a:off x="410307" y="1046915"/>
            <a:ext cx="6096000" cy="369332"/>
          </a:xfrm>
          <a:prstGeom prst="rect">
            <a:avLst/>
          </a:prstGeom>
          <a:noFill/>
        </p:spPr>
        <p:txBody>
          <a:bodyPr wrap="square">
            <a:spAutoFit/>
          </a:bodyPr>
          <a:lstStyle/>
          <a:p>
            <a:pPr marL="285750" indent="-285750">
              <a:buClr>
                <a:schemeClr val="accent1"/>
              </a:buClr>
              <a:buFont typeface="Wingdings" panose="05000000000000000000" pitchFamily="2" charset="2"/>
              <a:buChar char="§"/>
            </a:pPr>
            <a:r>
              <a:rPr lang="en-GB" dirty="0"/>
              <a:t>Output</a:t>
            </a:r>
            <a:endParaRPr lang="en-IN" dirty="0"/>
          </a:p>
        </p:txBody>
      </p:sp>
      <p:pic>
        <p:nvPicPr>
          <p:cNvPr id="9" name="Picture 8">
            <a:extLst>
              <a:ext uri="{FF2B5EF4-FFF2-40B4-BE49-F238E27FC236}">
                <a16:creationId xmlns:a16="http://schemas.microsoft.com/office/drawing/2014/main" id="{D79E71AB-7B5E-516D-01CA-C3647AE88785}"/>
              </a:ext>
            </a:extLst>
          </p:cNvPr>
          <p:cNvPicPr>
            <a:picLocks noChangeAspect="1"/>
          </p:cNvPicPr>
          <p:nvPr/>
        </p:nvPicPr>
        <p:blipFill>
          <a:blip r:embed="rId2"/>
          <a:stretch>
            <a:fillRect/>
          </a:stretch>
        </p:blipFill>
        <p:spPr>
          <a:xfrm>
            <a:off x="561877" y="3650973"/>
            <a:ext cx="9839571" cy="1876457"/>
          </a:xfrm>
          <a:prstGeom prst="rect">
            <a:avLst/>
          </a:prstGeom>
        </p:spPr>
      </p:pic>
      <p:pic>
        <p:nvPicPr>
          <p:cNvPr id="3" name="Picture 2">
            <a:extLst>
              <a:ext uri="{FF2B5EF4-FFF2-40B4-BE49-F238E27FC236}">
                <a16:creationId xmlns:a16="http://schemas.microsoft.com/office/drawing/2014/main" id="{BE784DC5-81D0-EF81-8FF1-139BB95CEC8D}"/>
              </a:ext>
            </a:extLst>
          </p:cNvPr>
          <p:cNvPicPr>
            <a:picLocks noChangeAspect="1"/>
          </p:cNvPicPr>
          <p:nvPr/>
        </p:nvPicPr>
        <p:blipFill>
          <a:blip r:embed="rId3"/>
          <a:stretch>
            <a:fillRect/>
          </a:stretch>
        </p:blipFill>
        <p:spPr>
          <a:xfrm>
            <a:off x="1124071" y="1582615"/>
            <a:ext cx="1748084" cy="1477885"/>
          </a:xfrm>
          <a:prstGeom prst="rect">
            <a:avLst/>
          </a:prstGeom>
        </p:spPr>
      </p:pic>
    </p:spTree>
    <p:extLst>
      <p:ext uri="{BB962C8B-B14F-4D97-AF65-F5344CB8AC3E}">
        <p14:creationId xmlns:p14="http://schemas.microsoft.com/office/powerpoint/2010/main" val="338874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GB" dirty="0"/>
              <a:t>This project is a simple and effective way to hide secret messages inside images. It makes sharing messages more secure without making it obvious. This method is creative and helps keep information safe from others.</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301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MRGAGAN GAGAN</cp:lastModifiedBy>
  <cp:revision>29</cp:revision>
  <dcterms:created xsi:type="dcterms:W3CDTF">2021-05-26T16:50:10Z</dcterms:created>
  <dcterms:modified xsi:type="dcterms:W3CDTF">2025-02-13T11:23:45Z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