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863" r:id="rId1"/>
  </p:sldMasterIdLst>
  <p:notesMasterIdLst>
    <p:notesMasterId r:id="rId24"/>
  </p:notesMasterIdLst>
  <p:sldIdLst>
    <p:sldId id="256" r:id="rId2"/>
    <p:sldId id="257" r:id="rId3"/>
    <p:sldId id="312" r:id="rId4"/>
    <p:sldId id="313" r:id="rId5"/>
    <p:sldId id="314" r:id="rId6"/>
    <p:sldId id="315" r:id="rId7"/>
    <p:sldId id="316" r:id="rId8"/>
    <p:sldId id="317" r:id="rId9"/>
    <p:sldId id="318" r:id="rId10"/>
    <p:sldId id="319" r:id="rId11"/>
    <p:sldId id="320" r:id="rId12"/>
    <p:sldId id="321" r:id="rId13"/>
    <p:sldId id="322" r:id="rId14"/>
    <p:sldId id="324" r:id="rId15"/>
    <p:sldId id="323" r:id="rId16"/>
    <p:sldId id="325" r:id="rId17"/>
    <p:sldId id="326" r:id="rId18"/>
    <p:sldId id="327" r:id="rId19"/>
    <p:sldId id="328" r:id="rId20"/>
    <p:sldId id="329" r:id="rId21"/>
    <p:sldId id="330" r:id="rId22"/>
    <p:sldId id="25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97">
          <p15:clr>
            <a:srgbClr val="9AA0A6"/>
          </p15:clr>
        </p15:guide>
        <p15:guide id="3" orient="horz" pos="2843">
          <p15:clr>
            <a:srgbClr val="9AA0A6"/>
          </p15:clr>
        </p15:guide>
        <p15:guide id="4" pos="5306">
          <p15:clr>
            <a:srgbClr val="9AA0A6"/>
          </p15:clr>
        </p15:guide>
        <p15:guide id="5" orient="horz" pos="595">
          <p15:clr>
            <a:srgbClr val="9AA0A6"/>
          </p15:clr>
        </p15:guide>
        <p15:guide id="6" pos="254">
          <p15:clr>
            <a:srgbClr val="9AA0A6"/>
          </p15:clr>
        </p15:guide>
        <p15:guide id="7" pos="5506">
          <p15:clr>
            <a:srgbClr val="9AA0A6"/>
          </p15:clr>
        </p15:guide>
        <p15:guide id="8" orient="horz" pos="2993">
          <p15:clr>
            <a:srgbClr val="9AA0A6"/>
          </p15:clr>
        </p15:guide>
        <p15:guide id="9" pos="2880">
          <p15:clr>
            <a:srgbClr val="9AA0A6"/>
          </p15:clr>
        </p15:guide>
        <p15:guide id="10"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088A85-3D08-4A53-86E3-EDA827B74AA3}" v="266" dt="2024-04-14T08:36:39.956"/>
  </p1510:revLst>
</p1510:revInfo>
</file>

<file path=ppt/tableStyles.xml><?xml version="1.0" encoding="utf-8"?>
<a:tblStyleLst xmlns:a="http://schemas.openxmlformats.org/drawingml/2006/main" def="{1AF62FDA-9D1F-4828-8F93-AC963045F6A8}">
  <a:tblStyle styleId="{1AF62FDA-9D1F-4828-8F93-AC963045F6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68" autoAdjust="0"/>
    <p:restoredTop sz="94660"/>
  </p:normalViewPr>
  <p:slideViewPr>
    <p:cSldViewPr snapToGrid="0">
      <p:cViewPr>
        <p:scale>
          <a:sx n="125" d="100"/>
          <a:sy n="125" d="100"/>
        </p:scale>
        <p:origin x="710" y="-504"/>
      </p:cViewPr>
      <p:guideLst>
        <p:guide pos="454"/>
        <p:guide orient="horz" pos="397"/>
        <p:guide orient="horz" pos="2843"/>
        <p:guide pos="5306"/>
        <p:guide orient="horz" pos="595"/>
        <p:guide pos="254"/>
        <p:guide pos="5506"/>
        <p:guide orient="horz" pos="2993"/>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114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39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388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498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957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340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212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902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042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29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95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28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771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633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433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49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55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12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8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289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9264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0472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18"/>
        <p:cNvGrpSpPr/>
        <p:nvPr/>
      </p:nvGrpSpPr>
      <p:grpSpPr>
        <a:xfrm>
          <a:off x="0" y="0"/>
          <a:ext cx="0" cy="0"/>
          <a:chOff x="0" y="0"/>
          <a:chExt cx="0" cy="0"/>
        </a:xfrm>
      </p:grpSpPr>
      <p:sp>
        <p:nvSpPr>
          <p:cNvPr id="19" name="Google Shape;19;p4"/>
          <p:cNvSpPr/>
          <p:nvPr/>
        </p:nvSpPr>
        <p:spPr>
          <a:xfrm>
            <a:off x="403200" y="1136000"/>
            <a:ext cx="8337600" cy="3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720000" y="1289380"/>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Char char="●"/>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a:endParaRPr/>
          </a:p>
        </p:txBody>
      </p:sp>
    </p:spTree>
    <p:extLst>
      <p:ext uri="{BB962C8B-B14F-4D97-AF65-F5344CB8AC3E}">
        <p14:creationId xmlns:p14="http://schemas.microsoft.com/office/powerpoint/2010/main" val="879383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991650" y="1448595"/>
            <a:ext cx="5183700" cy="17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12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7"/>
          <p:cNvSpPr txBox="1">
            <a:spLocks noGrp="1"/>
          </p:cNvSpPr>
          <p:nvPr>
            <p:ph type="subTitle" idx="1"/>
          </p:nvPr>
        </p:nvSpPr>
        <p:spPr>
          <a:xfrm>
            <a:off x="2265600" y="3334474"/>
            <a:ext cx="4635900" cy="6492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150618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0542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119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9938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171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77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850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dirty="0"/>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901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924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4/15/2024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495347876"/>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p:nvSpPr>
          <p:cNvPr id="162" name="Google Shape;162;p29"/>
          <p:cNvSpPr txBox="1">
            <a:spLocks noGrp="1"/>
          </p:cNvSpPr>
          <p:nvPr>
            <p:ph type="ctrTitle"/>
          </p:nvPr>
        </p:nvSpPr>
        <p:spPr>
          <a:xfrm>
            <a:off x="4883944" y="1406725"/>
            <a:ext cx="3729383" cy="2330049"/>
          </a:xfrm>
          <a:prstGeom prst="rect">
            <a:avLst/>
          </a:prstGeom>
        </p:spPr>
        <p:txBody>
          <a:bodyPr spcFirstLastPara="1" vert="horz" lIns="91425" tIns="91425" rIns="91425" bIns="91425" rtlCol="0" anchor="b" anchorCtr="0">
            <a:noAutofit/>
          </a:bodyPr>
          <a:lstStyle/>
          <a:p>
            <a:pPr marL="0" marR="0">
              <a:spcBef>
                <a:spcPts val="0"/>
              </a:spcBef>
              <a:spcAft>
                <a:spcPts val="0"/>
              </a:spcAft>
            </a:pPr>
            <a:r>
              <a:rPr lang="en-PH" sz="3600" b="1" kern="0" dirty="0">
                <a:effectLst/>
                <a:latin typeface="Arial"/>
                <a:ea typeface="DengXian Light"/>
                <a:cs typeface="Mangal"/>
              </a:rPr>
              <a:t>LIBRARY MANAGEMENT SYSTEM WITH BARCODE USER COUNTER IN</a:t>
            </a:r>
            <a:br>
              <a:rPr lang="en-PH" sz="3600" b="1" kern="0" dirty="0">
                <a:effectLst/>
                <a:latin typeface="Arial" panose="020B0604020202020204" pitchFamily="34" charset="0"/>
                <a:ea typeface="DengXian Light" panose="02010600030101010101" pitchFamily="2" charset="-122"/>
                <a:cs typeface="Mangal" panose="02040503050203030202" pitchFamily="18" charset="0"/>
              </a:rPr>
            </a:br>
            <a:r>
              <a:rPr lang="en-PH" sz="3600" dirty="0">
                <a:effectLst/>
                <a:latin typeface="Calibri"/>
                <a:ea typeface="Calibri" panose="020F0502020204030204" pitchFamily="34" charset="0"/>
                <a:cs typeface="Mangal"/>
              </a:rPr>
              <a:t>BISU-BILAR</a:t>
            </a:r>
            <a:endParaRPr lang="en-PH" sz="3600" dirty="0">
              <a:latin typeface="Calibri Light"/>
              <a:cs typeface="Calibri Light"/>
            </a:endParaRPr>
          </a:p>
        </p:txBody>
      </p:sp>
      <p:pic>
        <p:nvPicPr>
          <p:cNvPr id="161" name="Google Shape;161;p29"/>
          <p:cNvPicPr preferRelativeResize="0"/>
          <p:nvPr/>
        </p:nvPicPr>
        <p:blipFill rotWithShape="1">
          <a:blip r:embed="rId3"/>
          <a:srcRect l="8354" r="2763" b="2"/>
          <a:stretch/>
        </p:blipFill>
        <p:spPr>
          <a:xfrm>
            <a:off x="20" y="1"/>
            <a:ext cx="4571752" cy="5143498"/>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noFill/>
        </p:spPr>
      </p:pic>
      <p:sp>
        <p:nvSpPr>
          <p:cNvPr id="4" name="Google Shape;162;p29">
            <a:extLst>
              <a:ext uri="{FF2B5EF4-FFF2-40B4-BE49-F238E27FC236}">
                <a16:creationId xmlns:a16="http://schemas.microsoft.com/office/drawing/2014/main" id="{0A24168E-BF5C-4491-BF15-7695EDE50787}"/>
              </a:ext>
            </a:extLst>
          </p:cNvPr>
          <p:cNvSpPr txBox="1">
            <a:spLocks/>
          </p:cNvSpPr>
          <p:nvPr/>
        </p:nvSpPr>
        <p:spPr>
          <a:xfrm>
            <a:off x="4883944" y="2571749"/>
            <a:ext cx="3729383" cy="2330049"/>
          </a:xfrm>
          <a:prstGeom prst="rect">
            <a:avLst/>
          </a:prstGeom>
        </p:spPr>
        <p:txBody>
          <a:bodyPr spcFirstLastPara="1" vert="horz" lIns="91425" tIns="91425" rIns="91425" bIns="91425" rtlCol="0" anchor="b" anchorCtr="0">
            <a:noAutofit/>
          </a:bodyPr>
          <a:lstStyle>
            <a:lvl1pPr algn="ctr" defTabSz="914400" rtl="0" eaLnBrk="1" latinLnBrk="0" hangingPunct="1">
              <a:lnSpc>
                <a:spcPct val="90000"/>
              </a:lnSpc>
              <a:spcBef>
                <a:spcPct val="0"/>
              </a:spcBef>
              <a:buNone/>
              <a:defRPr sz="10667" kern="1200">
                <a:solidFill>
                  <a:schemeClr val="tx1"/>
                </a:solidFill>
                <a:latin typeface="+mj-lt"/>
                <a:ea typeface="+mj-ea"/>
                <a:cs typeface="+mj-cs"/>
              </a:defRPr>
            </a:lvl1pPr>
          </a:lstStyle>
          <a:p>
            <a:pPr>
              <a:spcBef>
                <a:spcPts val="0"/>
              </a:spcBef>
              <a:buClrTx/>
              <a:buFontTx/>
            </a:pPr>
            <a:r>
              <a:rPr lang="en-PH" sz="1200" b="1" kern="0" dirty="0">
                <a:latin typeface="Arial"/>
                <a:ea typeface="DengXian Light"/>
                <a:cs typeface="Mangal"/>
              </a:rPr>
              <a:t>Teofredo M. Gamale Jr.</a:t>
            </a:r>
          </a:p>
          <a:p>
            <a:pPr>
              <a:spcBef>
                <a:spcPts val="0"/>
              </a:spcBef>
              <a:buClrTx/>
              <a:buFontTx/>
            </a:pPr>
            <a:r>
              <a:rPr lang="en-PH" sz="1200" b="1" kern="0" dirty="0">
                <a:latin typeface="Arial"/>
                <a:ea typeface="DengXian Light"/>
                <a:cs typeface="Mangal"/>
              </a:rPr>
              <a:t>Mary Joy C. </a:t>
            </a:r>
            <a:r>
              <a:rPr lang="en-PH" sz="1200" b="1" kern="0" dirty="0" err="1">
                <a:latin typeface="Arial"/>
                <a:ea typeface="DengXian Light"/>
                <a:cs typeface="Mangal"/>
              </a:rPr>
              <a:t>Rubas</a:t>
            </a:r>
            <a:endParaRPr lang="en-PH" sz="1200" b="1" kern="0" dirty="0">
              <a:latin typeface="Arial"/>
              <a:ea typeface="DengXian Light"/>
              <a:cs typeface="Mangal"/>
            </a:endParaRPr>
          </a:p>
          <a:p>
            <a:pPr>
              <a:spcBef>
                <a:spcPts val="0"/>
              </a:spcBef>
              <a:buClrTx/>
              <a:buFontTx/>
            </a:pPr>
            <a:r>
              <a:rPr lang="en-PH" sz="1200" b="1" kern="0" dirty="0" err="1">
                <a:latin typeface="Arial"/>
                <a:ea typeface="DengXian Light"/>
                <a:cs typeface="Mangal"/>
              </a:rPr>
              <a:t>Berns</a:t>
            </a:r>
            <a:r>
              <a:rPr lang="en-PH" sz="1200" b="1" kern="0" dirty="0">
                <a:latin typeface="Arial"/>
                <a:ea typeface="DengXian Light"/>
                <a:cs typeface="Mangal"/>
              </a:rPr>
              <a:t> Jordan S. Gerona</a:t>
            </a:r>
            <a:endParaRPr lang="en-PH" sz="1200" dirty="0">
              <a:latin typeface="Calibri Ligh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71" name="Rectangle 1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Google Shape;162;p29"/>
          <p:cNvSpPr txBox="1">
            <a:spLocks noGrp="1"/>
          </p:cNvSpPr>
          <p:nvPr>
            <p:ph type="ctrTitle"/>
          </p:nvPr>
        </p:nvSpPr>
        <p:spPr>
          <a:xfrm>
            <a:off x="212210" y="480060"/>
            <a:ext cx="3877249" cy="2674620"/>
          </a:xfrm>
          <a:prstGeom prst="rect">
            <a:avLst/>
          </a:prstGeom>
        </p:spPr>
        <p:txBody>
          <a:bodyPr spcFirstLastPara="1" lIns="91425" tIns="91425" rIns="91425" bIns="91425" anchor="b" anchorCtr="0">
            <a:noAutofit/>
          </a:bodyPr>
          <a:lstStyle/>
          <a:p>
            <a:pPr marL="0" marR="0" algn="l">
              <a:lnSpc>
                <a:spcPct val="150000"/>
              </a:lnSpc>
              <a:spcBef>
                <a:spcPts val="0"/>
              </a:spcBef>
              <a:spcAft>
                <a:spcPts val="0"/>
              </a:spcAft>
            </a:pPr>
            <a:r>
              <a:rPr lang="en-US" sz="2800" b="1" dirty="0">
                <a:effectLst/>
                <a:latin typeface="Arial"/>
                <a:ea typeface="Calibri" panose="020F0502020204030204" pitchFamily="34" charset="0"/>
                <a:cs typeface="SimSun" panose="02010600030101010101" pitchFamily="2" charset="-122"/>
              </a:rPr>
              <a:t>PRESENTATION, ANALYSIS AND INTERPRETATION OF DATA</a:t>
            </a:r>
            <a:endParaRPr lang="en-US" sz="2800">
              <a:latin typeface="Arial"/>
              <a:cs typeface="Calibri Light"/>
            </a:endParaRPr>
          </a:p>
        </p:txBody>
      </p:sp>
      <p:sp>
        <p:nvSpPr>
          <p:cNvPr id="17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53" y="3306950"/>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oogle Shape;161;p29"/>
          <p:cNvPicPr preferRelativeResize="0"/>
          <p:nvPr/>
        </p:nvPicPr>
        <p:blipFill rotWithShape="1">
          <a:blip r:embed="rId3"/>
          <a:srcRect t="302" r="2" b="2"/>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p:spPr>
      </p:pic>
    </p:spTree>
    <p:extLst>
      <p:ext uri="{BB962C8B-B14F-4D97-AF65-F5344CB8AC3E}">
        <p14:creationId xmlns:p14="http://schemas.microsoft.com/office/powerpoint/2010/main" val="49594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3800" kern="1200">
                <a:solidFill>
                  <a:schemeClr val="tx1"/>
                </a:solidFill>
                <a:latin typeface="+mj-lt"/>
                <a:ea typeface="+mj-ea"/>
                <a:cs typeface="+mj-cs"/>
              </a:rPr>
              <a:t>EXISTING OPERATION AND PROCESSES</a:t>
            </a:r>
          </a:p>
        </p:txBody>
      </p:sp>
      <p:sp>
        <p:nvSpPr>
          <p:cNvPr id="17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997DE7EA-D28C-16B8-BE60-1DE83EF91FFE}"/>
              </a:ext>
            </a:extLst>
          </p:cNvPr>
          <p:cNvSpPr>
            <a:spLocks noGrp="1" noChangeArrowheads="1"/>
          </p:cNvSpPr>
          <p:nvPr>
            <p:ph type="body" idx="1"/>
          </p:nvPr>
        </p:nvSpPr>
        <p:spPr bwMode="auto">
          <a:xfrm>
            <a:off x="628650" y="1447038"/>
            <a:ext cx="7886700" cy="318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p>
            <a:pPr marL="0" marR="0" indent="0">
              <a:lnSpc>
                <a:spcPct val="90000"/>
              </a:lnSpc>
              <a:spcBef>
                <a:spcPts val="0"/>
              </a:spcBef>
              <a:spcAft>
                <a:spcPts val="800"/>
              </a:spcAft>
              <a:buNone/>
            </a:pPr>
            <a:r>
              <a:rPr lang="en-US" sz="1400" dirty="0">
                <a:solidFill>
                  <a:schemeClr val="tx1"/>
                </a:solidFill>
                <a:effectLst/>
                <a:highlight>
                  <a:srgbClr val="FFFFFF"/>
                </a:highlight>
              </a:rPr>
              <a:t>The BISU-Bilar Library is still using the manual process in processing library management system and the students do manually write the details like information. </a:t>
            </a:r>
            <a:r>
              <a:rPr lang="en-US" sz="1400" dirty="0">
                <a:solidFill>
                  <a:schemeClr val="tx1"/>
                </a:solidFill>
                <a:effectLst/>
              </a:rPr>
              <a:t>The school Librarian manually monitor of the status of the number students who entered library and to Manage the library. The staff will assist the students who borrowed books.</a:t>
            </a:r>
            <a:endParaRPr lang="en-US" sz="1400" dirty="0">
              <a:solidFill>
                <a:schemeClr val="tx1"/>
              </a:solidFill>
              <a:effectLst/>
              <a:cs typeface="Calibri"/>
            </a:endParaRPr>
          </a:p>
          <a:p>
            <a:pPr marL="0" marR="0" lvl="0" indent="-228600">
              <a:lnSpc>
                <a:spcPct val="90000"/>
              </a:lnSpc>
              <a:spcBef>
                <a:spcPts val="0"/>
              </a:spcBef>
              <a:spcAft>
                <a:spcPts val="0"/>
              </a:spcAft>
              <a:buFont typeface="Arial" panose="020B0604020202020204" pitchFamily="34" charset="0"/>
              <a:buChar char="•"/>
            </a:pPr>
            <a:r>
              <a:rPr lang="en-US" sz="1400" b="1" dirty="0">
                <a:solidFill>
                  <a:schemeClr val="tx1"/>
                </a:solidFill>
                <a:effectLst/>
              </a:rPr>
              <a:t>Attendance</a:t>
            </a:r>
            <a:endParaRPr lang="en-US" sz="1400" dirty="0">
              <a:solidFill>
                <a:schemeClr val="tx1"/>
              </a:solidFill>
              <a:effectLst/>
              <a:cs typeface="Calibri"/>
            </a:endParaRPr>
          </a:p>
          <a:p>
            <a:pPr marL="457200" marR="0" indent="-228600">
              <a:lnSpc>
                <a:spcPct val="90000"/>
              </a:lnSpc>
              <a:spcBef>
                <a:spcPts val="0"/>
              </a:spcBef>
              <a:spcAft>
                <a:spcPts val="0"/>
              </a:spcAft>
              <a:buFont typeface="Arial" panose="020B0604020202020204" pitchFamily="34" charset="0"/>
              <a:buChar char="•"/>
            </a:pPr>
            <a:r>
              <a:rPr lang="en-US" sz="1400" dirty="0">
                <a:solidFill>
                  <a:schemeClr val="tx1"/>
                </a:solidFill>
                <a:effectLst/>
              </a:rPr>
              <a:t>Students enter the library and write their information manually.</a:t>
            </a:r>
            <a:endParaRPr lang="en-US" sz="1400" dirty="0">
              <a:solidFill>
                <a:schemeClr val="tx1"/>
              </a:solidFill>
              <a:effectLst/>
              <a:cs typeface="Calibri"/>
            </a:endParaRPr>
          </a:p>
          <a:p>
            <a:pPr marL="0" marR="0" lvl="0" indent="-228600">
              <a:lnSpc>
                <a:spcPct val="90000"/>
              </a:lnSpc>
              <a:spcBef>
                <a:spcPts val="0"/>
              </a:spcBef>
              <a:spcAft>
                <a:spcPts val="0"/>
              </a:spcAft>
              <a:buFont typeface="Arial" panose="020B0604020202020204" pitchFamily="34" charset="0"/>
              <a:buChar char="•"/>
            </a:pPr>
            <a:r>
              <a:rPr lang="en-US" sz="1400" b="1" dirty="0">
                <a:solidFill>
                  <a:schemeClr val="tx1"/>
                </a:solidFill>
                <a:effectLst/>
              </a:rPr>
              <a:t>Borrow book</a:t>
            </a:r>
            <a:endParaRPr lang="en-US" sz="1400" dirty="0">
              <a:solidFill>
                <a:schemeClr val="tx1"/>
              </a:solidFill>
              <a:effectLst/>
              <a:cs typeface="Calibri"/>
            </a:endParaRPr>
          </a:p>
          <a:p>
            <a:pPr marL="457200" marR="0" indent="-228600">
              <a:lnSpc>
                <a:spcPct val="90000"/>
              </a:lnSpc>
              <a:spcBef>
                <a:spcPts val="0"/>
              </a:spcBef>
              <a:spcAft>
                <a:spcPts val="0"/>
              </a:spcAft>
              <a:buFont typeface="Arial" panose="020B0604020202020204" pitchFamily="34" charset="0"/>
              <a:buChar char="•"/>
              <a:tabLst>
                <a:tab pos="457200" algn="l"/>
                <a:tab pos="914400" algn="l"/>
                <a:tab pos="1371600" algn="l"/>
                <a:tab pos="1828800" algn="l"/>
                <a:tab pos="2286000" algn="l"/>
                <a:tab pos="2743200" algn="l"/>
                <a:tab pos="3183255" algn="l"/>
              </a:tabLst>
            </a:pPr>
            <a:r>
              <a:rPr lang="en-US" sz="1400" dirty="0">
                <a:solidFill>
                  <a:schemeClr val="tx1"/>
                </a:solidFill>
                <a:effectLst/>
              </a:rPr>
              <a:t>The admin or staff records the student's borrowing information manually in paper borrowing format.</a:t>
            </a:r>
            <a:endParaRPr lang="en-US" sz="1400" dirty="0">
              <a:solidFill>
                <a:schemeClr val="tx1"/>
              </a:solidFill>
              <a:effectLst/>
              <a:cs typeface="Calibri"/>
            </a:endParaRPr>
          </a:p>
          <a:p>
            <a:pPr marL="0" marR="0" lvl="0" indent="-228600">
              <a:lnSpc>
                <a:spcPct val="90000"/>
              </a:lnSpc>
              <a:spcBef>
                <a:spcPts val="0"/>
              </a:spcBef>
              <a:spcAft>
                <a:spcPts val="0"/>
              </a:spcAft>
              <a:buFont typeface="Arial" panose="020B0604020202020204" pitchFamily="34" charset="0"/>
              <a:buChar char="•"/>
            </a:pPr>
            <a:r>
              <a:rPr lang="en-US" sz="1400" b="1" dirty="0">
                <a:solidFill>
                  <a:schemeClr val="tx1"/>
                </a:solidFill>
                <a:effectLst/>
              </a:rPr>
              <a:t>Return book</a:t>
            </a:r>
            <a:endParaRPr lang="en-US" sz="1400" dirty="0">
              <a:solidFill>
                <a:schemeClr val="tx1"/>
              </a:solidFill>
              <a:effectLst/>
              <a:cs typeface="Calibri"/>
            </a:endParaRPr>
          </a:p>
          <a:p>
            <a:pPr marL="457200" marR="0" indent="-228600">
              <a:lnSpc>
                <a:spcPct val="90000"/>
              </a:lnSpc>
              <a:spcBef>
                <a:spcPts val="0"/>
              </a:spcBef>
              <a:spcAft>
                <a:spcPts val="0"/>
              </a:spcAft>
              <a:buFont typeface="Arial" panose="020B0604020202020204" pitchFamily="34" charset="0"/>
              <a:buChar char="•"/>
            </a:pPr>
            <a:r>
              <a:rPr lang="en-US" sz="1400" dirty="0">
                <a:solidFill>
                  <a:schemeClr val="tx1"/>
                </a:solidFill>
                <a:effectLst/>
              </a:rPr>
              <a:t>The admin or staff manually checks the records of borrowed books listed in papers for returning transactions.</a:t>
            </a:r>
            <a:endParaRPr lang="en-US" sz="1400" dirty="0">
              <a:solidFill>
                <a:schemeClr val="tx1"/>
              </a:solidFill>
              <a:effectLst/>
              <a:cs typeface="Calibri"/>
            </a:endParaRPr>
          </a:p>
          <a:p>
            <a:pPr marL="0" marR="0" lvl="0" indent="-228600">
              <a:lnSpc>
                <a:spcPct val="90000"/>
              </a:lnSpc>
              <a:spcBef>
                <a:spcPts val="0"/>
              </a:spcBef>
              <a:spcAft>
                <a:spcPts val="0"/>
              </a:spcAft>
              <a:buFont typeface="Arial" panose="020B0604020202020204" pitchFamily="34" charset="0"/>
              <a:buChar char="•"/>
            </a:pPr>
            <a:r>
              <a:rPr lang="en-US" sz="1400" b="1" dirty="0">
                <a:solidFill>
                  <a:schemeClr val="tx1"/>
                </a:solidFill>
                <a:effectLst/>
              </a:rPr>
              <a:t>Penalties</a:t>
            </a:r>
            <a:endParaRPr lang="en-US" sz="1400" dirty="0">
              <a:solidFill>
                <a:schemeClr val="tx1"/>
              </a:solidFill>
              <a:effectLst/>
              <a:cs typeface="Calibri"/>
            </a:endParaRPr>
          </a:p>
          <a:p>
            <a:pPr indent="-228600">
              <a:lnSpc>
                <a:spcPct val="90000"/>
              </a:lnSpc>
              <a:buFont typeface="Arial" panose="020B0604020202020204" pitchFamily="34" charset="0"/>
              <a:buChar char="•"/>
            </a:pPr>
            <a:r>
              <a:rPr lang="en-US" sz="1400" dirty="0">
                <a:solidFill>
                  <a:schemeClr val="tx1"/>
                </a:solidFill>
                <a:effectLst/>
              </a:rPr>
              <a:t>The admin or staff manually creates the return date for the borrowed books.</a:t>
            </a:r>
            <a:r>
              <a:rPr lang="en-US" sz="1400" dirty="0">
                <a:solidFill>
                  <a:schemeClr val="tx1"/>
                </a:solidFill>
              </a:rPr>
              <a:t> </a:t>
            </a:r>
            <a:endParaRPr lang="en-US" sz="1400" dirty="0">
              <a:solidFill>
                <a:schemeClr val="tx1"/>
              </a:solidFill>
              <a:effectLst/>
              <a:cs typeface="Calibri"/>
            </a:endParaRPr>
          </a:p>
          <a:p>
            <a:pPr marL="0" marR="0" lvl="0" indent="-228600">
              <a:lnSpc>
                <a:spcPct val="90000"/>
              </a:lnSpc>
              <a:spcBef>
                <a:spcPts val="0"/>
              </a:spcBef>
              <a:spcAft>
                <a:spcPts val="0"/>
              </a:spcAft>
              <a:buFont typeface="Arial" panose="020B0604020202020204" pitchFamily="34" charset="0"/>
              <a:buChar char="•"/>
            </a:pPr>
            <a:r>
              <a:rPr lang="en-US" sz="1400" b="1" dirty="0">
                <a:solidFill>
                  <a:schemeClr val="tx1"/>
                </a:solidFill>
                <a:effectLst/>
              </a:rPr>
              <a:t>Reports</a:t>
            </a:r>
            <a:endParaRPr lang="en-US" sz="1400" dirty="0">
              <a:solidFill>
                <a:schemeClr val="tx1"/>
              </a:solidFill>
              <a:effectLst/>
              <a:cs typeface="Calibri"/>
            </a:endParaRPr>
          </a:p>
          <a:p>
            <a:pPr marL="457200" marR="0" indent="-228600">
              <a:lnSpc>
                <a:spcPct val="90000"/>
              </a:lnSpc>
              <a:spcBef>
                <a:spcPts val="0"/>
              </a:spcBef>
              <a:spcAft>
                <a:spcPts val="0"/>
              </a:spcAft>
              <a:buFont typeface="Arial" panose="020B0604020202020204" pitchFamily="34" charset="0"/>
              <a:buChar char="•"/>
            </a:pPr>
            <a:r>
              <a:rPr lang="en-US" sz="1400" dirty="0">
                <a:solidFill>
                  <a:schemeClr val="tx1"/>
                </a:solidFill>
                <a:effectLst/>
              </a:rPr>
              <a:t>The admin staff manually counts all the total data being recorded.</a:t>
            </a:r>
            <a:endParaRPr lang="en-US" sz="1400" dirty="0">
              <a:solidFill>
                <a:schemeClr val="tx1"/>
              </a:solidFill>
              <a:effectLst/>
              <a:cs typeface="Calibri"/>
            </a:endParaRPr>
          </a:p>
          <a:p>
            <a:pPr marL="0" marR="0" lvl="0" indent="-228600" fontAlgn="base">
              <a:lnSpc>
                <a:spcPct val="90000"/>
              </a:lnSpc>
              <a:spcBef>
                <a:spcPct val="0"/>
              </a:spcBef>
              <a:spcAft>
                <a:spcPct val="0"/>
              </a:spcAft>
              <a:buClrTx/>
              <a:buSzTx/>
              <a:buFont typeface="Arial" panose="020B0604020202020204" pitchFamily="34" charset="0"/>
              <a:buChar char="•"/>
              <a:tabLst/>
            </a:pPr>
            <a:endParaRPr lang="en-US" altLang="en-US" sz="1400" b="0" i="0" u="none" strike="noStrike" cap="none" normalizeH="0" baseline="0" dirty="0">
              <a:ln>
                <a:noFill/>
              </a:ln>
              <a:solidFill>
                <a:schemeClr val="tx1"/>
              </a:solidFill>
              <a:effectLst/>
              <a:cs typeface="Calibri"/>
            </a:endParaRPr>
          </a:p>
        </p:txBody>
      </p:sp>
    </p:spTree>
    <p:extLst>
      <p:ext uri="{BB962C8B-B14F-4D97-AF65-F5344CB8AC3E}">
        <p14:creationId xmlns:p14="http://schemas.microsoft.com/office/powerpoint/2010/main" val="205336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479161" y="479394"/>
            <a:ext cx="2678858" cy="2680137"/>
          </a:xfrm>
          <a:prstGeom prst="rect">
            <a:avLst/>
          </a:prstGeom>
        </p:spPr>
        <p:txBody>
          <a:bodyPr spcFirstLastPara="1" vert="horz" lIns="91440" tIns="45720" rIns="91440" bIns="45720" rtlCol="0" anchor="b" anchorCtr="0">
            <a:normAutofit/>
          </a:bodyPr>
          <a:lstStyle/>
          <a:p>
            <a:pPr marL="0" lvl="0" indent="0" algn="l">
              <a:spcBef>
                <a:spcPct val="0"/>
              </a:spcBef>
              <a:spcAft>
                <a:spcPts val="0"/>
              </a:spcAft>
            </a:pPr>
            <a:r>
              <a:rPr lang="en-US" sz="3500" kern="1200">
                <a:solidFill>
                  <a:schemeClr val="tx1"/>
                </a:solidFill>
                <a:latin typeface="+mj-lt"/>
                <a:ea typeface="+mj-ea"/>
                <a:cs typeface="+mj-cs"/>
              </a:rPr>
              <a:t>CONTEXT DIAGRAM OF THE PRESENT SYSTEM</a:t>
            </a:r>
          </a:p>
        </p:txBody>
      </p:sp>
      <p:sp>
        <p:nvSpPr>
          <p:cNvPr id="17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27B35B3-2E56-4155-F845-858BF0E3C92D}"/>
              </a:ext>
            </a:extLst>
          </p:cNvPr>
          <p:cNvPicPr/>
          <p:nvPr/>
        </p:nvPicPr>
        <p:blipFill rotWithShape="1">
          <a:blip r:embed="rId3">
            <a:extLst>
              <a:ext uri="{28A0092B-C50C-407E-A947-70E740481C1C}">
                <a14:useLocalDpi xmlns:a14="http://schemas.microsoft.com/office/drawing/2010/main" val="0"/>
              </a:ext>
            </a:extLst>
          </a:blip>
          <a:srcRect l="25679" t="23213" r="24235" b="9718"/>
          <a:stretch/>
        </p:blipFill>
        <p:spPr bwMode="auto">
          <a:xfrm>
            <a:off x="3490722" y="523612"/>
            <a:ext cx="5410962" cy="407570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7761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algn="l">
              <a:spcBef>
                <a:spcPct val="0"/>
              </a:spcBef>
              <a:spcAft>
                <a:spcPts val="0"/>
              </a:spcAft>
            </a:pPr>
            <a:r>
              <a:rPr lang="en-US" sz="2900" kern="1200">
                <a:solidFill>
                  <a:schemeClr val="tx1"/>
                </a:solidFill>
                <a:latin typeface="+mj-lt"/>
                <a:ea typeface="+mj-ea"/>
                <a:cs typeface="+mj-cs"/>
              </a:rPr>
              <a:t>EVENT SPECIFICATION</a:t>
            </a:r>
          </a:p>
        </p:txBody>
      </p:sp>
      <p:sp>
        <p:nvSpPr>
          <p:cNvPr id="17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117345-9B0B-8A81-728E-05496D9FBFF0}"/>
              </a:ext>
            </a:extLst>
          </p:cNvPr>
          <p:cNvPicPr>
            <a:picLocks noChangeAspect="1"/>
          </p:cNvPicPr>
          <p:nvPr/>
        </p:nvPicPr>
        <p:blipFill rotWithShape="1">
          <a:blip r:embed="rId3">
            <a:extLst>
              <a:ext uri="{28A0092B-C50C-407E-A947-70E740481C1C}">
                <a14:useLocalDpi xmlns:a14="http://schemas.microsoft.com/office/drawing/2010/main" val="0"/>
              </a:ext>
            </a:extLst>
          </a:blip>
          <a:srcRect l="3454" t="4064" r="3045" b="6478"/>
          <a:stretch/>
        </p:blipFill>
        <p:spPr bwMode="auto">
          <a:xfrm>
            <a:off x="217586" y="2092752"/>
            <a:ext cx="3840840" cy="2565724"/>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8ABB336E-6479-C24A-79D1-86D583E4CFBC}"/>
              </a:ext>
            </a:extLst>
          </p:cNvPr>
          <p:cNvSpPr txBox="1"/>
          <p:nvPr/>
        </p:nvSpPr>
        <p:spPr>
          <a:xfrm>
            <a:off x="819661" y="4635134"/>
            <a:ext cx="2810797" cy="276999"/>
          </a:xfrm>
          <a:prstGeom prst="rect">
            <a:avLst/>
          </a:prstGeom>
          <a:noFill/>
        </p:spPr>
        <p:txBody>
          <a:bodyPr wrap="square" lIns="91440" tIns="45720" rIns="91440" bIns="45720" anchor="t">
            <a:spAutoFit/>
          </a:bodyPr>
          <a:lstStyle/>
          <a:p>
            <a:pPr>
              <a:spcAft>
                <a:spcPts val="600"/>
              </a:spcAft>
            </a:pPr>
            <a:r>
              <a:rPr lang="en-PH" sz="1200" b="0" i="0" u="none" strike="noStrike" cap="none" dirty="0">
                <a:solidFill>
                  <a:srgbClr val="000000"/>
                </a:solidFill>
                <a:latin typeface="Calibri"/>
                <a:ea typeface="Arial"/>
                <a:cs typeface="Mangal"/>
                <a:sym typeface="Arial"/>
              </a:rPr>
              <a:t>Figure 4. Record Student Data (Event 1)</a:t>
            </a:r>
            <a:endParaRPr lang="en-PH" sz="1200" dirty="0">
              <a:latin typeface="Calibri"/>
              <a:cs typeface="Mangal"/>
            </a:endParaRPr>
          </a:p>
        </p:txBody>
      </p:sp>
      <p:pic>
        <p:nvPicPr>
          <p:cNvPr id="6" name="Picture 5">
            <a:extLst>
              <a:ext uri="{FF2B5EF4-FFF2-40B4-BE49-F238E27FC236}">
                <a16:creationId xmlns:a16="http://schemas.microsoft.com/office/drawing/2014/main" id="{A3DA5F2C-D765-1C29-8FD7-FA944D0EA73B}"/>
              </a:ext>
            </a:extLst>
          </p:cNvPr>
          <p:cNvPicPr>
            <a:picLocks noChangeAspect="1"/>
          </p:cNvPicPr>
          <p:nvPr/>
        </p:nvPicPr>
        <p:blipFill rotWithShape="1">
          <a:blip r:embed="rId4">
            <a:extLst>
              <a:ext uri="{28A0092B-C50C-407E-A947-70E740481C1C}">
                <a14:useLocalDpi xmlns:a14="http://schemas.microsoft.com/office/drawing/2010/main" val="0"/>
              </a:ext>
            </a:extLst>
          </a:blip>
          <a:srcRect t="9179" b="11254"/>
          <a:stretch/>
        </p:blipFill>
        <p:spPr bwMode="auto">
          <a:xfrm>
            <a:off x="4569313" y="2093784"/>
            <a:ext cx="4283413" cy="2557914"/>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F456F05B-830C-9C9E-549B-3AE568BB3AD4}"/>
              </a:ext>
            </a:extLst>
          </p:cNvPr>
          <p:cNvSpPr txBox="1"/>
          <p:nvPr/>
        </p:nvSpPr>
        <p:spPr>
          <a:xfrm>
            <a:off x="5509092" y="4634327"/>
            <a:ext cx="2587167" cy="276999"/>
          </a:xfrm>
          <a:prstGeom prst="rect">
            <a:avLst/>
          </a:prstGeom>
          <a:noFill/>
        </p:spPr>
        <p:txBody>
          <a:bodyPr wrap="square" lIns="91440" tIns="45720" rIns="91440" bIns="45720" anchor="t">
            <a:spAutoFit/>
          </a:bodyPr>
          <a:lstStyle/>
          <a:p>
            <a:pPr>
              <a:spcAft>
                <a:spcPts val="600"/>
              </a:spcAft>
            </a:pPr>
            <a:r>
              <a:rPr lang="en-PH" sz="1200" b="0" i="0" u="none" strike="noStrike" cap="none" dirty="0">
                <a:solidFill>
                  <a:srgbClr val="000000"/>
                </a:solidFill>
                <a:latin typeface="Calibri"/>
                <a:ea typeface="Arial"/>
                <a:cs typeface="Mangal"/>
                <a:sym typeface="Arial"/>
              </a:rPr>
              <a:t>Figure 5. Student Attendance (Event 2)</a:t>
            </a:r>
            <a:endParaRPr lang="en-PH" sz="1200"/>
          </a:p>
        </p:txBody>
      </p:sp>
      <p:sp>
        <p:nvSpPr>
          <p:cNvPr id="2" name="TextBox 1">
            <a:extLst>
              <a:ext uri="{FF2B5EF4-FFF2-40B4-BE49-F238E27FC236}">
                <a16:creationId xmlns:a16="http://schemas.microsoft.com/office/drawing/2014/main" id="{DE8450D9-9773-4DF0-98F4-9B6A01F3F5E4}"/>
              </a:ext>
            </a:extLst>
          </p:cNvPr>
          <p:cNvSpPr txBox="1"/>
          <p:nvPr/>
        </p:nvSpPr>
        <p:spPr>
          <a:xfrm>
            <a:off x="3117066" y="4150110"/>
            <a:ext cx="1026783" cy="261610"/>
          </a:xfrm>
          <a:prstGeom prst="rect">
            <a:avLst/>
          </a:prstGeom>
          <a:noFill/>
        </p:spPr>
        <p:txBody>
          <a:bodyPr wrap="square" rtlCol="0">
            <a:spAutoFit/>
          </a:bodyPr>
          <a:lstStyle/>
          <a:p>
            <a:r>
              <a:rPr lang="en-PH" sz="1100" dirty="0"/>
              <a:t>department</a:t>
            </a:r>
          </a:p>
        </p:txBody>
      </p:sp>
      <p:cxnSp>
        <p:nvCxnSpPr>
          <p:cNvPr id="10" name="Straight Arrow Connector 9">
            <a:extLst>
              <a:ext uri="{FF2B5EF4-FFF2-40B4-BE49-F238E27FC236}">
                <a16:creationId xmlns:a16="http://schemas.microsoft.com/office/drawing/2014/main" id="{6F96EC77-A4E5-4FEC-BB22-5826784BCE30}"/>
              </a:ext>
            </a:extLst>
          </p:cNvPr>
          <p:cNvCxnSpPr>
            <a:cxnSpLocks/>
            <a:endCxn id="2" idx="1"/>
          </p:cNvCxnSpPr>
          <p:nvPr/>
        </p:nvCxnSpPr>
        <p:spPr>
          <a:xfrm>
            <a:off x="2550319" y="4001391"/>
            <a:ext cx="566747" cy="279524"/>
          </a:xfrm>
          <a:prstGeom prst="straightConnector1">
            <a:avLst/>
          </a:prstGeom>
          <a:ln>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664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3EA16718-A1CF-654E-00D2-25A4B3697071}"/>
              </a:ext>
            </a:extLst>
          </p:cNvPr>
          <p:cNvPicPr/>
          <p:nvPr/>
        </p:nvPicPr>
        <p:blipFill rotWithShape="1">
          <a:blip r:embed="rId3">
            <a:extLst>
              <a:ext uri="{28A0092B-C50C-407E-A947-70E740481C1C}">
                <a14:useLocalDpi xmlns:a14="http://schemas.microsoft.com/office/drawing/2010/main" val="0"/>
              </a:ext>
            </a:extLst>
          </a:blip>
          <a:srcRect l="6606" t="27832" r="2712" b="17036"/>
          <a:stretch/>
        </p:blipFill>
        <p:spPr bwMode="auto">
          <a:xfrm>
            <a:off x="482600" y="1530639"/>
            <a:ext cx="3959225" cy="3160856"/>
          </a:xfrm>
          <a:prstGeom prst="rect">
            <a:avLst/>
          </a:prstGeom>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B0348708-E9FA-2159-86C0-1A115F5C600E}"/>
              </a:ext>
            </a:extLst>
          </p:cNvPr>
          <p:cNvSpPr txBox="1"/>
          <p:nvPr/>
        </p:nvSpPr>
        <p:spPr>
          <a:xfrm>
            <a:off x="482600" y="1261341"/>
            <a:ext cx="3959225" cy="425450"/>
          </a:xfrm>
          <a:prstGeom prst="rect">
            <a:avLst/>
          </a:prstGeom>
          <a:solidFill>
            <a:srgbClr val="000000">
              <a:alpha val="50000"/>
            </a:srgbClr>
          </a:solidFill>
          <a:ln>
            <a:noFill/>
          </a:ln>
        </p:spPr>
        <p:txBody>
          <a:bodyPr wrap="square" anchor="ctr">
            <a:noAutofit/>
          </a:bodyPr>
          <a:lstStyle/>
          <a:p>
            <a:pPr marL="0" marR="0" algn="ctr">
              <a:lnSpc>
                <a:spcPct val="107000"/>
              </a:lnSpc>
              <a:spcBef>
                <a:spcPts val="200"/>
              </a:spcBef>
              <a:spcAft>
                <a:spcPts val="100"/>
              </a:spcAft>
            </a:pPr>
            <a:r>
              <a:rPr lang="en-PH" sz="1300" b="0">
                <a:solidFill>
                  <a:srgbClr val="FFFFFF"/>
                </a:solidFill>
                <a:effectLst/>
                <a:latin typeface="Arial" panose="020B0604020202020204" pitchFamily="34" charset="0"/>
                <a:ea typeface="DengXian Light" panose="02010600030101010101" pitchFamily="2" charset="-122"/>
                <a:cs typeface="Mangal" panose="02040503050203030202" pitchFamily="18" charset="0"/>
              </a:rPr>
              <a:t>Figure 6. Faculty/Visitor Attendance</a:t>
            </a:r>
            <a:endParaRPr lang="en-PH" sz="1300" b="1">
              <a:solidFill>
                <a:srgbClr val="FFFFFF"/>
              </a:solidFill>
              <a:effectLst/>
              <a:latin typeface="Arial" panose="020B0604020202020204" pitchFamily="34" charset="0"/>
              <a:ea typeface="DengXian Light" panose="02010600030101010101" pitchFamily="2" charset="-122"/>
              <a:cs typeface="Mangal" panose="02040503050203030202" pitchFamily="18" charset="0"/>
            </a:endParaRPr>
          </a:p>
        </p:txBody>
      </p:sp>
      <p:pic>
        <p:nvPicPr>
          <p:cNvPr id="9" name="Picture 8">
            <a:extLst>
              <a:ext uri="{FF2B5EF4-FFF2-40B4-BE49-F238E27FC236}">
                <a16:creationId xmlns:a16="http://schemas.microsoft.com/office/drawing/2014/main" id="{DF7D9750-E2C0-45E7-837A-C4C620896217}"/>
              </a:ext>
            </a:extLst>
          </p:cNvPr>
          <p:cNvPicPr/>
          <p:nvPr/>
        </p:nvPicPr>
        <p:blipFill rotWithShape="1">
          <a:blip r:embed="rId4">
            <a:extLst>
              <a:ext uri="{28A0092B-C50C-407E-A947-70E740481C1C}">
                <a14:useLocalDpi xmlns:a14="http://schemas.microsoft.com/office/drawing/2010/main" val="0"/>
              </a:ext>
            </a:extLst>
          </a:blip>
          <a:srcRect l="5943" t="22337" r="5630" b="12456"/>
          <a:stretch/>
        </p:blipFill>
        <p:spPr bwMode="auto">
          <a:xfrm>
            <a:off x="4569980" y="1582593"/>
            <a:ext cx="4143375" cy="3048288"/>
          </a:xfrm>
          <a:prstGeom prst="rect">
            <a:avLst/>
          </a:prstGeom>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E2697211-8063-5249-410F-AC7B1BD37048}"/>
              </a:ext>
            </a:extLst>
          </p:cNvPr>
          <p:cNvSpPr txBox="1"/>
          <p:nvPr/>
        </p:nvSpPr>
        <p:spPr>
          <a:xfrm>
            <a:off x="4569980" y="4681682"/>
            <a:ext cx="4143375" cy="425450"/>
          </a:xfrm>
          <a:prstGeom prst="rect">
            <a:avLst/>
          </a:prstGeom>
          <a:solidFill>
            <a:srgbClr val="000000">
              <a:alpha val="50000"/>
            </a:srgbClr>
          </a:solidFill>
          <a:ln>
            <a:noFill/>
          </a:ln>
        </p:spPr>
        <p:txBody>
          <a:bodyPr wrap="square" anchor="ctr">
            <a:noAutofit/>
          </a:bodyPr>
          <a:lstStyle/>
          <a:p>
            <a:pPr marL="0" marR="0" algn="ctr">
              <a:lnSpc>
                <a:spcPct val="107000"/>
              </a:lnSpc>
              <a:spcBef>
                <a:spcPts val="200"/>
              </a:spcBef>
              <a:spcAft>
                <a:spcPts val="100"/>
              </a:spcAft>
            </a:pPr>
            <a:r>
              <a:rPr lang="en-PH" sz="1300" b="0">
                <a:solidFill>
                  <a:srgbClr val="FFFFFF"/>
                </a:solidFill>
                <a:effectLst/>
                <a:latin typeface="Arial" panose="020B0604020202020204" pitchFamily="34" charset="0"/>
                <a:ea typeface="DengXian Light" panose="02010600030101010101" pitchFamily="2" charset="-122"/>
                <a:cs typeface="Mangal" panose="02040503050203030202" pitchFamily="18" charset="0"/>
              </a:rPr>
              <a:t>Figure 7. Record of Faculty/Visitor Data</a:t>
            </a:r>
            <a:endParaRPr lang="en-PH" sz="1300" b="1">
              <a:solidFill>
                <a:srgbClr val="FFFFFF"/>
              </a:solidFill>
              <a:effectLst/>
              <a:latin typeface="Arial" panose="020B0604020202020204" pitchFamily="34" charset="0"/>
              <a:ea typeface="DengXian Light" panose="02010600030101010101" pitchFamily="2" charset="-122"/>
              <a:cs typeface="Mangal" panose="02040503050203030202" pitchFamily="18" charset="0"/>
            </a:endParaRPr>
          </a:p>
        </p:txBody>
      </p:sp>
      <p:sp>
        <p:nvSpPr>
          <p:cNvPr id="168" name="Google Shape;168;p30"/>
          <p:cNvSpPr txBox="1">
            <a:spLocks noGrp="1"/>
          </p:cNvSpPr>
          <p:nvPr>
            <p:ph type="title"/>
          </p:nvPr>
        </p:nvSpPr>
        <p:spPr>
          <a:xfrm>
            <a:off x="628650" y="787"/>
            <a:ext cx="7886700" cy="706998"/>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3900" kern="1200">
                <a:solidFill>
                  <a:schemeClr val="tx1"/>
                </a:solidFill>
                <a:latin typeface="+mj-lt"/>
                <a:ea typeface="+mj-ea"/>
                <a:cs typeface="+mj-cs"/>
              </a:rPr>
              <a:t>EVENT SPECIFICATION</a:t>
            </a:r>
          </a:p>
        </p:txBody>
      </p:sp>
    </p:spTree>
    <p:extLst>
      <p:ext uri="{BB962C8B-B14F-4D97-AF65-F5344CB8AC3E}">
        <p14:creationId xmlns:p14="http://schemas.microsoft.com/office/powerpoint/2010/main" val="4097711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algn="l">
              <a:spcBef>
                <a:spcPct val="0"/>
              </a:spcBef>
              <a:spcAft>
                <a:spcPts val="0"/>
              </a:spcAft>
            </a:pPr>
            <a:r>
              <a:rPr lang="en-US" sz="2600" kern="1200">
                <a:solidFill>
                  <a:schemeClr val="tx1"/>
                </a:solidFill>
                <a:latin typeface="+mj-lt"/>
                <a:ea typeface="+mj-ea"/>
                <a:cs typeface="+mj-cs"/>
              </a:rPr>
              <a:t>CONTEXT DIAGRAM OF THE PRESENT SYSTEM</a:t>
            </a:r>
          </a:p>
        </p:txBody>
      </p:sp>
      <p:sp>
        <p:nvSpPr>
          <p:cNvPr id="17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3193C8-1B20-CD33-6CEC-F9E6D94D4B25}"/>
              </a:ext>
            </a:extLst>
          </p:cNvPr>
          <p:cNvPicPr/>
          <p:nvPr/>
        </p:nvPicPr>
        <p:blipFill rotWithShape="1">
          <a:blip r:embed="rId3">
            <a:extLst>
              <a:ext uri="{28A0092B-C50C-407E-A947-70E740481C1C}">
                <a14:useLocalDpi xmlns:a14="http://schemas.microsoft.com/office/drawing/2010/main" val="0"/>
              </a:ext>
            </a:extLst>
          </a:blip>
          <a:srcRect l="20484" t="22446" r="19965" b="8508"/>
          <a:stretch/>
        </p:blipFill>
        <p:spPr bwMode="auto">
          <a:xfrm>
            <a:off x="3040450" y="76863"/>
            <a:ext cx="5957107" cy="497677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0AA14D5-1AC4-1368-BB7E-04B17978A6CB}"/>
              </a:ext>
            </a:extLst>
          </p:cNvPr>
          <p:cNvSpPr txBox="1"/>
          <p:nvPr/>
        </p:nvSpPr>
        <p:spPr>
          <a:xfrm>
            <a:off x="4061893" y="4642002"/>
            <a:ext cx="4035448" cy="417294"/>
          </a:xfrm>
          <a:prstGeom prst="rect">
            <a:avLst/>
          </a:prstGeom>
          <a:noFill/>
        </p:spPr>
        <p:txBody>
          <a:bodyPr wrap="square">
            <a:spAutoFit/>
          </a:bodyPr>
          <a:lstStyle/>
          <a:p>
            <a:pPr algn="ctr">
              <a:lnSpc>
                <a:spcPct val="200000"/>
              </a:lnSpc>
              <a:spcAft>
                <a:spcPts val="600"/>
              </a:spcAft>
            </a:pPr>
            <a:r>
              <a:rPr lang="en-PH" sz="1232" b="0" i="0" u="none" strike="noStrike" cap="none">
                <a:solidFill>
                  <a:srgbClr val="000000"/>
                </a:solidFill>
                <a:latin typeface="Arial" panose="020B0604020202020204" pitchFamily="34" charset="0"/>
                <a:ea typeface="Arial"/>
                <a:cs typeface="Mangal" panose="02040503050203030202" pitchFamily="18" charset="0"/>
                <a:sym typeface="Arial"/>
              </a:rPr>
              <a:t>Figure 10. Top Level of the Present System</a:t>
            </a:r>
            <a:endParaRPr lang="en-PH" sz="12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86315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algn="l">
              <a:spcBef>
                <a:spcPct val="0"/>
              </a:spcBef>
              <a:spcAft>
                <a:spcPts val="0"/>
              </a:spcAft>
            </a:pPr>
            <a:r>
              <a:rPr lang="en-US" sz="4100" kern="1200">
                <a:solidFill>
                  <a:schemeClr val="tx1"/>
                </a:solidFill>
                <a:latin typeface="+mj-lt"/>
                <a:ea typeface="+mj-ea"/>
                <a:cs typeface="+mj-cs"/>
              </a:rPr>
              <a:t>USE CASE DIAGRAM</a:t>
            </a:r>
          </a:p>
        </p:txBody>
      </p:sp>
      <p:sp>
        <p:nvSpPr>
          <p:cNvPr id="17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35C63B-2B8F-CAD0-6146-AD66E08E63C6}"/>
              </a:ext>
            </a:extLst>
          </p:cNvPr>
          <p:cNvSpPr txBox="1"/>
          <p:nvPr/>
        </p:nvSpPr>
        <p:spPr>
          <a:xfrm>
            <a:off x="473202" y="2105406"/>
            <a:ext cx="2571750" cy="2558034"/>
          </a:xfrm>
          <a:prstGeom prst="rect">
            <a:avLst/>
          </a:prstGeom>
        </p:spPr>
        <p:txBody>
          <a:bodyPr vert="horz" lIns="91440" tIns="45720" rIns="91440" bIns="45720" rtlCol="0" anchor="t">
            <a:normAutofit fontScale="92500"/>
          </a:bodyPr>
          <a:lstStyle/>
          <a:p>
            <a:pPr indent="-228600">
              <a:lnSpc>
                <a:spcPct val="90000"/>
              </a:lnSpc>
              <a:spcAft>
                <a:spcPts val="800"/>
              </a:spcAft>
              <a:buFont typeface="Arial" panose="020B0604020202020204" pitchFamily="34" charset="0"/>
              <a:buChar char="•"/>
            </a:pPr>
            <a:r>
              <a:rPr lang="en-US" sz="1200" kern="1200" dirty="0">
                <a:solidFill>
                  <a:schemeClr val="tx1"/>
                </a:solidFill>
                <a:effectLst/>
                <a:latin typeface="+mn-lt"/>
                <a:ea typeface="+mn-ea"/>
                <a:cs typeface="+mn-cs"/>
              </a:rPr>
              <a:t>A use case diagram, as a defines by Sunil</a:t>
            </a:r>
            <a:r>
              <a:rPr lang="en-US" sz="1200" kern="1200" dirty="0">
                <a:solidFill>
                  <a:schemeClr val="tx1"/>
                </a:solidFill>
                <a:latin typeface="+mn-lt"/>
                <a:ea typeface="+mn-ea"/>
                <a:cs typeface="+mn-cs"/>
              </a:rPr>
              <a:t> </a:t>
            </a:r>
            <a:r>
              <a:rPr lang="en-US" sz="1200" kern="1200" dirty="0">
                <a:solidFill>
                  <a:schemeClr val="tx1"/>
                </a:solidFill>
                <a:effectLst/>
                <a:latin typeface="+mn-lt"/>
                <a:ea typeface="+mn-ea"/>
                <a:cs typeface="+mn-cs"/>
              </a:rPr>
              <a:t> (2023), is a visual representation within the Unified Modeling Language (UML) that illustrates the interaction between users (referred to as actors) and a system. This diagram effectively portrays the system’s functionality, aiding in the identification and management of project scope and facilitating communication with stak</a:t>
            </a:r>
            <a:r>
              <a:rPr lang="en-US" sz="1200" kern="1200" dirty="0">
                <a:solidFill>
                  <a:schemeClr val="tx1"/>
                </a:solidFill>
                <a:latin typeface="+mn-lt"/>
                <a:ea typeface="+mn-ea"/>
                <a:cs typeface="+mn-cs"/>
              </a:rPr>
              <a:t>e</a:t>
            </a:r>
            <a:r>
              <a:rPr lang="en-US" sz="1200" kern="1200" dirty="0">
                <a:solidFill>
                  <a:schemeClr val="tx1"/>
                </a:solidFill>
                <a:effectLst/>
                <a:latin typeface="+mn-lt"/>
                <a:ea typeface="+mn-ea"/>
                <a:cs typeface="+mn-cs"/>
              </a:rPr>
              <a:t>holders. In figure 9, a use case diagram is presented, illustrating three users: a Librarian, Staff and Students. The librarian manage the system, while staff is to assist the student to the scan the barcode, Students.</a:t>
            </a:r>
            <a:endParaRPr lang="en-US" sz="1200" kern="1200" dirty="0">
              <a:solidFill>
                <a:schemeClr val="tx1"/>
              </a:solidFill>
              <a:effectLst/>
              <a:latin typeface="+mn-lt"/>
              <a:ea typeface="+mn-ea"/>
              <a:cs typeface="Calibri"/>
            </a:endParaRPr>
          </a:p>
        </p:txBody>
      </p:sp>
      <p:pic>
        <p:nvPicPr>
          <p:cNvPr id="5" name="Picture 4">
            <a:extLst>
              <a:ext uri="{FF2B5EF4-FFF2-40B4-BE49-F238E27FC236}">
                <a16:creationId xmlns:a16="http://schemas.microsoft.com/office/drawing/2014/main" id="{57B5CD62-9264-E77D-00C1-41E1996B5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06672" y="3810"/>
            <a:ext cx="5658458" cy="5135880"/>
          </a:xfrm>
          <a:prstGeom prst="rect">
            <a:avLst/>
          </a:prstGeom>
          <a:noFill/>
        </p:spPr>
      </p:pic>
      <p:sp>
        <p:nvSpPr>
          <p:cNvPr id="2" name="Rectangle 1">
            <a:extLst>
              <a:ext uri="{FF2B5EF4-FFF2-40B4-BE49-F238E27FC236}">
                <a16:creationId xmlns:a16="http://schemas.microsoft.com/office/drawing/2014/main" id="{F0C04C47-4D98-454D-BA54-435BB550F252}"/>
              </a:ext>
            </a:extLst>
          </p:cNvPr>
          <p:cNvSpPr/>
          <p:nvPr/>
        </p:nvSpPr>
        <p:spPr>
          <a:xfrm>
            <a:off x="4029076" y="4749165"/>
            <a:ext cx="1378744" cy="38909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sz="600" dirty="0">
                <a:ln w="0"/>
                <a:solidFill>
                  <a:schemeClr val="tx1"/>
                </a:solidFill>
                <a:effectLst>
                  <a:outerShdw blurRad="38100" dist="19050" dir="2700000" algn="tl" rotWithShape="0">
                    <a:schemeClr val="dk1">
                      <a:alpha val="40000"/>
                    </a:schemeClr>
                  </a:outerShdw>
                </a:effectLst>
              </a:rPr>
              <a:t>The Faculty/Visitor can scan his/her id for entrance attendance</a:t>
            </a:r>
          </a:p>
        </p:txBody>
      </p:sp>
      <p:sp>
        <p:nvSpPr>
          <p:cNvPr id="4" name="Oval 3">
            <a:extLst>
              <a:ext uri="{FF2B5EF4-FFF2-40B4-BE49-F238E27FC236}">
                <a16:creationId xmlns:a16="http://schemas.microsoft.com/office/drawing/2014/main" id="{60DC4E7C-250D-43EB-9BC6-3D69556DD6E9}"/>
              </a:ext>
            </a:extLst>
          </p:cNvPr>
          <p:cNvSpPr/>
          <p:nvPr/>
        </p:nvSpPr>
        <p:spPr>
          <a:xfrm>
            <a:off x="4664870" y="4495800"/>
            <a:ext cx="107156" cy="107156"/>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cxnSp>
        <p:nvCxnSpPr>
          <p:cNvPr id="9" name="Straight Connector 8">
            <a:extLst>
              <a:ext uri="{FF2B5EF4-FFF2-40B4-BE49-F238E27FC236}">
                <a16:creationId xmlns:a16="http://schemas.microsoft.com/office/drawing/2014/main" id="{2207DE1B-66D2-4E2C-8C0A-CA7E4755A59C}"/>
              </a:ext>
            </a:extLst>
          </p:cNvPr>
          <p:cNvCxnSpPr>
            <a:endCxn id="4" idx="4"/>
          </p:cNvCxnSpPr>
          <p:nvPr/>
        </p:nvCxnSpPr>
        <p:spPr>
          <a:xfrm flipV="1">
            <a:off x="4718448" y="4602956"/>
            <a:ext cx="0" cy="60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28EB2D-6FDB-41F9-A45F-502CE20C6095}"/>
              </a:ext>
            </a:extLst>
          </p:cNvPr>
          <p:cNvCxnSpPr/>
          <p:nvPr/>
        </p:nvCxnSpPr>
        <p:spPr>
          <a:xfrm flipV="1">
            <a:off x="4690110" y="4663440"/>
            <a:ext cx="28338" cy="40005"/>
          </a:xfrm>
          <a:prstGeom prst="line">
            <a:avLst/>
          </a:prstGeom>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3A224B0-D8FE-4AF3-BB47-CF5C16656C6A}"/>
              </a:ext>
            </a:extLst>
          </p:cNvPr>
          <p:cNvCxnSpPr/>
          <p:nvPr/>
        </p:nvCxnSpPr>
        <p:spPr>
          <a:xfrm flipH="1" flipV="1">
            <a:off x="4718448" y="4663440"/>
            <a:ext cx="25002" cy="400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3303BE-781B-4537-BD13-1856E6F53215}"/>
              </a:ext>
            </a:extLst>
          </p:cNvPr>
          <p:cNvCxnSpPr/>
          <p:nvPr/>
        </p:nvCxnSpPr>
        <p:spPr>
          <a:xfrm>
            <a:off x="4664870" y="4633198"/>
            <a:ext cx="1071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3943B0F-2040-44B2-B238-F49B2C9BCCC0}"/>
              </a:ext>
            </a:extLst>
          </p:cNvPr>
          <p:cNvSpPr txBox="1"/>
          <p:nvPr/>
        </p:nvSpPr>
        <p:spPr>
          <a:xfrm>
            <a:off x="4701830" y="4591422"/>
            <a:ext cx="663831" cy="169277"/>
          </a:xfrm>
          <a:prstGeom prst="rect">
            <a:avLst/>
          </a:prstGeom>
          <a:noFill/>
        </p:spPr>
        <p:txBody>
          <a:bodyPr wrap="square" rtlCol="0">
            <a:spAutoFit/>
          </a:bodyPr>
          <a:lstStyle/>
          <a:p>
            <a:r>
              <a:rPr lang="en-PH" sz="500" dirty="0"/>
              <a:t>Faculty/Visitor</a:t>
            </a:r>
          </a:p>
        </p:txBody>
      </p:sp>
      <p:cxnSp>
        <p:nvCxnSpPr>
          <p:cNvPr id="18" name="Straight Arrow Connector 17">
            <a:extLst>
              <a:ext uri="{FF2B5EF4-FFF2-40B4-BE49-F238E27FC236}">
                <a16:creationId xmlns:a16="http://schemas.microsoft.com/office/drawing/2014/main" id="{C8C15761-F0CE-4A1E-AE6B-E85273B35B1D}"/>
              </a:ext>
            </a:extLst>
          </p:cNvPr>
          <p:cNvCxnSpPr>
            <a:stCxn id="16" idx="3"/>
          </p:cNvCxnSpPr>
          <p:nvPr/>
        </p:nvCxnSpPr>
        <p:spPr>
          <a:xfrm flipV="1">
            <a:off x="5365661" y="3773424"/>
            <a:ext cx="1382611" cy="902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59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algn="l">
              <a:spcBef>
                <a:spcPct val="0"/>
              </a:spcBef>
              <a:spcAft>
                <a:spcPts val="0"/>
              </a:spcAft>
            </a:pPr>
            <a:r>
              <a:rPr lang="en-US" sz="3800" kern="1200">
                <a:solidFill>
                  <a:schemeClr val="tx1"/>
                </a:solidFill>
                <a:latin typeface="+mj-lt"/>
                <a:ea typeface="+mj-ea"/>
                <a:cs typeface="+mj-cs"/>
              </a:rPr>
              <a:t>CLASS DIAGRAM</a:t>
            </a:r>
          </a:p>
        </p:txBody>
      </p:sp>
      <p:sp>
        <p:nvSpPr>
          <p:cNvPr id="17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35C63B-2B8F-CAD0-6146-AD66E08E63C6}"/>
              </a:ext>
            </a:extLst>
          </p:cNvPr>
          <p:cNvSpPr txBox="1"/>
          <p:nvPr/>
        </p:nvSpPr>
        <p:spPr>
          <a:xfrm>
            <a:off x="473202" y="1995678"/>
            <a:ext cx="3614166" cy="2660904"/>
          </a:xfrm>
          <a:prstGeom prst="rect">
            <a:avLst/>
          </a:prstGeom>
        </p:spPr>
        <p:txBody>
          <a:bodyPr vert="horz" lIns="91440" tIns="45720" rIns="91440" bIns="45720" rtlCol="0" anchor="t">
            <a:normAutofit/>
          </a:bodyPr>
          <a:lstStyle/>
          <a:p>
            <a:pPr marL="0" marR="0" indent="-228600">
              <a:lnSpc>
                <a:spcPct val="90000"/>
              </a:lnSpc>
              <a:spcBef>
                <a:spcPts val="0"/>
              </a:spcBef>
              <a:spcAft>
                <a:spcPts val="800"/>
              </a:spcAft>
              <a:buFont typeface="Arial" panose="020B0604020202020204" pitchFamily="34" charset="0"/>
              <a:buChar char="•"/>
            </a:pPr>
            <a:r>
              <a:rPr lang="en-US" sz="2000" b="0" i="0" kern="1200" dirty="0">
                <a:solidFill>
                  <a:schemeClr val="tx1"/>
                </a:solidFill>
                <a:effectLst/>
                <a:highlight>
                  <a:srgbClr val="FFFFFF"/>
                </a:highlight>
                <a:latin typeface="+mn-lt"/>
                <a:ea typeface="+mn-ea"/>
                <a:cs typeface="+mn-cs"/>
              </a:rPr>
              <a:t>Class diagram in the United Modern Language (UML) is a type of static structure diagram that describes the structures of a system by showing the systems classes, their attributes, operational methods, and the relationships among objects. </a:t>
            </a:r>
            <a:br>
              <a:rPr lang="en-US" sz="2000" kern="1200" dirty="0">
                <a:latin typeface="+mn-lt"/>
                <a:ea typeface="+mn-ea"/>
                <a:cs typeface="+mn-cs"/>
              </a:rPr>
            </a:br>
            <a:endParaRPr lang="en-US" sz="2000" kern="1200" dirty="0">
              <a:solidFill>
                <a:schemeClr val="tx1"/>
              </a:solidFill>
              <a:effectLst/>
              <a:latin typeface="+mn-lt"/>
              <a:ea typeface="+mn-ea"/>
              <a:cs typeface="Calibri"/>
            </a:endParaRPr>
          </a:p>
        </p:txBody>
      </p:sp>
      <p:pic>
        <p:nvPicPr>
          <p:cNvPr id="2" name="Picture 1">
            <a:extLst>
              <a:ext uri="{FF2B5EF4-FFF2-40B4-BE49-F238E27FC236}">
                <a16:creationId xmlns:a16="http://schemas.microsoft.com/office/drawing/2014/main" id="{DF8840FA-7F61-641F-8DCE-21A6A5DD613F}"/>
              </a:ext>
            </a:extLst>
          </p:cNvPr>
          <p:cNvPicPr>
            <a:picLocks noChangeAspect="1"/>
          </p:cNvPicPr>
          <p:nvPr/>
        </p:nvPicPr>
        <p:blipFill>
          <a:blip r:embed="rId3">
            <a:extLst>
              <a:ext uri="{28A0092B-C50C-407E-A947-70E740481C1C}">
                <a14:useLocalDpi xmlns:a14="http://schemas.microsoft.com/office/drawing/2010/main" val="0"/>
              </a:ext>
            </a:extLst>
          </a:blip>
          <a:srcRect b="1387"/>
          <a:stretch>
            <a:fillRect/>
          </a:stretch>
        </p:blipFill>
        <p:spPr bwMode="auto">
          <a:xfrm>
            <a:off x="4162038" y="47106"/>
            <a:ext cx="4814812" cy="5049289"/>
          </a:xfrm>
          <a:prstGeom prst="rect">
            <a:avLst/>
          </a:prstGeom>
          <a:noFill/>
        </p:spPr>
      </p:pic>
    </p:spTree>
    <p:extLst>
      <p:ext uri="{BB962C8B-B14F-4D97-AF65-F5344CB8AC3E}">
        <p14:creationId xmlns:p14="http://schemas.microsoft.com/office/powerpoint/2010/main" val="1240928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479160" y="342900"/>
            <a:ext cx="8182230" cy="1026460"/>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5000"/>
              <a:t>Program Hierarchy</a:t>
            </a:r>
          </a:p>
        </p:txBody>
      </p:sp>
      <p:sp>
        <p:nvSpPr>
          <p:cNvPr id="17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388012"/>
            <a:ext cx="2468880" cy="13716"/>
          </a:xfrm>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530" y="5728"/>
                  <a:pt x="2468490" y="7624"/>
                  <a:pt x="2468880" y="13716"/>
                </a:cubicBezTo>
                <a:cubicBezTo>
                  <a:pt x="2229297" y="-19231"/>
                  <a:pt x="2066775" y="25681"/>
                  <a:pt x="1802282" y="13716"/>
                </a:cubicBezTo>
                <a:cubicBezTo>
                  <a:pt x="1537789" y="1751"/>
                  <a:pt x="1379930" y="17694"/>
                  <a:pt x="1209751" y="13716"/>
                </a:cubicBezTo>
                <a:cubicBezTo>
                  <a:pt x="1039572" y="9738"/>
                  <a:pt x="837025" y="8278"/>
                  <a:pt x="641909" y="13716"/>
                </a:cubicBezTo>
                <a:cubicBezTo>
                  <a:pt x="446793" y="19154"/>
                  <a:pt x="170561" y="13900"/>
                  <a:pt x="0" y="13716"/>
                </a:cubicBezTo>
                <a:cubicBezTo>
                  <a:pt x="-302" y="10335"/>
                  <a:pt x="417" y="4724"/>
                  <a:pt x="0" y="0"/>
                </a:cubicBezTo>
                <a:close/>
              </a:path>
              <a:path w="2468880" h="13716"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9409" y="5071"/>
                  <a:pt x="2469155" y="7437"/>
                  <a:pt x="2468880" y="13716"/>
                </a:cubicBezTo>
                <a:cubicBezTo>
                  <a:pt x="2271330" y="32027"/>
                  <a:pt x="2001027" y="26982"/>
                  <a:pt x="1876349" y="13716"/>
                </a:cubicBezTo>
                <a:cubicBezTo>
                  <a:pt x="1751671" y="450"/>
                  <a:pt x="1364652" y="10491"/>
                  <a:pt x="1209751" y="13716"/>
                </a:cubicBezTo>
                <a:cubicBezTo>
                  <a:pt x="1054850" y="16941"/>
                  <a:pt x="748438" y="15502"/>
                  <a:pt x="617220" y="13716"/>
                </a:cubicBezTo>
                <a:cubicBezTo>
                  <a:pt x="486002" y="11930"/>
                  <a:pt x="237432" y="22628"/>
                  <a:pt x="0" y="13716"/>
                </a:cubicBezTo>
                <a:cubicBezTo>
                  <a:pt x="198" y="8947"/>
                  <a:pt x="304" y="52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F451EC-6926-CD5B-AD5F-1A1B07C134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690872" y="1528193"/>
            <a:ext cx="4210812" cy="3265512"/>
          </a:xfrm>
          <a:prstGeom prst="rect">
            <a:avLst/>
          </a:prstGeom>
          <a:noFill/>
        </p:spPr>
      </p:pic>
      <p:pic>
        <p:nvPicPr>
          <p:cNvPr id="2049" name="Picture 53">
            <a:extLst>
              <a:ext uri="{FF2B5EF4-FFF2-40B4-BE49-F238E27FC236}">
                <a16:creationId xmlns:a16="http://schemas.microsoft.com/office/drawing/2014/main" id="{23DD50F8-EF1F-4219-B5D2-8BEDEED86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87" t="9174" r="-887" b="-1147"/>
          <a:stretch>
            <a:fillRect/>
          </a:stretch>
        </p:blipFill>
        <p:spPr bwMode="auto">
          <a:xfrm>
            <a:off x="83820" y="1833373"/>
            <a:ext cx="4607052" cy="29603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596979D-DD3D-4854-B52B-4E075E530830}"/>
              </a:ext>
            </a:extLst>
          </p:cNvPr>
          <p:cNvSpPr>
            <a:spLocks noChangeArrowheads="1"/>
          </p:cNvSpPr>
          <p:nvPr/>
        </p:nvSpPr>
        <p:spPr bwMode="auto">
          <a:xfrm>
            <a:off x="799465" y="4458304"/>
            <a:ext cx="709295" cy="65472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Faculty/Visitor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9" name="Straight Connector 8">
            <a:extLst>
              <a:ext uri="{FF2B5EF4-FFF2-40B4-BE49-F238E27FC236}">
                <a16:creationId xmlns:a16="http://schemas.microsoft.com/office/drawing/2014/main" id="{E60D2C7F-6445-4CFD-8B79-09D4035BC49B}"/>
              </a:ext>
            </a:extLst>
          </p:cNvPr>
          <p:cNvCxnSpPr>
            <a:cxnSpLocks/>
          </p:cNvCxnSpPr>
          <p:nvPr/>
        </p:nvCxnSpPr>
        <p:spPr>
          <a:xfrm flipV="1">
            <a:off x="1087755" y="4376395"/>
            <a:ext cx="0" cy="81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4">
            <a:extLst>
              <a:ext uri="{FF2B5EF4-FFF2-40B4-BE49-F238E27FC236}">
                <a16:creationId xmlns:a16="http://schemas.microsoft.com/office/drawing/2014/main" id="{D5ED072F-65C3-461C-A38F-4ACEF603B429}"/>
              </a:ext>
            </a:extLst>
          </p:cNvPr>
          <p:cNvSpPr>
            <a:spLocks noChangeArrowheads="1"/>
          </p:cNvSpPr>
          <p:nvPr/>
        </p:nvSpPr>
        <p:spPr bwMode="auto">
          <a:xfrm>
            <a:off x="83820" y="1150608"/>
            <a:ext cx="76784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3626160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84" name="Rectangle 18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3200" kern="1200">
                <a:solidFill>
                  <a:schemeClr val="tx1"/>
                </a:solidFill>
                <a:latin typeface="+mj-lt"/>
                <a:ea typeface="+mj-ea"/>
                <a:cs typeface="+mj-cs"/>
              </a:rPr>
              <a:t>SUMMARY OF FINDINGS, CONCLUSION, AND RECOMMENDATIONS</a:t>
            </a:r>
          </a:p>
        </p:txBody>
      </p:sp>
      <p:sp>
        <p:nvSpPr>
          <p:cNvPr id="18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1555E88E-F645-CAE3-7FC2-D8C2D79637CD}"/>
              </a:ext>
            </a:extLst>
          </p:cNvPr>
          <p:cNvSpPr>
            <a:spLocks noGrp="1" noChangeArrowheads="1"/>
          </p:cNvSpPr>
          <p:nvPr>
            <p:ph type="body" idx="1"/>
          </p:nvPr>
        </p:nvSpPr>
        <p:spPr bwMode="auto">
          <a:xfrm>
            <a:off x="628650" y="1447038"/>
            <a:ext cx="7886700" cy="318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The institution uses semi-manual processes for managing library information, leading to issues like misplacement, attendance monitoring, and record duplication. To address these issues, a Library Management System with Barcode User Counter in BISU-Bilar was developed. The system includes modules like Accounts, Dashboard, Student Barcode ID, Incrementing Counter, Data Logging, and Transactions like borrowing and borrowed. The system was evaluated in terms of usability, with an average rating of 4.52, indicating the system meets individual expectations in terms of ease of use, visual clarity, and language.</a:t>
            </a:r>
            <a:endParaRPr lang="en-US" altLang="en-US" sz="2000" b="0" i="0" u="none" strike="noStrike" cap="none" normalizeH="0" baseline="0">
              <a:ln>
                <a:noFill/>
              </a:ln>
              <a:solidFill>
                <a:schemeClr val="tx1"/>
              </a:solidFill>
              <a:effectLst/>
              <a:cs typeface="Calibri"/>
            </a:endParaRPr>
          </a:p>
        </p:txBody>
      </p:sp>
    </p:spTree>
    <p:extLst>
      <p:ext uri="{BB962C8B-B14F-4D97-AF65-F5344CB8AC3E}">
        <p14:creationId xmlns:p14="http://schemas.microsoft.com/office/powerpoint/2010/main" val="340911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4100" kern="1200">
                <a:solidFill>
                  <a:schemeClr val="tx1"/>
                </a:solidFill>
                <a:latin typeface="+mj-lt"/>
                <a:ea typeface="+mj-ea"/>
                <a:cs typeface="+mj-cs"/>
              </a:rPr>
              <a:t>RATIONALE</a:t>
            </a:r>
          </a:p>
        </p:txBody>
      </p:sp>
      <p:sp>
        <p:nvSpPr>
          <p:cNvPr id="17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997DE7EA-D28C-16B8-BE60-1DE83EF91FFE}"/>
              </a:ext>
            </a:extLst>
          </p:cNvPr>
          <p:cNvSpPr>
            <a:spLocks noGrp="1" noChangeArrowheads="1"/>
          </p:cNvSpPr>
          <p:nvPr>
            <p:ph type="body" idx="1"/>
          </p:nvPr>
        </p:nvSpPr>
        <p:spPr bwMode="auto">
          <a:xfrm>
            <a:off x="612085" y="1521582"/>
            <a:ext cx="7886700" cy="334633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Computerized applications have revolutionized the way academic institutions manage library materials and borrowers' information. BISU-Bilar College, a public institution in Zamora, Bilar, Bohol, has implemented a Library Management System with a Barcode User Counter to enhance its operations. This system provides real-time information on visitor numbers, stay durations, and library resources, aiding in hiring personnel, purchasing resources, and creating user-specific programs. It also enhances security by tracking material movement and preventing theft or unlawful borrowing. The Barcode User Counter also simplifies authentication for various services, reducing the need for manual intervention. Unlike traditional methods like human headcounts and paper sign-in sheets, the Barcode User Counter uses technology to track library usage. Patrons scan their barcodes at checkpoints, logging their activity and providing a digital trail of user activity. This innovative approach improves library operations and user convenience.</a:t>
            </a:r>
            <a:endParaRPr lang="en-US" altLang="en-US" sz="1800" b="0" i="0" u="none" strike="noStrike" cap="none" normalizeH="0" baseline="0" dirty="0">
              <a:ln>
                <a:noFill/>
              </a:ln>
              <a:solidFill>
                <a:schemeClr val="tx1"/>
              </a:solidFill>
              <a:effectLst/>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4100" kern="1200">
                <a:solidFill>
                  <a:schemeClr val="tx1"/>
                </a:solidFill>
                <a:latin typeface="+mj-lt"/>
                <a:ea typeface="+mj-ea"/>
                <a:cs typeface="+mj-cs"/>
              </a:rPr>
              <a:t>CONCLUSION</a:t>
            </a:r>
          </a:p>
        </p:txBody>
      </p:sp>
      <p:sp>
        <p:nvSpPr>
          <p:cNvPr id="17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1555E88E-F645-CAE3-7FC2-D8C2D79637CD}"/>
              </a:ext>
            </a:extLst>
          </p:cNvPr>
          <p:cNvSpPr>
            <a:spLocks noGrp="1" noChangeArrowheads="1"/>
          </p:cNvSpPr>
          <p:nvPr>
            <p:ph type="body" idx="1"/>
          </p:nvPr>
        </p:nvSpPr>
        <p:spPr bwMode="auto">
          <a:xfrm>
            <a:off x="628650" y="1447038"/>
            <a:ext cx="7886700" cy="318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lang="en-US" sz="2400" dirty="0">
                <a:solidFill>
                  <a:schemeClr val="tx1"/>
                </a:solidFill>
                <a:effectLst/>
              </a:rPr>
              <a:t>Based on the findings of the study, the researchers have concluded that the concern institutions lack system, and there are problems encountered by the students in the process of the current attendance monitoring and library Management. Library Management System with Barcode User Counter in BISU-Bilar have improved the record management efficiency and attendance by scanning Barcode fitted the requirements and expectations of the client and adoption of the system requires minimal investment, operational cost, hence, affordable, and economical.</a:t>
            </a:r>
            <a:endParaRPr lang="en-US" altLang="en-US" sz="2400" b="0" i="0" u="none" strike="noStrike" cap="none" normalizeH="0" baseline="0">
              <a:ln>
                <a:noFill/>
              </a:ln>
              <a:solidFill>
                <a:schemeClr val="tx1"/>
              </a:solidFill>
              <a:effectLst/>
              <a:cs typeface="Calibri"/>
            </a:endParaRPr>
          </a:p>
        </p:txBody>
      </p:sp>
    </p:spTree>
    <p:extLst>
      <p:ext uri="{BB962C8B-B14F-4D97-AF65-F5344CB8AC3E}">
        <p14:creationId xmlns:p14="http://schemas.microsoft.com/office/powerpoint/2010/main" val="2734754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4100" kern="1200">
                <a:solidFill>
                  <a:schemeClr val="tx1"/>
                </a:solidFill>
                <a:latin typeface="+mj-lt"/>
                <a:ea typeface="+mj-ea"/>
                <a:cs typeface="+mj-cs"/>
              </a:rPr>
              <a:t>RECOMMENDATION</a:t>
            </a:r>
          </a:p>
        </p:txBody>
      </p:sp>
      <p:sp>
        <p:nvSpPr>
          <p:cNvPr id="17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1555E88E-F645-CAE3-7FC2-D8C2D79637CD}"/>
              </a:ext>
            </a:extLst>
          </p:cNvPr>
          <p:cNvSpPr>
            <a:spLocks noGrp="1" noChangeArrowheads="1"/>
          </p:cNvSpPr>
          <p:nvPr>
            <p:ph type="body" idx="1"/>
          </p:nvPr>
        </p:nvSpPr>
        <p:spPr bwMode="auto">
          <a:xfrm>
            <a:off x="628650" y="1447038"/>
            <a:ext cx="7886700" cy="318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lnSpcReduction="20000"/>
          </a:bodyPr>
          <a:lstStyle/>
          <a:p>
            <a:pPr marL="0" marR="0" indent="0">
              <a:lnSpc>
                <a:spcPct val="90000"/>
              </a:lnSpc>
              <a:spcBef>
                <a:spcPts val="0"/>
              </a:spcBef>
              <a:spcAft>
                <a:spcPts val="800"/>
              </a:spcAft>
              <a:buNone/>
            </a:pPr>
            <a:r>
              <a:rPr lang="en-US" sz="1800" dirty="0">
                <a:solidFill>
                  <a:schemeClr val="tx1"/>
                </a:solidFill>
                <a:effectLst/>
              </a:rPr>
              <a:t>Based on the aforementioned conclusions, it is recommended that the developed system should be implemented at Library Management System with Barcode User Counter in BISU-Bilar, where the study is being done. The researchers came up with the following recommendations in order to resolve the needs identified during the study.</a:t>
            </a:r>
            <a:endParaRPr lang="en-US" sz="1800" dirty="0">
              <a:solidFill>
                <a:schemeClr val="tx1"/>
              </a:solidFill>
              <a:effectLst/>
              <a:cs typeface="Calibri"/>
            </a:endParaRPr>
          </a:p>
          <a:p>
            <a:pPr marL="0" marR="0" indent="-228600">
              <a:lnSpc>
                <a:spcPct val="90000"/>
              </a:lnSpc>
              <a:spcBef>
                <a:spcPts val="0"/>
              </a:spcBef>
              <a:spcAft>
                <a:spcPts val="800"/>
              </a:spcAft>
              <a:buFont typeface="Arial" panose="020B0604020202020204" pitchFamily="34" charset="0"/>
              <a:buChar char="•"/>
            </a:pPr>
            <a:r>
              <a:rPr lang="en-US" sz="1800" dirty="0">
                <a:solidFill>
                  <a:schemeClr val="tx1"/>
                </a:solidFill>
                <a:effectLst/>
              </a:rPr>
              <a:t>1. The future researchers can improve the efficiency and accuracy of library operations, making it easier for both students and staff to manage library resources effectively.</a:t>
            </a:r>
            <a:endParaRPr lang="en-US" sz="1800" dirty="0">
              <a:solidFill>
                <a:schemeClr val="tx1"/>
              </a:solidFill>
              <a:effectLst/>
              <a:cs typeface="Calibri"/>
            </a:endParaRPr>
          </a:p>
          <a:p>
            <a:pPr marL="0" indent="-228600">
              <a:lnSpc>
                <a:spcPct val="90000"/>
              </a:lnSpc>
              <a:spcAft>
                <a:spcPts val="800"/>
              </a:spcAft>
              <a:buFont typeface="Arial" panose="020B0604020202020204" pitchFamily="34" charset="0"/>
              <a:buChar char="•"/>
            </a:pPr>
            <a:r>
              <a:rPr lang="en-US" sz="1800" dirty="0">
                <a:solidFill>
                  <a:schemeClr val="tx1"/>
                </a:solidFill>
                <a:effectLst/>
              </a:rPr>
              <a:t>2.</a:t>
            </a:r>
            <a:r>
              <a:rPr lang="en-US" sz="1800" dirty="0">
                <a:solidFill>
                  <a:schemeClr val="tx1"/>
                </a:solidFill>
              </a:rPr>
              <a:t> </a:t>
            </a:r>
            <a:r>
              <a:rPr lang="en-US" sz="1800" dirty="0">
                <a:solidFill>
                  <a:schemeClr val="tx1"/>
                </a:solidFill>
                <a:effectLst/>
              </a:rPr>
              <a:t> Researchers should consider incorporating data analytics capabilities into the system to analyze user behavior, optimize resource allocation, and continuously improve library services based on insights gained from usage patterns.</a:t>
            </a:r>
            <a:endParaRPr lang="en-US" sz="1800" dirty="0">
              <a:solidFill>
                <a:schemeClr val="tx1"/>
              </a:solidFill>
              <a:effectLst/>
              <a:cs typeface="Calibri"/>
            </a:endParaRPr>
          </a:p>
          <a:p>
            <a:pPr marL="0" marR="0" indent="-228600">
              <a:lnSpc>
                <a:spcPct val="90000"/>
              </a:lnSpc>
              <a:spcBef>
                <a:spcPts val="0"/>
              </a:spcBef>
              <a:spcAft>
                <a:spcPts val="800"/>
              </a:spcAft>
              <a:buFont typeface="Arial" panose="020B0604020202020204" pitchFamily="34" charset="0"/>
              <a:buChar char="•"/>
            </a:pPr>
            <a:r>
              <a:rPr lang="en-US" sz="1800" dirty="0">
                <a:solidFill>
                  <a:schemeClr val="tx1"/>
                </a:solidFill>
                <a:effectLst/>
              </a:rPr>
              <a:t>3. Researchers could explore the possibility of integrating the Library Management System with the institution's existing student information system or learning management system.</a:t>
            </a:r>
            <a:endParaRPr lang="en-US" sz="1800" dirty="0">
              <a:solidFill>
                <a:schemeClr val="tx1"/>
              </a:solidFill>
              <a:effectLst/>
              <a:cs typeface="Calibri"/>
            </a:endParaRPr>
          </a:p>
          <a:p>
            <a:pPr marL="0" indent="0">
              <a:lnSpc>
                <a:spcPct val="90000"/>
              </a:lnSpc>
              <a:buNone/>
            </a:pPr>
            <a:endParaRPr lang="en-US" sz="1400" b="0" i="0" u="none" strike="noStrike" cap="none" normalizeH="0" baseline="0" dirty="0">
              <a:ln>
                <a:noFill/>
              </a:ln>
              <a:effectLst/>
              <a:cs typeface="Calibri" panose="020F0502020204030204"/>
            </a:endParaRPr>
          </a:p>
        </p:txBody>
      </p:sp>
    </p:spTree>
    <p:extLst>
      <p:ext uri="{BB962C8B-B14F-4D97-AF65-F5344CB8AC3E}">
        <p14:creationId xmlns:p14="http://schemas.microsoft.com/office/powerpoint/2010/main" val="164553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3"/>
        <p:cNvGrpSpPr/>
        <p:nvPr/>
      </p:nvGrpSpPr>
      <p:grpSpPr>
        <a:xfrm>
          <a:off x="0" y="0"/>
          <a:ext cx="0" cy="0"/>
          <a:chOff x="0" y="0"/>
          <a:chExt cx="0" cy="0"/>
        </a:xfrm>
      </p:grpSpPr>
      <p:sp>
        <p:nvSpPr>
          <p:cNvPr id="207" name="Rectangle 20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9" name="Group 20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1768"/>
            <a:ext cx="1407490" cy="1324506"/>
            <a:chOff x="-648769" y="2358"/>
            <a:chExt cx="1876653" cy="1766008"/>
          </a:xfrm>
        </p:grpSpPr>
        <p:sp>
          <p:nvSpPr>
            <p:cNvPr id="203" name="Freeform: Shape 20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 name="Rectangle 20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52897" y="4525250"/>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4290831"/>
            <a:ext cx="1696473" cy="852668"/>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 name="Google Shape;194;p32"/>
          <p:cNvPicPr preferRelativeResize="0"/>
          <p:nvPr/>
        </p:nvPicPr>
        <p:blipFill rotWithShape="1">
          <a:blip r:embed="rId3">
            <a:alphaModFix/>
          </a:blip>
          <a:srcRect t="63418"/>
          <a:stretch/>
        </p:blipFill>
        <p:spPr>
          <a:xfrm>
            <a:off x="561609" y="3011327"/>
            <a:ext cx="8020780" cy="1649572"/>
          </a:xfrm>
          <a:prstGeom prst="rect">
            <a:avLst/>
          </a:prstGeom>
          <a:noFill/>
          <a:ln>
            <a:noFill/>
          </a:ln>
        </p:spPr>
      </p:pic>
      <p:sp>
        <p:nvSpPr>
          <p:cNvPr id="195" name="Google Shape;195;p32"/>
          <p:cNvSpPr/>
          <p:nvPr/>
        </p:nvSpPr>
        <p:spPr>
          <a:xfrm>
            <a:off x="915281" y="482600"/>
            <a:ext cx="7313436" cy="375039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D7DAFDFF-AFE5-67F4-46A6-C27C75F3EC3D}"/>
              </a:ext>
            </a:extLst>
          </p:cNvPr>
          <p:cNvPicPr>
            <a:picLocks noChangeAspect="1"/>
          </p:cNvPicPr>
          <p:nvPr/>
        </p:nvPicPr>
        <p:blipFill>
          <a:blip r:embed="rId4"/>
          <a:stretch>
            <a:fillRect/>
          </a:stretch>
        </p:blipFill>
        <p:spPr>
          <a:xfrm>
            <a:off x="1008011" y="579570"/>
            <a:ext cx="7128243" cy="35691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4100" kern="1200">
                <a:solidFill>
                  <a:schemeClr val="tx1"/>
                </a:solidFill>
                <a:latin typeface="+mj-lt"/>
                <a:ea typeface="+mj-ea"/>
                <a:cs typeface="+mj-cs"/>
              </a:rPr>
              <a:t>STATEMENT OF THE PROBLEM</a:t>
            </a:r>
          </a:p>
        </p:txBody>
      </p:sp>
      <p:sp>
        <p:nvSpPr>
          <p:cNvPr id="17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997DE7EA-D28C-16B8-BE60-1DE83EF91FFE}"/>
              </a:ext>
            </a:extLst>
          </p:cNvPr>
          <p:cNvSpPr>
            <a:spLocks noGrp="1" noChangeArrowheads="1"/>
          </p:cNvSpPr>
          <p:nvPr>
            <p:ph type="body" idx="1"/>
          </p:nvPr>
        </p:nvSpPr>
        <p:spPr bwMode="auto">
          <a:xfrm>
            <a:off x="628650" y="1447038"/>
            <a:ext cx="7886700" cy="318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rtlCol="0" anchor="t" anchorCtr="0" compatLnSpc="1">
            <a:prstTxWarp prst="textNoShape">
              <a:avLst/>
            </a:prstTxWarp>
            <a:noAutofit/>
          </a:bodyPr>
          <a:lstStyle/>
          <a:p>
            <a:pPr marL="0" marR="0" indent="0">
              <a:lnSpc>
                <a:spcPct val="90000"/>
              </a:lnSpc>
              <a:spcBef>
                <a:spcPts val="0"/>
              </a:spcBef>
              <a:spcAft>
                <a:spcPts val="0"/>
              </a:spcAft>
              <a:buNone/>
            </a:pPr>
            <a:r>
              <a:rPr lang="en-US" sz="2200" dirty="0">
                <a:solidFill>
                  <a:schemeClr val="tx1"/>
                </a:solidFill>
                <a:effectLst/>
              </a:rPr>
              <a:t>The study aimed to developed a Library Management System with Barcode User Counter in BISU-Bilar. In order to attain the main objective, the following questions must be answered:</a:t>
            </a:r>
            <a:endParaRPr lang="en-US" sz="2200" dirty="0">
              <a:solidFill>
                <a:schemeClr val="tx1"/>
              </a:solidFill>
              <a:effectLst/>
              <a:cs typeface="Calibri"/>
            </a:endParaRPr>
          </a:p>
          <a:p>
            <a:pPr marL="342900" marR="0" lvl="0" indent="-228600">
              <a:lnSpc>
                <a:spcPct val="90000"/>
              </a:lnSpc>
              <a:spcBef>
                <a:spcPts val="0"/>
              </a:spcBef>
              <a:spcAft>
                <a:spcPts val="0"/>
              </a:spcAft>
              <a:buFont typeface="Arial" panose="020B0604020202020204" pitchFamily="34" charset="0"/>
              <a:buChar char="•"/>
            </a:pPr>
            <a:r>
              <a:rPr lang="en-US" sz="2200" dirty="0">
                <a:solidFill>
                  <a:schemeClr val="tx1"/>
                </a:solidFill>
                <a:effectLst/>
              </a:rPr>
              <a:t>What is the current process of BISU-Bilar Library?</a:t>
            </a:r>
            <a:endParaRPr lang="en-US" sz="2200" dirty="0">
              <a:solidFill>
                <a:schemeClr val="tx1"/>
              </a:solidFill>
              <a:effectLst/>
              <a:cs typeface="Calibri"/>
            </a:endParaRPr>
          </a:p>
          <a:p>
            <a:pPr marL="342900" marR="0" lvl="0" indent="-228600">
              <a:lnSpc>
                <a:spcPct val="90000"/>
              </a:lnSpc>
              <a:spcBef>
                <a:spcPts val="0"/>
              </a:spcBef>
              <a:spcAft>
                <a:spcPts val="0"/>
              </a:spcAft>
              <a:buFont typeface="Arial" panose="020B0604020202020204" pitchFamily="34" charset="0"/>
              <a:buChar char="•"/>
            </a:pPr>
            <a:r>
              <a:rPr lang="en-US" sz="2200" dirty="0">
                <a:solidFill>
                  <a:schemeClr val="tx1"/>
                </a:solidFill>
                <a:effectLst/>
              </a:rPr>
              <a:t>What are the problems encountered in monitoring attendance and circulation of books in BISU-Bilar Library?</a:t>
            </a:r>
            <a:endParaRPr lang="en-US" sz="2200" dirty="0">
              <a:solidFill>
                <a:schemeClr val="tx1"/>
              </a:solidFill>
              <a:effectLst/>
              <a:cs typeface="Calibri"/>
            </a:endParaRPr>
          </a:p>
          <a:p>
            <a:pPr marL="342900" marR="0" lvl="0" indent="-228600">
              <a:lnSpc>
                <a:spcPct val="90000"/>
              </a:lnSpc>
              <a:spcBef>
                <a:spcPts val="0"/>
              </a:spcBef>
              <a:spcAft>
                <a:spcPts val="0"/>
              </a:spcAft>
              <a:buFont typeface="Arial" panose="020B0604020202020204" pitchFamily="34" charset="0"/>
              <a:buChar char="•"/>
            </a:pPr>
            <a:r>
              <a:rPr lang="en-US" sz="2200" dirty="0">
                <a:solidFill>
                  <a:schemeClr val="tx1"/>
                </a:solidFill>
                <a:effectLst/>
              </a:rPr>
              <a:t>What features to be developed to enhance the current process in BISU-Bilar.</a:t>
            </a:r>
            <a:endParaRPr lang="en-US" sz="2200" dirty="0">
              <a:solidFill>
                <a:schemeClr val="tx1"/>
              </a:solidFill>
              <a:effectLst/>
              <a:cs typeface="Calibri"/>
            </a:endParaRPr>
          </a:p>
          <a:p>
            <a:pPr marL="342900" marR="0" lvl="0" indent="-228600">
              <a:lnSpc>
                <a:spcPct val="90000"/>
              </a:lnSpc>
              <a:spcBef>
                <a:spcPts val="0"/>
              </a:spcBef>
              <a:spcAft>
                <a:spcPts val="800"/>
              </a:spcAft>
              <a:buFont typeface="Arial" panose="020B0604020202020204" pitchFamily="34" charset="0"/>
              <a:buChar char="•"/>
            </a:pPr>
            <a:r>
              <a:rPr lang="en-US" sz="2200" dirty="0">
                <a:solidFill>
                  <a:schemeClr val="tx1"/>
                </a:solidFill>
                <a:effectLst/>
              </a:rPr>
              <a:t>What is level of System Sustainability as perceived by the target users?</a:t>
            </a:r>
            <a:endParaRPr lang="en-US" sz="2200" dirty="0">
              <a:solidFill>
                <a:schemeClr val="tx1"/>
              </a:solidFill>
              <a:effectLst/>
              <a:cs typeface="Calibri"/>
            </a:endParaRPr>
          </a:p>
          <a:p>
            <a:pPr marL="0" marR="0" lvl="0" indent="-228600" fontAlgn="base">
              <a:lnSpc>
                <a:spcPct val="90000"/>
              </a:lnSpc>
              <a:spcBef>
                <a:spcPct val="0"/>
              </a:spcBef>
              <a:spcAft>
                <a:spcPct val="0"/>
              </a:spcAft>
              <a:buClrTx/>
              <a:buSzTx/>
              <a:buFont typeface="Arial" panose="020B0604020202020204" pitchFamily="34" charset="0"/>
              <a:buChar char="•"/>
              <a:tabLst/>
            </a:pPr>
            <a:endParaRPr lang="en-US" altLang="en-US" sz="2200" b="0" i="0" u="none" strike="noStrike" cap="none" normalizeH="0" baseline="0" dirty="0">
              <a:ln>
                <a:noFill/>
              </a:ln>
              <a:solidFill>
                <a:schemeClr val="tx1"/>
              </a:solidFill>
              <a:effectLst/>
              <a:cs typeface="Calibri"/>
            </a:endParaRPr>
          </a:p>
        </p:txBody>
      </p:sp>
    </p:spTree>
    <p:extLst>
      <p:ext uri="{BB962C8B-B14F-4D97-AF65-F5344CB8AC3E}">
        <p14:creationId xmlns:p14="http://schemas.microsoft.com/office/powerpoint/2010/main" val="331996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8" name="Rectangle 17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4100" kern="1200">
                <a:solidFill>
                  <a:schemeClr val="tx1"/>
                </a:solidFill>
                <a:latin typeface="+mj-lt"/>
                <a:ea typeface="+mj-ea"/>
                <a:cs typeface="+mj-cs"/>
              </a:rPr>
              <a:t>OBJECTIVES</a:t>
            </a:r>
          </a:p>
        </p:txBody>
      </p:sp>
      <p:sp>
        <p:nvSpPr>
          <p:cNvPr id="17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997DE7EA-D28C-16B8-BE60-1DE83EF91FFE}"/>
              </a:ext>
            </a:extLst>
          </p:cNvPr>
          <p:cNvSpPr>
            <a:spLocks noGrp="1" noChangeArrowheads="1"/>
          </p:cNvSpPr>
          <p:nvPr>
            <p:ph type="body" idx="1"/>
          </p:nvPr>
        </p:nvSpPr>
        <p:spPr bwMode="auto">
          <a:xfrm>
            <a:off x="628650" y="1447038"/>
            <a:ext cx="7886700" cy="318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rtlCol="0" anchor="t" anchorCtr="0" compatLnSpc="1">
            <a:prstTxWarp prst="textNoShape">
              <a:avLst/>
            </a:prstTxWarp>
            <a:noAutofit/>
          </a:bodyPr>
          <a:lstStyle/>
          <a:p>
            <a:pPr marL="0" indent="0">
              <a:lnSpc>
                <a:spcPct val="90000"/>
              </a:lnSpc>
              <a:spcAft>
                <a:spcPts val="800"/>
              </a:spcAft>
              <a:buNone/>
            </a:pPr>
            <a:r>
              <a:rPr lang="en-US" sz="2000" dirty="0">
                <a:solidFill>
                  <a:schemeClr val="tx1"/>
                </a:solidFill>
                <a:effectLst/>
              </a:rPr>
              <a:t>The main objective is to design and develop a Library Management System with</a:t>
            </a:r>
            <a:r>
              <a:rPr lang="en-US" sz="2000" dirty="0">
                <a:solidFill>
                  <a:schemeClr val="tx1"/>
                </a:solidFill>
              </a:rPr>
              <a:t> </a:t>
            </a:r>
            <a:r>
              <a:rPr lang="en-US" sz="2000" dirty="0">
                <a:solidFill>
                  <a:schemeClr val="tx1"/>
                </a:solidFill>
                <a:effectLst/>
              </a:rPr>
              <a:t>Barcode user counter in BISU-Bilar Specifically;</a:t>
            </a:r>
            <a:endParaRPr lang="en-US" sz="2000" dirty="0">
              <a:solidFill>
                <a:schemeClr val="tx1"/>
              </a:solidFill>
              <a:effectLst/>
              <a:cs typeface="Calibri"/>
            </a:endParaRPr>
          </a:p>
          <a:p>
            <a:pPr marL="342900" indent="-228600">
              <a:lnSpc>
                <a:spcPct val="90000"/>
              </a:lnSpc>
              <a:buChar char="•"/>
            </a:pPr>
            <a:r>
              <a:rPr lang="en-US" sz="2000" dirty="0">
                <a:solidFill>
                  <a:schemeClr val="tx1"/>
                </a:solidFill>
                <a:effectLst/>
              </a:rPr>
              <a:t>Computerized the attendance of the students and recording of the books to prevent losing and misplacement.</a:t>
            </a:r>
            <a:endParaRPr lang="en-US" sz="2000" dirty="0">
              <a:solidFill>
                <a:schemeClr val="tx1"/>
              </a:solidFill>
              <a:effectLst/>
              <a:cs typeface="Calibri" panose="020F0502020204030204"/>
            </a:endParaRPr>
          </a:p>
          <a:p>
            <a:pPr marL="342900" indent="-228600">
              <a:lnSpc>
                <a:spcPct val="90000"/>
              </a:lnSpc>
              <a:buFont typeface="Arial" panose="020B0604020202020204" pitchFamily="34" charset="0"/>
              <a:buChar char="•"/>
            </a:pPr>
            <a:r>
              <a:rPr lang="en-US" sz="2000" dirty="0">
                <a:solidFill>
                  <a:schemeClr val="tx1"/>
                </a:solidFill>
                <a:effectLst/>
              </a:rPr>
              <a:t>Ease of access by the prospective students for book checkouts, returns of books.</a:t>
            </a:r>
            <a:r>
              <a:rPr lang="en-US" sz="2000" dirty="0">
                <a:solidFill>
                  <a:schemeClr val="tx1"/>
                </a:solidFill>
              </a:rPr>
              <a:t> </a:t>
            </a:r>
            <a:endParaRPr lang="en-US" sz="2000" dirty="0">
              <a:solidFill>
                <a:schemeClr val="tx1"/>
              </a:solidFill>
              <a:cs typeface="Calibri"/>
            </a:endParaRPr>
          </a:p>
          <a:p>
            <a:pPr marL="342900" marR="0" lvl="0" indent="-228600">
              <a:lnSpc>
                <a:spcPct val="90000"/>
              </a:lnSpc>
              <a:spcBef>
                <a:spcPts val="0"/>
              </a:spcBef>
              <a:spcAft>
                <a:spcPts val="0"/>
              </a:spcAft>
              <a:buFont typeface="Arial" panose="020B0604020202020204" pitchFamily="34" charset="0"/>
              <a:buChar char="•"/>
            </a:pPr>
            <a:r>
              <a:rPr lang="en-US" sz="2000" dirty="0">
                <a:solidFill>
                  <a:schemeClr val="tx1"/>
                </a:solidFill>
                <a:effectLst/>
              </a:rPr>
              <a:t>Enhance the efficiency and accuracy of barcode scanning. This involves upgrading the scanning technology, ensuring compatibility with diverse barcode formats.</a:t>
            </a:r>
            <a:r>
              <a:rPr lang="en-US" sz="2000" dirty="0">
                <a:solidFill>
                  <a:schemeClr val="tx1"/>
                </a:solidFill>
              </a:rPr>
              <a:t> </a:t>
            </a:r>
            <a:endParaRPr lang="en-US" sz="2000" dirty="0">
              <a:solidFill>
                <a:schemeClr val="tx1"/>
              </a:solidFill>
              <a:effectLst/>
              <a:cs typeface="Calibri"/>
            </a:endParaRPr>
          </a:p>
          <a:p>
            <a:pPr marL="342900" indent="-228600">
              <a:lnSpc>
                <a:spcPct val="90000"/>
              </a:lnSpc>
              <a:buFont typeface="Arial" panose="020B0604020202020204" pitchFamily="34" charset="0"/>
              <a:buChar char="•"/>
            </a:pPr>
            <a:r>
              <a:rPr lang="en-US" sz="2000" dirty="0">
                <a:solidFill>
                  <a:schemeClr val="tx1"/>
                </a:solidFill>
                <a:effectLst/>
              </a:rPr>
              <a:t>Instead of using files and folders, the database should be used to properly fill out the documents and files.</a:t>
            </a:r>
            <a:r>
              <a:rPr lang="en-US" sz="2000" dirty="0">
                <a:solidFill>
                  <a:schemeClr val="tx1"/>
                </a:solidFill>
              </a:rPr>
              <a:t> </a:t>
            </a:r>
            <a:endParaRPr lang="en-US" sz="2000" dirty="0">
              <a:solidFill>
                <a:schemeClr val="tx1"/>
              </a:solidFill>
              <a:effectLst/>
              <a:cs typeface="Calibri"/>
            </a:endParaRPr>
          </a:p>
          <a:p>
            <a:pPr marL="342900" marR="0" lvl="0" indent="-228600">
              <a:lnSpc>
                <a:spcPct val="90000"/>
              </a:lnSpc>
              <a:spcBef>
                <a:spcPts val="0"/>
              </a:spcBef>
              <a:spcAft>
                <a:spcPts val="800"/>
              </a:spcAft>
              <a:buFont typeface="Arial" panose="020B0604020202020204" pitchFamily="34" charset="0"/>
              <a:buChar char="•"/>
            </a:pPr>
            <a:r>
              <a:rPr lang="en-US" sz="2000" dirty="0">
                <a:solidFill>
                  <a:schemeClr val="tx1"/>
                </a:solidFill>
                <a:effectLst/>
              </a:rPr>
              <a:t>A fast processing in </a:t>
            </a:r>
            <a:r>
              <a:rPr lang="en-US" sz="2000" dirty="0">
                <a:solidFill>
                  <a:schemeClr val="tx1"/>
                </a:solidFill>
              </a:rPr>
              <a:t>retrieving</a:t>
            </a:r>
            <a:r>
              <a:rPr lang="en-US" sz="2000" dirty="0">
                <a:solidFill>
                  <a:schemeClr val="tx1"/>
                </a:solidFill>
                <a:effectLst/>
              </a:rPr>
              <a:t> and storing of data.</a:t>
            </a:r>
            <a:endParaRPr lang="en-US" sz="2000" dirty="0">
              <a:solidFill>
                <a:schemeClr val="tx1"/>
              </a:solidFill>
              <a:effectLst/>
              <a:cs typeface="Calibri"/>
            </a:endParaRPr>
          </a:p>
          <a:p>
            <a:pPr marL="0" marR="0" lvl="0" indent="-228600" fontAlgn="base">
              <a:lnSpc>
                <a:spcPct val="90000"/>
              </a:lnSpc>
              <a:spcBef>
                <a:spcPct val="0"/>
              </a:spcBef>
              <a:spcAft>
                <a:spcPct val="0"/>
              </a:spcAft>
              <a:buClrTx/>
              <a:buSzTx/>
              <a:buFont typeface="Arial" panose="020B0604020202020204" pitchFamily="34" charset="0"/>
              <a:buChar char="•"/>
              <a:tabLst/>
            </a:pPr>
            <a:endParaRPr lang="en-US" altLang="en-US" sz="2000" b="0" i="0" u="none" strike="noStrike" cap="none" normalizeH="0" baseline="0" dirty="0">
              <a:ln>
                <a:noFill/>
              </a:ln>
              <a:solidFill>
                <a:schemeClr val="tx1"/>
              </a:solidFill>
              <a:effectLst/>
              <a:cs typeface="Calibri"/>
            </a:endParaRPr>
          </a:p>
        </p:txBody>
      </p:sp>
    </p:spTree>
    <p:extLst>
      <p:ext uri="{BB962C8B-B14F-4D97-AF65-F5344CB8AC3E}">
        <p14:creationId xmlns:p14="http://schemas.microsoft.com/office/powerpoint/2010/main" val="137555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4100" kern="1200" dirty="0">
                <a:solidFill>
                  <a:schemeClr val="tx1"/>
                </a:solidFill>
                <a:latin typeface="+mj-lt"/>
                <a:ea typeface="+mj-ea"/>
                <a:cs typeface="+mj-cs"/>
              </a:rPr>
              <a:t>SCOPE  AND DELIMITATION</a:t>
            </a:r>
          </a:p>
        </p:txBody>
      </p:sp>
      <p:sp>
        <p:nvSpPr>
          <p:cNvPr id="17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 Placeholder 4">
            <a:extLst>
              <a:ext uri="{FF2B5EF4-FFF2-40B4-BE49-F238E27FC236}">
                <a16:creationId xmlns:a16="http://schemas.microsoft.com/office/drawing/2014/main" id="{997DE7EA-D28C-16B8-BE60-1DE83EF91FFE}"/>
              </a:ext>
            </a:extLst>
          </p:cNvPr>
          <p:cNvSpPr>
            <a:spLocks noGrp="1" noChangeArrowheads="1"/>
          </p:cNvSpPr>
          <p:nvPr>
            <p:ph type="body" idx="1"/>
          </p:nvPr>
        </p:nvSpPr>
        <p:spPr bwMode="auto">
          <a:xfrm>
            <a:off x="628650" y="1447038"/>
            <a:ext cx="7886700" cy="318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p>
            <a:pPr marL="0" indent="0">
              <a:lnSpc>
                <a:spcPct val="90000"/>
              </a:lnSpc>
              <a:spcAft>
                <a:spcPts val="800"/>
              </a:spcAft>
              <a:buNone/>
            </a:pPr>
            <a:r>
              <a:rPr lang="en-US" sz="1600" dirty="0">
                <a:solidFill>
                  <a:schemeClr val="tx1"/>
                </a:solidFill>
                <a:effectLst/>
              </a:rPr>
              <a:t>The study focused on the Library Management System with Barcode User Counter in BISU-Bilar Campus. The developed of the proposed system covered only the following process.</a:t>
            </a:r>
            <a:r>
              <a:rPr lang="en-US" sz="1600" dirty="0">
                <a:solidFill>
                  <a:schemeClr val="tx1"/>
                </a:solidFill>
              </a:rPr>
              <a:t> </a:t>
            </a:r>
            <a:endParaRPr lang="en-US" sz="1600" dirty="0">
              <a:solidFill>
                <a:schemeClr val="tx1"/>
              </a:solidFill>
              <a:effectLst/>
              <a:cs typeface="Calibri"/>
            </a:endParaRPr>
          </a:p>
          <a:p>
            <a:pPr marL="0" marR="0" indent="-228600">
              <a:lnSpc>
                <a:spcPct val="90000"/>
              </a:lnSpc>
              <a:spcBef>
                <a:spcPts val="0"/>
              </a:spcBef>
              <a:spcAft>
                <a:spcPts val="800"/>
              </a:spcAft>
              <a:buFont typeface="Arial" panose="020B0604020202020204" pitchFamily="34" charset="0"/>
              <a:buChar char="•"/>
            </a:pPr>
            <a:r>
              <a:rPr lang="en-US" sz="1600" b="1" dirty="0">
                <a:solidFill>
                  <a:schemeClr val="tx1"/>
                </a:solidFill>
                <a:effectLst/>
              </a:rPr>
              <a:t>Borrowing/Return. </a:t>
            </a:r>
            <a:r>
              <a:rPr lang="en-US" sz="1600" dirty="0">
                <a:solidFill>
                  <a:schemeClr val="tx1"/>
                </a:solidFill>
                <a:effectLst/>
              </a:rPr>
              <a:t>The system would provide the management for borrowing/returning, damaged and lost of books/library materials.</a:t>
            </a:r>
            <a:endParaRPr lang="en-US" sz="1600" dirty="0">
              <a:solidFill>
                <a:schemeClr val="tx1"/>
              </a:solidFill>
              <a:effectLst/>
              <a:cs typeface="Calibri"/>
            </a:endParaRPr>
          </a:p>
          <a:p>
            <a:pPr marL="0" indent="-228600">
              <a:lnSpc>
                <a:spcPct val="90000"/>
              </a:lnSpc>
              <a:spcAft>
                <a:spcPts val="800"/>
              </a:spcAft>
              <a:buFont typeface="Arial" panose="020B0604020202020204" pitchFamily="34" charset="0"/>
              <a:buChar char="•"/>
            </a:pPr>
            <a:r>
              <a:rPr lang="en-US" sz="1600" b="1" dirty="0">
                <a:solidFill>
                  <a:schemeClr val="tx1"/>
                </a:solidFill>
                <a:effectLst/>
              </a:rPr>
              <a:t>Recording. </a:t>
            </a:r>
            <a:r>
              <a:rPr lang="en-US" sz="1600" dirty="0">
                <a:solidFill>
                  <a:schemeClr val="tx1"/>
                </a:solidFill>
                <a:effectLst/>
              </a:rPr>
              <a:t>This module include recording or updating the old or new data of the students who borrowed books and who enter the library within a month. This system also provides also the updating, Deleting and searching information.</a:t>
            </a:r>
            <a:r>
              <a:rPr lang="en-US" sz="1600" dirty="0">
                <a:solidFill>
                  <a:schemeClr val="tx1"/>
                </a:solidFill>
              </a:rPr>
              <a:t> </a:t>
            </a:r>
            <a:endParaRPr lang="en-US" sz="1600" dirty="0">
              <a:solidFill>
                <a:schemeClr val="tx1"/>
              </a:solidFill>
              <a:effectLst/>
              <a:cs typeface="Calibri"/>
            </a:endParaRPr>
          </a:p>
          <a:p>
            <a:pPr marL="0" indent="-228600">
              <a:lnSpc>
                <a:spcPct val="90000"/>
              </a:lnSpc>
              <a:spcAft>
                <a:spcPts val="800"/>
              </a:spcAft>
              <a:buFont typeface="Arial" panose="020B0604020202020204" pitchFamily="34" charset="0"/>
              <a:buChar char="•"/>
            </a:pPr>
            <a:r>
              <a:rPr lang="en-US" sz="1600" b="1" dirty="0">
                <a:solidFill>
                  <a:schemeClr val="tx1"/>
                </a:solidFill>
                <a:effectLst/>
              </a:rPr>
              <a:t>Reports. </a:t>
            </a:r>
            <a:r>
              <a:rPr lang="en-US" sz="1600" dirty="0">
                <a:solidFill>
                  <a:schemeClr val="tx1"/>
                </a:solidFill>
                <a:effectLst/>
              </a:rPr>
              <a:t>It will involve data visualization of the statistical reporting technique. It will offer reports ready for printing tabular formats such as students’ daily attendance.</a:t>
            </a:r>
            <a:r>
              <a:rPr lang="en-US" sz="1600" dirty="0">
                <a:solidFill>
                  <a:schemeClr val="tx1"/>
                </a:solidFill>
              </a:rPr>
              <a:t> </a:t>
            </a:r>
            <a:endParaRPr lang="en-US" sz="1600" dirty="0">
              <a:solidFill>
                <a:schemeClr val="tx1"/>
              </a:solidFill>
              <a:effectLst/>
              <a:cs typeface="Calibri"/>
            </a:endParaRPr>
          </a:p>
          <a:p>
            <a:pPr marL="0" marR="0" indent="0">
              <a:lnSpc>
                <a:spcPct val="90000"/>
              </a:lnSpc>
              <a:spcBef>
                <a:spcPts val="0"/>
              </a:spcBef>
              <a:spcAft>
                <a:spcPts val="800"/>
              </a:spcAft>
              <a:buNone/>
            </a:pPr>
            <a:r>
              <a:rPr lang="en-US" sz="1600" dirty="0">
                <a:solidFill>
                  <a:schemeClr val="tx1"/>
                </a:solidFill>
                <a:effectLst/>
              </a:rPr>
              <a:t>The scope of this study is defined by its focus on the Library Management System with Barcode user counter within the context of BISU-Bilar's library. The study encompasses various aspects related to the integration, its implications, and its impact on library operations and user experience.</a:t>
            </a:r>
            <a:endParaRPr lang="en-US" sz="1600" dirty="0">
              <a:solidFill>
                <a:schemeClr val="tx1"/>
              </a:solidFill>
              <a:effectLst/>
              <a:cs typeface="Calibri"/>
            </a:endParaRPr>
          </a:p>
          <a:p>
            <a:pPr marL="0" marR="0" lvl="0" indent="-228600" fontAlgn="base">
              <a:lnSpc>
                <a:spcPct val="90000"/>
              </a:lnSpc>
              <a:spcBef>
                <a:spcPct val="0"/>
              </a:spcBef>
              <a:spcAft>
                <a:spcPct val="0"/>
              </a:spcAft>
              <a:buClrTx/>
              <a:buSzTx/>
              <a:buFont typeface="Arial" panose="020B0604020202020204" pitchFamily="34" charset="0"/>
              <a:buChar char="•"/>
              <a:tabLst/>
            </a:pPr>
            <a:endParaRPr lang="en-US" altLang="en-US" sz="1600" b="0" i="0" u="none" strike="noStrike" cap="none" normalizeH="0" baseline="0" dirty="0">
              <a:ln>
                <a:noFill/>
              </a:ln>
              <a:solidFill>
                <a:schemeClr val="tx1"/>
              </a:solidFill>
              <a:effectLst/>
              <a:cs typeface="Calibri"/>
            </a:endParaRPr>
          </a:p>
        </p:txBody>
      </p:sp>
    </p:spTree>
    <p:extLst>
      <p:ext uri="{BB962C8B-B14F-4D97-AF65-F5344CB8AC3E}">
        <p14:creationId xmlns:p14="http://schemas.microsoft.com/office/powerpoint/2010/main" val="311300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80" name="Rectangle 17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4100" kern="1200">
                <a:solidFill>
                  <a:schemeClr val="tx1"/>
                </a:solidFill>
                <a:latin typeface="+mj-lt"/>
                <a:ea typeface="+mj-ea"/>
                <a:cs typeface="+mj-cs"/>
              </a:rPr>
              <a:t>SIGNIFICANCE OF THE STUDY</a:t>
            </a:r>
          </a:p>
        </p:txBody>
      </p:sp>
      <p:sp>
        <p:nvSpPr>
          <p:cNvPr id="18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997DE7EA-D28C-16B8-BE60-1DE83EF91FFE}"/>
              </a:ext>
            </a:extLst>
          </p:cNvPr>
          <p:cNvSpPr>
            <a:spLocks noGrp="1" noChangeArrowheads="1"/>
          </p:cNvSpPr>
          <p:nvPr>
            <p:ph type="body" idx="1"/>
          </p:nvPr>
        </p:nvSpPr>
        <p:spPr bwMode="auto">
          <a:xfrm>
            <a:off x="628650" y="1447038"/>
            <a:ext cx="7886700" cy="318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rtlCol="0" anchor="t" anchorCtr="0" compatLnSpc="1">
            <a:prstTxWarp prst="textNoShape">
              <a:avLst/>
            </a:prstTxWarp>
            <a:noAutofit/>
          </a:bodyPr>
          <a:lstStyle/>
          <a:p>
            <a:pPr marL="0" indent="0">
              <a:lnSpc>
                <a:spcPct val="90000"/>
              </a:lnSpc>
              <a:spcAft>
                <a:spcPts val="800"/>
              </a:spcAft>
              <a:buNone/>
            </a:pPr>
            <a:r>
              <a:rPr lang="en-US" dirty="0">
                <a:solidFill>
                  <a:schemeClr val="tx1"/>
                </a:solidFill>
                <a:effectLst/>
              </a:rPr>
              <a:t>The Developed of the Library Management System with Barcode user counter in BISU-Bilar holds profound significance and implications for various stakeholders, including the library administration, staff, patrons, and the broader academic community.</a:t>
            </a:r>
            <a:r>
              <a:rPr lang="en-US" dirty="0">
                <a:solidFill>
                  <a:schemeClr val="tx1"/>
                </a:solidFill>
              </a:rPr>
              <a:t> </a:t>
            </a:r>
            <a:endParaRPr lang="en-US" dirty="0">
              <a:solidFill>
                <a:schemeClr val="tx1"/>
              </a:solidFill>
              <a:effectLst/>
              <a:cs typeface="Calibri"/>
            </a:endParaRPr>
          </a:p>
          <a:p>
            <a:pPr marL="0" marR="0" indent="-228600">
              <a:lnSpc>
                <a:spcPct val="90000"/>
              </a:lnSpc>
              <a:spcBef>
                <a:spcPts val="0"/>
              </a:spcBef>
              <a:spcAft>
                <a:spcPts val="800"/>
              </a:spcAft>
              <a:buFont typeface="Arial" panose="020B0604020202020204" pitchFamily="34" charset="0"/>
              <a:buChar char="•"/>
            </a:pPr>
            <a:r>
              <a:rPr lang="en-US" b="1" dirty="0">
                <a:solidFill>
                  <a:schemeClr val="tx1"/>
                </a:solidFill>
                <a:effectLst/>
              </a:rPr>
              <a:t>Librarian. </a:t>
            </a:r>
            <a:r>
              <a:rPr lang="en-US" dirty="0">
                <a:solidFill>
                  <a:schemeClr val="tx1"/>
                </a:solidFill>
                <a:effectLst/>
              </a:rPr>
              <a:t>The librarian is the one who would manage the circulation of the library. The designed system would help the librarian an easy way of getting the numbers of visitors, monthly report, inventory reports and provide secure records about the books/library materials and borrowers information.</a:t>
            </a:r>
            <a:endParaRPr lang="en-US" dirty="0">
              <a:solidFill>
                <a:schemeClr val="tx1"/>
              </a:solidFill>
              <a:effectLst/>
              <a:cs typeface="Calibri"/>
            </a:endParaRPr>
          </a:p>
          <a:p>
            <a:pPr marL="0" marR="0" indent="-228600">
              <a:lnSpc>
                <a:spcPct val="90000"/>
              </a:lnSpc>
              <a:spcBef>
                <a:spcPts val="0"/>
              </a:spcBef>
              <a:spcAft>
                <a:spcPts val="800"/>
              </a:spcAft>
              <a:buFont typeface="Arial" panose="020B0604020202020204" pitchFamily="34" charset="0"/>
              <a:buChar char="•"/>
            </a:pPr>
            <a:r>
              <a:rPr lang="en-US" b="1" dirty="0">
                <a:solidFill>
                  <a:schemeClr val="tx1"/>
                </a:solidFill>
                <a:effectLst/>
              </a:rPr>
              <a:t>Staff</a:t>
            </a:r>
            <a:r>
              <a:rPr lang="en-US" dirty="0">
                <a:solidFill>
                  <a:schemeClr val="tx1"/>
                </a:solidFill>
                <a:effectLst/>
              </a:rPr>
              <a:t>. It will be easier for the staff to retrieve the records, and the work will be minimized. It will increase the morale of the staff using the computerized since it reflects technology advancement implemented by the students. The staff will also be responsible for entertaining the students to borrowed and check the book availability.</a:t>
            </a:r>
            <a:endParaRPr lang="en-US" dirty="0">
              <a:solidFill>
                <a:schemeClr val="tx1"/>
              </a:solidFill>
              <a:effectLst/>
              <a:cs typeface="Calibri"/>
            </a:endParaRPr>
          </a:p>
          <a:p>
            <a:pPr marL="0" marR="0" indent="-228600">
              <a:lnSpc>
                <a:spcPct val="90000"/>
              </a:lnSpc>
              <a:spcBef>
                <a:spcPts val="0"/>
              </a:spcBef>
              <a:spcAft>
                <a:spcPts val="800"/>
              </a:spcAft>
              <a:buFont typeface="Arial" panose="020B0604020202020204" pitchFamily="34" charset="0"/>
              <a:buChar char="•"/>
            </a:pPr>
            <a:r>
              <a:rPr lang="en-US" b="1" dirty="0">
                <a:solidFill>
                  <a:schemeClr val="tx1"/>
                </a:solidFill>
                <a:effectLst/>
              </a:rPr>
              <a:t>Library Users.</a:t>
            </a:r>
            <a:r>
              <a:rPr lang="en-US" dirty="0">
                <a:solidFill>
                  <a:schemeClr val="tx1"/>
                </a:solidFill>
                <a:effectLst/>
              </a:rPr>
              <a:t> Library users can experience the most convenient service, through fast and accurate of records in times of inquiry. The designed system would simplify the recording of information of library materials. IT would lessen the time retrieving of books information.</a:t>
            </a:r>
            <a:endParaRPr lang="en-US" dirty="0">
              <a:solidFill>
                <a:schemeClr val="tx1"/>
              </a:solidFill>
              <a:effectLst/>
              <a:cs typeface="Calibri"/>
            </a:endParaRPr>
          </a:p>
          <a:p>
            <a:pPr marL="0" marR="0" indent="-228600">
              <a:lnSpc>
                <a:spcPct val="90000"/>
              </a:lnSpc>
              <a:spcBef>
                <a:spcPts val="0"/>
              </a:spcBef>
              <a:spcAft>
                <a:spcPts val="800"/>
              </a:spcAft>
              <a:buFont typeface="Arial" panose="020B0604020202020204" pitchFamily="34" charset="0"/>
              <a:buChar char="•"/>
            </a:pPr>
            <a:r>
              <a:rPr lang="en-US" b="1" dirty="0">
                <a:solidFill>
                  <a:schemeClr val="tx1"/>
                </a:solidFill>
                <a:effectLst/>
              </a:rPr>
              <a:t>Researchers.</a:t>
            </a:r>
            <a:r>
              <a:rPr lang="en-US" dirty="0">
                <a:solidFill>
                  <a:schemeClr val="tx1"/>
                </a:solidFill>
                <a:effectLst/>
              </a:rPr>
              <a:t> The study would enhance their skills and knowledge in advanced technology by developing a system and becoming more aware of the existence and benefits of new technology.</a:t>
            </a:r>
            <a:endParaRPr lang="en-US" dirty="0">
              <a:solidFill>
                <a:schemeClr val="tx1"/>
              </a:solidFill>
              <a:effectLst/>
              <a:cs typeface="Calibri"/>
            </a:endParaRPr>
          </a:p>
          <a:p>
            <a:pPr marL="0" marR="0" indent="-228600">
              <a:lnSpc>
                <a:spcPct val="90000"/>
              </a:lnSpc>
              <a:spcBef>
                <a:spcPts val="0"/>
              </a:spcBef>
              <a:spcAft>
                <a:spcPts val="800"/>
              </a:spcAft>
              <a:buFont typeface="Arial" panose="020B0604020202020204" pitchFamily="34" charset="0"/>
              <a:buChar char="•"/>
            </a:pPr>
            <a:r>
              <a:rPr lang="en-US" b="1" dirty="0">
                <a:solidFill>
                  <a:schemeClr val="tx1"/>
                </a:solidFill>
                <a:effectLst/>
              </a:rPr>
              <a:t>Future Researchers. </a:t>
            </a:r>
            <a:r>
              <a:rPr lang="en-US" dirty="0">
                <a:solidFill>
                  <a:schemeClr val="tx1"/>
                </a:solidFill>
                <a:effectLst/>
              </a:rPr>
              <a:t>This research will be useful reference, and will further open doors for the future researchers to refine and expand in relation to library management system with barcode user counter.</a:t>
            </a:r>
            <a:endParaRPr lang="en-US" dirty="0">
              <a:solidFill>
                <a:schemeClr val="tx1"/>
              </a:solidFill>
              <a:effectLst/>
              <a:cs typeface="Calibri"/>
            </a:endParaRPr>
          </a:p>
          <a:p>
            <a:pPr marL="0" marR="0" indent="-228600">
              <a:lnSpc>
                <a:spcPct val="90000"/>
              </a:lnSpc>
              <a:spcBef>
                <a:spcPts val="0"/>
              </a:spcBef>
              <a:spcAft>
                <a:spcPts val="800"/>
              </a:spcAft>
              <a:buFont typeface="Arial" panose="020B0604020202020204" pitchFamily="34" charset="0"/>
              <a:buChar char="•"/>
            </a:pPr>
            <a:endParaRPr lang="en-US" dirty="0">
              <a:solidFill>
                <a:schemeClr val="tx1"/>
              </a:solidFill>
              <a:effectLst/>
              <a:cs typeface="Calibri"/>
            </a:endParaRPr>
          </a:p>
          <a:p>
            <a:pPr marL="0" marR="0" lvl="0" indent="-228600" fontAlgn="base">
              <a:lnSpc>
                <a:spcPct val="90000"/>
              </a:lnSpc>
              <a:spcBef>
                <a:spcPct val="0"/>
              </a:spcBef>
              <a:spcAft>
                <a:spcPct val="0"/>
              </a:spcAft>
              <a:buClrTx/>
              <a:buSzTx/>
              <a:buFont typeface="Arial" panose="020B0604020202020204" pitchFamily="34" charset="0"/>
              <a:buChar char="•"/>
              <a:tabLst/>
            </a:pPr>
            <a:endParaRPr lang="en-US" altLang="en-US" b="0" i="0" u="none" strike="noStrike" cap="none" normalizeH="0" baseline="0" dirty="0">
              <a:ln>
                <a:noFill/>
              </a:ln>
              <a:solidFill>
                <a:schemeClr val="tx1"/>
              </a:solidFill>
              <a:effectLst/>
              <a:cs typeface="Calibri"/>
            </a:endParaRPr>
          </a:p>
        </p:txBody>
      </p:sp>
    </p:spTree>
    <p:extLst>
      <p:ext uri="{BB962C8B-B14F-4D97-AF65-F5344CB8AC3E}">
        <p14:creationId xmlns:p14="http://schemas.microsoft.com/office/powerpoint/2010/main" val="84172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p:nvSpPr>
          <p:cNvPr id="170" name="Rectangle 169">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42"/>
            <a:ext cx="9144000" cy="5151942"/>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371600"/>
            <a:ext cx="7886700" cy="327183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A31CD52-C700-39B7-8D39-4A69EB563A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757" b="6597"/>
          <a:stretch/>
        </p:blipFill>
        <p:spPr bwMode="auto">
          <a:xfrm>
            <a:off x="790431" y="1485611"/>
            <a:ext cx="3802063" cy="2538413"/>
          </a:xfrm>
          <a:prstGeom prst="rect">
            <a:avLst/>
          </a:prstGeom>
          <a:extLst>
            <a:ext uri="{53640926-AAD7-44D8-BBD7-CCE9431645EC}">
              <a14:shadowObscured xmlns:a14="http://schemas.microsoft.com/office/drawing/2010/main"/>
            </a:ext>
          </a:extLst>
        </p:spPr>
      </p:pic>
      <p:sp>
        <p:nvSpPr>
          <p:cNvPr id="5" name="Text Placeholder 4">
            <a:extLst>
              <a:ext uri="{FF2B5EF4-FFF2-40B4-BE49-F238E27FC236}">
                <a16:creationId xmlns:a16="http://schemas.microsoft.com/office/drawing/2014/main" id="{997DE7EA-D28C-16B8-BE60-1DE83EF91FFE}"/>
              </a:ext>
            </a:extLst>
          </p:cNvPr>
          <p:cNvSpPr>
            <a:spLocks noGrp="1" noChangeArrowheads="1"/>
          </p:cNvSpPr>
          <p:nvPr>
            <p:ph type="body" idx="1"/>
          </p:nvPr>
        </p:nvSpPr>
        <p:spPr bwMode="auto">
          <a:xfrm>
            <a:off x="773113" y="4019838"/>
            <a:ext cx="3802063" cy="508000"/>
          </a:xfrm>
          <a:prstGeom prst="rect">
            <a:avLst/>
          </a:prstGeom>
          <a:solidFill>
            <a:srgbClr val="00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marL="0" indent="0" algn="ctr" eaLnBrk="0" fontAlgn="base" hangingPunct="0">
              <a:spcBef>
                <a:spcPct val="0"/>
              </a:spcBef>
              <a:spcAft>
                <a:spcPts val="600"/>
              </a:spcAft>
              <a:buClrTx/>
              <a:buSzTx/>
              <a:buNone/>
            </a:pPr>
            <a:r>
              <a:rPr lang="en-PH" b="0">
                <a:solidFill>
                  <a:srgbClr val="FFFFFF"/>
                </a:solidFill>
                <a:effectLst/>
                <a:latin typeface="Arial" panose="020B0604020202020204" pitchFamily="34" charset="0"/>
                <a:ea typeface="DengXian Light" panose="02010600030101010101" pitchFamily="2" charset="-122"/>
                <a:cs typeface="Mangal" panose="02040503050203030202" pitchFamily="18" charset="0"/>
              </a:rPr>
              <a:t>Figure 1. Conceptual Diagram of the Study</a:t>
            </a:r>
            <a:endParaRPr lang="en-PH" b="1">
              <a:solidFill>
                <a:srgbClr val="FFFFFF"/>
              </a:solidFill>
              <a:effectLst/>
              <a:latin typeface="Arial" panose="020B0604020202020204" pitchFamily="34" charset="0"/>
              <a:ea typeface="DengXian Light" panose="02010600030101010101" pitchFamily="2" charset="-122"/>
              <a:cs typeface="Mangal" panose="02040503050203030202" pitchFamily="18" charset="0"/>
            </a:endParaRPr>
          </a:p>
          <a:p>
            <a:pPr marL="0" marR="0" lvl="0" indent="0" algn="ctr"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rgbClr val="FFFFFF"/>
              </a:solidFill>
              <a:effectLst/>
              <a:latin typeface="Arial" panose="020B0604020202020204" pitchFamily="34" charset="0"/>
            </a:endParaRPr>
          </a:p>
        </p:txBody>
      </p:sp>
      <p:pic>
        <p:nvPicPr>
          <p:cNvPr id="3" name="Picture 2">
            <a:extLst>
              <a:ext uri="{FF2B5EF4-FFF2-40B4-BE49-F238E27FC236}">
                <a16:creationId xmlns:a16="http://schemas.microsoft.com/office/drawing/2014/main" id="{2A859E72-01EA-F446-C32F-7173F9F1142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1381702"/>
            <a:ext cx="3535363" cy="2728912"/>
          </a:xfrm>
          <a:prstGeom prst="rect">
            <a:avLst/>
          </a:prstGeom>
        </p:spPr>
      </p:pic>
      <p:sp>
        <p:nvSpPr>
          <p:cNvPr id="6" name="TextBox 5">
            <a:extLst>
              <a:ext uri="{FF2B5EF4-FFF2-40B4-BE49-F238E27FC236}">
                <a16:creationId xmlns:a16="http://schemas.microsoft.com/office/drawing/2014/main" id="{1FF164FA-3403-63A4-F1EF-727A4748657B}"/>
              </a:ext>
            </a:extLst>
          </p:cNvPr>
          <p:cNvSpPr txBox="1"/>
          <p:nvPr/>
        </p:nvSpPr>
        <p:spPr>
          <a:xfrm>
            <a:off x="4738688" y="4019839"/>
            <a:ext cx="3535363" cy="508000"/>
          </a:xfrm>
          <a:prstGeom prst="rect">
            <a:avLst/>
          </a:prstGeom>
          <a:solidFill>
            <a:srgbClr val="000000">
              <a:alpha val="50000"/>
            </a:srgbClr>
          </a:solidFill>
          <a:ln>
            <a:noFill/>
          </a:ln>
        </p:spPr>
        <p:txBody>
          <a:bodyPr wrap="square" anchor="ctr">
            <a:noAutofit/>
          </a:bodyPr>
          <a:lstStyle/>
          <a:p>
            <a:pPr marL="0" marR="0" algn="ctr">
              <a:lnSpc>
                <a:spcPct val="107000"/>
              </a:lnSpc>
              <a:spcBef>
                <a:spcPts val="200"/>
              </a:spcBef>
              <a:spcAft>
                <a:spcPts val="100"/>
              </a:spcAft>
            </a:pPr>
            <a:r>
              <a:rPr lang="en-PH" sz="1200" b="0">
                <a:solidFill>
                  <a:srgbClr val="FFFFFF"/>
                </a:solidFill>
                <a:effectLst/>
                <a:latin typeface="Arial" panose="020B0604020202020204" pitchFamily="34" charset="0"/>
                <a:ea typeface="DengXian Light" panose="02010600030101010101" pitchFamily="2" charset="-122"/>
                <a:cs typeface="Mangal" panose="02040503050203030202" pitchFamily="18" charset="0"/>
              </a:rPr>
              <a:t>Figure 2. Block Diagram of the Proposed System</a:t>
            </a:r>
            <a:endParaRPr lang="en-PH" sz="1200" b="1">
              <a:solidFill>
                <a:srgbClr val="FFFFFF"/>
              </a:solidFill>
              <a:effectLst/>
              <a:latin typeface="Arial" panose="020B0604020202020204" pitchFamily="34" charset="0"/>
              <a:ea typeface="DengXian Light" panose="02010600030101010101" pitchFamily="2" charset="-122"/>
              <a:cs typeface="Mangal" panose="02040503050203030202" pitchFamily="18" charset="0"/>
            </a:endParaRPr>
          </a:p>
        </p:txBody>
      </p:sp>
      <p:sp>
        <p:nvSpPr>
          <p:cNvPr id="168" name="Google Shape;168;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kern="1200">
                <a:solidFill>
                  <a:schemeClr val="tx1"/>
                </a:solidFill>
                <a:latin typeface="+mj-lt"/>
                <a:ea typeface="+mj-ea"/>
                <a:cs typeface="+mj-cs"/>
              </a:rPr>
              <a:t>DEVELOPMENTAL FRAMEWORK</a:t>
            </a:r>
          </a:p>
        </p:txBody>
      </p:sp>
    </p:spTree>
    <p:extLst>
      <p:ext uri="{BB962C8B-B14F-4D97-AF65-F5344CB8AC3E}">
        <p14:creationId xmlns:p14="http://schemas.microsoft.com/office/powerpoint/2010/main" val="351172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algn="l">
              <a:spcBef>
                <a:spcPct val="0"/>
              </a:spcBef>
              <a:spcAft>
                <a:spcPts val="0"/>
              </a:spcAft>
            </a:pPr>
            <a:r>
              <a:rPr lang="en-US" sz="4100" kern="1200">
                <a:solidFill>
                  <a:schemeClr val="tx1"/>
                </a:solidFill>
                <a:latin typeface="+mj-lt"/>
                <a:ea typeface="+mj-ea"/>
                <a:cs typeface="+mj-cs"/>
              </a:rPr>
              <a:t>ENVIRONMENT AND PARTICIPANTS</a:t>
            </a:r>
          </a:p>
        </p:txBody>
      </p:sp>
      <p:sp>
        <p:nvSpPr>
          <p:cNvPr id="17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997DE7EA-D28C-16B8-BE60-1DE83EF91FFE}"/>
              </a:ext>
            </a:extLst>
          </p:cNvPr>
          <p:cNvSpPr>
            <a:spLocks noGrp="1" noChangeArrowheads="1"/>
          </p:cNvSpPr>
          <p:nvPr>
            <p:ph type="body" idx="1"/>
          </p:nvPr>
        </p:nvSpPr>
        <p:spPr bwMode="auto">
          <a:xfrm>
            <a:off x="628650" y="1447038"/>
            <a:ext cx="7886700" cy="318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indent="-228600" fontAlgn="base">
              <a:lnSpc>
                <a:spcPct val="90000"/>
              </a:lnSpc>
              <a:spcBef>
                <a:spcPct val="0"/>
              </a:spcBef>
              <a:spcAft>
                <a:spcPts val="600"/>
              </a:spcAft>
              <a:buClrTx/>
              <a:buSzTx/>
              <a:buFont typeface="Arial" panose="020B0604020202020204" pitchFamily="34" charset="0"/>
              <a:buChar char="•"/>
            </a:pPr>
            <a:r>
              <a:rPr lang="en-US" sz="2400" dirty="0">
                <a:solidFill>
                  <a:schemeClr val="tx1"/>
                </a:solidFill>
                <a:effectLst/>
              </a:rPr>
              <a:t>The study was conducted at BISU-Bilar Library Campus, which is located at Zamora, Bilar, Bohol. The respondents of the study are the library staff, teachers, employees, visitors, students and librarian. The librarian and library staff are the one who handle the student manage library management system. To track and manage library user traffic and to enhance the library user counter.</a:t>
            </a:r>
            <a:endParaRPr lang="en-US" sz="2400">
              <a:solidFill>
                <a:schemeClr val="tx1"/>
              </a:solidFill>
              <a:effectLst/>
              <a:cs typeface="Calibri"/>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400" b="0" i="0" u="none" strike="noStrike" cap="none" normalizeH="0" baseline="0" dirty="0">
              <a:ln>
                <a:noFill/>
              </a:ln>
              <a:solidFill>
                <a:schemeClr val="tx1"/>
              </a:solidFill>
              <a:effectLst/>
              <a:cs typeface="Calibri"/>
            </a:endParaRPr>
          </a:p>
        </p:txBody>
      </p:sp>
    </p:spTree>
    <p:extLst>
      <p:ext uri="{BB962C8B-B14F-4D97-AF65-F5344CB8AC3E}">
        <p14:creationId xmlns:p14="http://schemas.microsoft.com/office/powerpoint/2010/main" val="370606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3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algn="l">
              <a:spcBef>
                <a:spcPct val="0"/>
              </a:spcBef>
              <a:spcAft>
                <a:spcPts val="0"/>
              </a:spcAft>
            </a:pPr>
            <a:r>
              <a:rPr lang="en-US" sz="3500" kern="1200">
                <a:solidFill>
                  <a:schemeClr val="tx1"/>
                </a:solidFill>
                <a:latin typeface="+mj-lt"/>
                <a:ea typeface="+mj-ea"/>
                <a:cs typeface="+mj-cs"/>
              </a:rPr>
              <a:t>DATA COLLECTION</a:t>
            </a:r>
          </a:p>
        </p:txBody>
      </p:sp>
      <p:sp>
        <p:nvSpPr>
          <p:cNvPr id="17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997DE7EA-D28C-16B8-BE60-1DE83EF91FFE}"/>
              </a:ext>
            </a:extLst>
          </p:cNvPr>
          <p:cNvSpPr>
            <a:spLocks noChangeArrowheads="1"/>
          </p:cNvSpPr>
          <p:nvPr/>
        </p:nvSpPr>
        <p:spPr bwMode="auto">
          <a:xfrm>
            <a:off x="292178" y="1857557"/>
            <a:ext cx="4263596" cy="3449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600"/>
              </a:spcAft>
            </a:pPr>
            <a:r>
              <a:rPr lang="en-PH" sz="1000" b="0" i="0" u="none" strike="noStrike" cap="none" dirty="0">
                <a:solidFill>
                  <a:schemeClr val="tx1">
                    <a:lumMod val="95000"/>
                    <a:lumOff val="5000"/>
                  </a:schemeClr>
                </a:solidFill>
                <a:ea typeface="Arial"/>
                <a:cs typeface="Mangal"/>
                <a:sym typeface="Arial"/>
              </a:rPr>
              <a:t>The study initiated by the researchers began with a formal letter requesting permission from BISU-Bilar librarian. After that, they conducted face-to-face interviews with the librarian using a set of planned questions aiming to gain insights into the current operational; procedures at BISU-Bilar Library. The information obtained from these interviews was carefully documented. In addition to interviews, the researchers also undertook a thorough review of various documents. This included an examination of records such as the entering the library using barcode, borrowing books, which was essential for inputting data into the data design. </a:t>
            </a:r>
            <a:endParaRPr lang="en-PH" sz="1000" b="0" i="0" u="none" strike="noStrike" cap="none" dirty="0">
              <a:solidFill>
                <a:schemeClr val="tx1">
                  <a:lumMod val="95000"/>
                  <a:lumOff val="5000"/>
                </a:schemeClr>
              </a:solidFill>
              <a:latin typeface="Calibri"/>
              <a:ea typeface="Arial"/>
              <a:cs typeface="Mangal"/>
            </a:endParaRPr>
          </a:p>
          <a:p>
            <a:pPr algn="just">
              <a:lnSpc>
                <a:spcPct val="150000"/>
              </a:lnSpc>
              <a:spcAft>
                <a:spcPts val="600"/>
              </a:spcAft>
            </a:pPr>
            <a:r>
              <a:rPr lang="en-PH" sz="1000" b="0" i="0" u="none" strike="noStrike" cap="none" dirty="0">
                <a:solidFill>
                  <a:schemeClr val="tx1">
                    <a:lumMod val="95000"/>
                    <a:lumOff val="5000"/>
                  </a:schemeClr>
                </a:solidFill>
                <a:ea typeface="Arial"/>
                <a:cs typeface="Mangal"/>
                <a:sym typeface="Arial"/>
              </a:rPr>
              <a:t>The Department of Computer Science is our respondents who rated the system usability assessment such as (1) </a:t>
            </a:r>
            <a:r>
              <a:rPr lang="en-PH" sz="1000" dirty="0">
                <a:solidFill>
                  <a:schemeClr val="tx1">
                    <a:lumMod val="95000"/>
                    <a:lumOff val="5000"/>
                  </a:schemeClr>
                </a:solidFill>
                <a:cs typeface="Mangal"/>
              </a:rPr>
              <a:t>Staff</a:t>
            </a:r>
            <a:r>
              <a:rPr lang="en-PH" sz="1000" b="0" i="0" u="none" strike="noStrike" cap="none" dirty="0">
                <a:solidFill>
                  <a:schemeClr val="tx1">
                    <a:lumMod val="95000"/>
                    <a:lumOff val="5000"/>
                  </a:schemeClr>
                </a:solidFill>
                <a:ea typeface="Arial"/>
                <a:cs typeface="Mangal"/>
                <a:sym typeface="Arial"/>
              </a:rPr>
              <a:t> and (14) Students. Table 1 below presents the summary of respondents involved in the process.</a:t>
            </a:r>
            <a:endParaRPr lang="en-PH" sz="1000" b="0" i="0" u="none" strike="noStrike" cap="none" dirty="0">
              <a:solidFill>
                <a:schemeClr val="tx1">
                  <a:lumMod val="95000"/>
                  <a:lumOff val="5000"/>
                </a:schemeClr>
              </a:solidFill>
              <a:latin typeface="Calibri"/>
              <a:ea typeface="Arial"/>
              <a:cs typeface="Mangal"/>
            </a:endParaRPr>
          </a:p>
          <a:p>
            <a:pPr marL="0" marR="0" lvl="0" indent="0" algn="l" defTabSz="914400" rtl="0" eaLnBrk="0" fontAlgn="base" latinLnBrk="0" hangingPunct="0">
              <a:lnSpc>
                <a:spcPct val="150000"/>
              </a:lnSpc>
              <a:spcBef>
                <a:spcPct val="0"/>
              </a:spcBef>
              <a:spcAft>
                <a:spcPts val="600"/>
              </a:spcAft>
              <a:buClrTx/>
              <a:buSzTx/>
              <a:buFontTx/>
              <a:buNone/>
              <a:tabLst/>
            </a:pPr>
            <a:endParaRPr lang="en-US" altLang="en-US" sz="1000" b="0" i="0" u="none" strike="noStrike" cap="none" normalizeH="0" baseline="0" dirty="0">
              <a:ln>
                <a:noFill/>
              </a:ln>
              <a:solidFill>
                <a:schemeClr val="tx1">
                  <a:lumMod val="95000"/>
                  <a:lumOff val="5000"/>
                </a:schemeClr>
              </a:solidFill>
              <a:effectLst/>
              <a:latin typeface="Arial" panose="020B0604020202020204" pitchFamily="34" charset="0"/>
            </a:endParaRPr>
          </a:p>
        </p:txBody>
      </p:sp>
      <p:sp>
        <p:nvSpPr>
          <p:cNvPr id="6" name="TextBox 5">
            <a:extLst>
              <a:ext uri="{FF2B5EF4-FFF2-40B4-BE49-F238E27FC236}">
                <a16:creationId xmlns:a16="http://schemas.microsoft.com/office/drawing/2014/main" id="{CA3320BA-0BC9-239E-C3B0-37F95AB3B435}"/>
              </a:ext>
            </a:extLst>
          </p:cNvPr>
          <p:cNvSpPr txBox="1"/>
          <p:nvPr/>
        </p:nvSpPr>
        <p:spPr>
          <a:xfrm>
            <a:off x="5195660" y="3909035"/>
            <a:ext cx="3597926" cy="473271"/>
          </a:xfrm>
          <a:prstGeom prst="rect">
            <a:avLst/>
          </a:prstGeom>
          <a:noFill/>
        </p:spPr>
        <p:txBody>
          <a:bodyPr wrap="square" lIns="91440" tIns="45720" rIns="91440" bIns="45720" anchor="t">
            <a:spAutoFit/>
          </a:bodyPr>
          <a:lstStyle/>
          <a:p>
            <a:pPr algn="ctr">
              <a:lnSpc>
                <a:spcPct val="107000"/>
              </a:lnSpc>
              <a:spcBef>
                <a:spcPts val="100"/>
              </a:spcBef>
              <a:spcAft>
                <a:spcPts val="50"/>
              </a:spcAft>
            </a:pPr>
            <a:r>
              <a:rPr lang="en-PH" sz="1200" b="0" i="0" u="none" strike="noStrike" cap="none" dirty="0">
                <a:solidFill>
                  <a:srgbClr val="000000"/>
                </a:solidFill>
                <a:ea typeface="DengXian Light"/>
                <a:cs typeface="Mangal"/>
                <a:sym typeface="Arial"/>
              </a:rPr>
              <a:t>Table 1. Distribution of respondents in the system usability assessment</a:t>
            </a:r>
            <a:endParaRPr lang="en-PH" sz="1200" b="1">
              <a:solidFill>
                <a:srgbClr val="000000"/>
              </a:solidFill>
              <a:effectLst/>
              <a:ea typeface="DengXian Light"/>
              <a:cs typeface="Mangal"/>
            </a:endParaRPr>
          </a:p>
        </p:txBody>
      </p:sp>
      <p:graphicFrame>
        <p:nvGraphicFramePr>
          <p:cNvPr id="7" name="Table 6">
            <a:extLst>
              <a:ext uri="{FF2B5EF4-FFF2-40B4-BE49-F238E27FC236}">
                <a16:creationId xmlns:a16="http://schemas.microsoft.com/office/drawing/2014/main" id="{D79D29E1-FF0C-1C1C-4598-7769E3BCFA28}"/>
              </a:ext>
            </a:extLst>
          </p:cNvPr>
          <p:cNvGraphicFramePr>
            <a:graphicFrameLocks noGrp="1"/>
          </p:cNvGraphicFramePr>
          <p:nvPr>
            <p:extLst>
              <p:ext uri="{D42A27DB-BD31-4B8C-83A1-F6EECF244321}">
                <p14:modId xmlns:p14="http://schemas.microsoft.com/office/powerpoint/2010/main" val="4089682758"/>
              </p:ext>
            </p:extLst>
          </p:nvPr>
        </p:nvGraphicFramePr>
        <p:xfrm>
          <a:off x="5068956" y="1896717"/>
          <a:ext cx="3860309" cy="1811632"/>
        </p:xfrm>
        <a:graphic>
          <a:graphicData uri="http://schemas.openxmlformats.org/drawingml/2006/table">
            <a:tbl>
              <a:tblPr>
                <a:tableStyleId>{1AF62FDA-9D1F-4828-8F93-AC963045F6A8}</a:tableStyleId>
              </a:tblPr>
              <a:tblGrid>
                <a:gridCol w="1745099">
                  <a:extLst>
                    <a:ext uri="{9D8B030D-6E8A-4147-A177-3AD203B41FA5}">
                      <a16:colId xmlns:a16="http://schemas.microsoft.com/office/drawing/2014/main" val="3590092782"/>
                    </a:ext>
                  </a:extLst>
                </a:gridCol>
                <a:gridCol w="2115210">
                  <a:extLst>
                    <a:ext uri="{9D8B030D-6E8A-4147-A177-3AD203B41FA5}">
                      <a16:colId xmlns:a16="http://schemas.microsoft.com/office/drawing/2014/main" val="327369009"/>
                    </a:ext>
                  </a:extLst>
                </a:gridCol>
              </a:tblGrid>
              <a:tr h="930488">
                <a:tc>
                  <a:txBody>
                    <a:bodyPr/>
                    <a:lstStyle/>
                    <a:p>
                      <a:pPr marL="0" marR="0" algn="just">
                        <a:lnSpc>
                          <a:spcPct val="107000"/>
                        </a:lnSpc>
                        <a:spcBef>
                          <a:spcPts val="0"/>
                        </a:spcBef>
                        <a:spcAft>
                          <a:spcPts val="0"/>
                        </a:spcAft>
                      </a:pPr>
                      <a:r>
                        <a:rPr lang="en-PH" sz="1200" dirty="0">
                          <a:effectLst/>
                        </a:rPr>
                        <a:t>Respondents</a:t>
                      </a:r>
                      <a:endParaRPr lang="en-PH"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1116965" marR="0" algn="just">
                        <a:lnSpc>
                          <a:spcPct val="107000"/>
                        </a:lnSpc>
                        <a:spcBef>
                          <a:spcPts val="0"/>
                        </a:spcBef>
                        <a:spcAft>
                          <a:spcPts val="0"/>
                        </a:spcAft>
                      </a:pPr>
                      <a:r>
                        <a:rPr lang="en-PH" sz="1200" dirty="0">
                          <a:effectLst/>
                        </a:rPr>
                        <a:t>Frequency</a:t>
                      </a:r>
                      <a:endParaRPr lang="en-PH"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06294446"/>
                  </a:ext>
                </a:extLst>
              </a:tr>
              <a:tr h="669670">
                <a:tc>
                  <a:txBody>
                    <a:bodyPr/>
                    <a:lstStyle/>
                    <a:p>
                      <a:pPr marL="0" marR="0" algn="just">
                        <a:lnSpc>
                          <a:spcPct val="107000"/>
                        </a:lnSpc>
                        <a:spcBef>
                          <a:spcPts val="0"/>
                        </a:spcBef>
                        <a:spcAft>
                          <a:spcPts val="0"/>
                        </a:spcAft>
                      </a:pPr>
                      <a:r>
                        <a:rPr lang="en-PH" sz="1200" dirty="0">
                          <a:effectLst/>
                        </a:rPr>
                        <a:t>Staff</a:t>
                      </a:r>
                      <a:endParaRPr lang="en-PH" sz="1100" dirty="0">
                        <a:effectLst/>
                      </a:endParaRPr>
                    </a:p>
                    <a:p>
                      <a:pPr marL="0" marR="0" algn="just">
                        <a:lnSpc>
                          <a:spcPct val="107000"/>
                        </a:lnSpc>
                        <a:spcBef>
                          <a:spcPts val="0"/>
                        </a:spcBef>
                        <a:spcAft>
                          <a:spcPts val="0"/>
                        </a:spcAft>
                      </a:pPr>
                      <a:r>
                        <a:rPr lang="en-PH" sz="1200" dirty="0">
                          <a:effectLst/>
                        </a:rPr>
                        <a:t>Students</a:t>
                      </a:r>
                      <a:endParaRPr lang="en-PH"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07000"/>
                        </a:lnSpc>
                        <a:spcBef>
                          <a:spcPts val="0"/>
                        </a:spcBef>
                        <a:spcAft>
                          <a:spcPts val="0"/>
                        </a:spcAft>
                      </a:pPr>
                      <a:r>
                        <a:rPr lang="en-PH" sz="1200" dirty="0">
                          <a:effectLst/>
                        </a:rPr>
                        <a:t>1</a:t>
                      </a:r>
                      <a:endParaRPr lang="en-PH" sz="1100" dirty="0">
                        <a:effectLst/>
                      </a:endParaRPr>
                    </a:p>
                    <a:p>
                      <a:pPr marL="0" marR="0" algn="just">
                        <a:lnSpc>
                          <a:spcPct val="107000"/>
                        </a:lnSpc>
                        <a:spcBef>
                          <a:spcPts val="0"/>
                        </a:spcBef>
                        <a:spcAft>
                          <a:spcPts val="0"/>
                        </a:spcAft>
                      </a:pPr>
                      <a:r>
                        <a:rPr lang="en-PH" sz="1200" dirty="0">
                          <a:effectLst/>
                        </a:rPr>
                        <a:t>14</a:t>
                      </a:r>
                      <a:endParaRPr lang="en-PH" sz="1100" dirty="0">
                        <a:effectLst/>
                      </a:endParaRPr>
                    </a:p>
                    <a:p>
                      <a:pPr marL="0" marR="0" algn="just">
                        <a:lnSpc>
                          <a:spcPct val="107000"/>
                        </a:lnSpc>
                        <a:spcBef>
                          <a:spcPts val="0"/>
                        </a:spcBef>
                        <a:spcAft>
                          <a:spcPts val="0"/>
                        </a:spcAft>
                      </a:pPr>
                      <a:endParaRPr lang="en-PH"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13953996"/>
                  </a:ext>
                </a:extLst>
              </a:tr>
              <a:tr h="211474">
                <a:tc>
                  <a:txBody>
                    <a:bodyPr/>
                    <a:lstStyle/>
                    <a:p>
                      <a:pPr marL="0" marR="0" algn="just">
                        <a:lnSpc>
                          <a:spcPct val="107000"/>
                        </a:lnSpc>
                        <a:spcBef>
                          <a:spcPts val="0"/>
                        </a:spcBef>
                        <a:spcAft>
                          <a:spcPts val="0"/>
                        </a:spcAft>
                      </a:pPr>
                      <a:r>
                        <a:rPr lang="en-PH" sz="1200" dirty="0">
                          <a:effectLst/>
                        </a:rPr>
                        <a:t>Total</a:t>
                      </a:r>
                      <a:endParaRPr lang="en-PH"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07000"/>
                        </a:lnSpc>
                        <a:spcBef>
                          <a:spcPts val="0"/>
                        </a:spcBef>
                        <a:spcAft>
                          <a:spcPts val="0"/>
                        </a:spcAft>
                      </a:pPr>
                      <a:r>
                        <a:rPr lang="en-PH" sz="1200" dirty="0">
                          <a:effectLst/>
                        </a:rPr>
                        <a:t>15</a:t>
                      </a:r>
                      <a:endParaRPr lang="en-PH"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67618526"/>
                  </a:ext>
                </a:extLst>
              </a:tr>
            </a:tbl>
          </a:graphicData>
        </a:graphic>
      </p:graphicFrame>
    </p:spTree>
    <p:extLst>
      <p:ext uri="{BB962C8B-B14F-4D97-AF65-F5344CB8AC3E}">
        <p14:creationId xmlns:p14="http://schemas.microsoft.com/office/powerpoint/2010/main" val="3242316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1789</Words>
  <Application>Microsoft Office PowerPoint</Application>
  <PresentationFormat>On-screen Show (16:9)</PresentationFormat>
  <Paragraphs>89</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Roboto Condensed Light</vt:lpstr>
      <vt:lpstr>Office Theme</vt:lpstr>
      <vt:lpstr>LIBRARY MANAGEMENT SYSTEM WITH BARCODE USER COUNTER IN BISU-BILAR</vt:lpstr>
      <vt:lpstr>RATIONALE</vt:lpstr>
      <vt:lpstr>STATEMENT OF THE PROBLEM</vt:lpstr>
      <vt:lpstr>OBJECTIVES</vt:lpstr>
      <vt:lpstr>SCOPE  AND DELIMITATION</vt:lpstr>
      <vt:lpstr>SIGNIFICANCE OF THE STUDY</vt:lpstr>
      <vt:lpstr>DEVELOPMENTAL FRAMEWORK</vt:lpstr>
      <vt:lpstr>ENVIRONMENT AND PARTICIPANTS</vt:lpstr>
      <vt:lpstr>DATA COLLECTION</vt:lpstr>
      <vt:lpstr>PRESENTATION, ANALYSIS AND INTERPRETATION OF DATA</vt:lpstr>
      <vt:lpstr>EXISTING OPERATION AND PROCESSES</vt:lpstr>
      <vt:lpstr>CONTEXT DIAGRAM OF THE PRESENT SYSTEM</vt:lpstr>
      <vt:lpstr>EVENT SPECIFICATION</vt:lpstr>
      <vt:lpstr>EVENT SPECIFICATION</vt:lpstr>
      <vt:lpstr>CONTEXT DIAGRAM OF THE PRESENT SYSTEM</vt:lpstr>
      <vt:lpstr>USE CASE DIAGRAM</vt:lpstr>
      <vt:lpstr>CLASS DIAGRAM</vt:lpstr>
      <vt:lpstr>Program Hierarchy</vt:lpstr>
      <vt:lpstr>SUMMARY OF FINDINGS, CONCLUSION, AND RECOMMENDATIONS</vt:lpstr>
      <vt:lpstr>CONCLUSION</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WITH BARCODE USER COUNTER IN BISU-BILAR</dc:title>
  <dc:creator>ITLAB-A9</dc:creator>
  <cp:lastModifiedBy>Teofredo Gamale</cp:lastModifiedBy>
  <cp:revision>162</cp:revision>
  <dcterms:modified xsi:type="dcterms:W3CDTF">2024-04-15T06:31:53Z</dcterms:modified>
</cp:coreProperties>
</file>