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5213" cy="42803763"/>
  <p:notesSz cx="7102475" cy="10234613"/>
  <p:defaultTextStyle>
    <a:defPPr>
      <a:defRPr lang="en-US"/>
    </a:defPPr>
    <a:lvl1pPr algn="ctr" rtl="0" fontAlgn="base">
      <a:spcBef>
        <a:spcPct val="0"/>
      </a:spcBef>
      <a:spcAft>
        <a:spcPct val="0"/>
      </a:spcAft>
      <a:defRPr sz="8200" kern="1200">
        <a:solidFill>
          <a:schemeClr val="tx1"/>
        </a:solidFill>
        <a:latin typeface="Arial" charset="0"/>
        <a:ea typeface="+mn-ea"/>
        <a:cs typeface="+mn-cs"/>
      </a:defRPr>
    </a:lvl1pPr>
    <a:lvl2pPr marL="434980" algn="ctr" rtl="0" fontAlgn="base">
      <a:spcBef>
        <a:spcPct val="0"/>
      </a:spcBef>
      <a:spcAft>
        <a:spcPct val="0"/>
      </a:spcAft>
      <a:defRPr sz="8200" kern="1200">
        <a:solidFill>
          <a:schemeClr val="tx1"/>
        </a:solidFill>
        <a:latin typeface="Arial" charset="0"/>
        <a:ea typeface="+mn-ea"/>
        <a:cs typeface="+mn-cs"/>
      </a:defRPr>
    </a:lvl2pPr>
    <a:lvl3pPr marL="869960" algn="ctr" rtl="0" fontAlgn="base">
      <a:spcBef>
        <a:spcPct val="0"/>
      </a:spcBef>
      <a:spcAft>
        <a:spcPct val="0"/>
      </a:spcAft>
      <a:defRPr sz="8200" kern="1200">
        <a:solidFill>
          <a:schemeClr val="tx1"/>
        </a:solidFill>
        <a:latin typeface="Arial" charset="0"/>
        <a:ea typeface="+mn-ea"/>
        <a:cs typeface="+mn-cs"/>
      </a:defRPr>
    </a:lvl3pPr>
    <a:lvl4pPr marL="1304940" algn="ctr" rtl="0" fontAlgn="base">
      <a:spcBef>
        <a:spcPct val="0"/>
      </a:spcBef>
      <a:spcAft>
        <a:spcPct val="0"/>
      </a:spcAft>
      <a:defRPr sz="8200" kern="1200">
        <a:solidFill>
          <a:schemeClr val="tx1"/>
        </a:solidFill>
        <a:latin typeface="Arial" charset="0"/>
        <a:ea typeface="+mn-ea"/>
        <a:cs typeface="+mn-cs"/>
      </a:defRPr>
    </a:lvl4pPr>
    <a:lvl5pPr marL="1739920" algn="ctr" rtl="0" fontAlgn="base">
      <a:spcBef>
        <a:spcPct val="0"/>
      </a:spcBef>
      <a:spcAft>
        <a:spcPct val="0"/>
      </a:spcAft>
      <a:defRPr sz="8200" kern="1200">
        <a:solidFill>
          <a:schemeClr val="tx1"/>
        </a:solidFill>
        <a:latin typeface="Arial" charset="0"/>
        <a:ea typeface="+mn-ea"/>
        <a:cs typeface="+mn-cs"/>
      </a:defRPr>
    </a:lvl5pPr>
    <a:lvl6pPr marL="2174900" algn="l" defTabSz="869960" rtl="0" eaLnBrk="1" latinLnBrk="0" hangingPunct="1">
      <a:defRPr sz="8200" kern="1200">
        <a:solidFill>
          <a:schemeClr val="tx1"/>
        </a:solidFill>
        <a:latin typeface="Arial" charset="0"/>
        <a:ea typeface="+mn-ea"/>
        <a:cs typeface="+mn-cs"/>
      </a:defRPr>
    </a:lvl6pPr>
    <a:lvl7pPr marL="2609880" algn="l" defTabSz="869960" rtl="0" eaLnBrk="1" latinLnBrk="0" hangingPunct="1">
      <a:defRPr sz="8200" kern="1200">
        <a:solidFill>
          <a:schemeClr val="tx1"/>
        </a:solidFill>
        <a:latin typeface="Arial" charset="0"/>
        <a:ea typeface="+mn-ea"/>
        <a:cs typeface="+mn-cs"/>
      </a:defRPr>
    </a:lvl7pPr>
    <a:lvl8pPr marL="3044861" algn="l" defTabSz="869960" rtl="0" eaLnBrk="1" latinLnBrk="0" hangingPunct="1">
      <a:defRPr sz="8200" kern="1200">
        <a:solidFill>
          <a:schemeClr val="tx1"/>
        </a:solidFill>
        <a:latin typeface="Arial" charset="0"/>
        <a:ea typeface="+mn-ea"/>
        <a:cs typeface="+mn-cs"/>
      </a:defRPr>
    </a:lvl8pPr>
    <a:lvl9pPr marL="3479841" algn="l" defTabSz="869960" rtl="0" eaLnBrk="1" latinLnBrk="0" hangingPunct="1">
      <a:defRPr sz="8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288">
          <p15:clr>
            <a:srgbClr val="A4A3A4"/>
          </p15:clr>
        </p15:guide>
        <p15:guide id="2" orient="horz" pos="26261">
          <p15:clr>
            <a:srgbClr val="A4A3A4"/>
          </p15:clr>
        </p15:guide>
        <p15:guide id="3" orient="horz" pos="2793">
          <p15:clr>
            <a:srgbClr val="A4A3A4"/>
          </p15:clr>
        </p15:guide>
        <p15:guide id="4" pos="95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drajeet Gupta" initials="IG" lastIdx="1" clrIdx="0">
    <p:extLst>
      <p:ext uri="{19B8F6BF-5375-455C-9EA6-DF929625EA0E}">
        <p15:presenceInfo xmlns:p15="http://schemas.microsoft.com/office/powerpoint/2012/main" userId="S::indrajeet.gupta@bennett.edu.in::8b3e416c-4e3c-4c44-9981-af64d72aae3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C4FF"/>
    <a:srgbClr val="698ED9"/>
    <a:srgbClr val="003399"/>
    <a:srgbClr val="C0C0C0"/>
    <a:srgbClr val="0046D2"/>
    <a:srgbClr val="FF0000"/>
    <a:srgbClr val="003064"/>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p:cViewPr varScale="1">
        <p:scale>
          <a:sx n="14" d="100"/>
          <a:sy n="14" d="100"/>
        </p:scale>
        <p:origin x="3005" y="182"/>
      </p:cViewPr>
      <p:guideLst>
        <p:guide orient="horz" pos="6288"/>
        <p:guide orient="horz" pos="26261"/>
        <p:guide orient="horz" pos="2793"/>
        <p:guide pos="95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77740" cy="511731"/>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lvl1pPr algn="l">
              <a:defRPr sz="1300"/>
            </a:lvl1pPr>
          </a:lstStyle>
          <a:p>
            <a:endParaRPr lang="en-US" dirty="0"/>
          </a:p>
        </p:txBody>
      </p:sp>
      <p:sp>
        <p:nvSpPr>
          <p:cNvPr id="3075" name="Rectangle 3"/>
          <p:cNvSpPr>
            <a:spLocks noGrp="1" noChangeArrowheads="1"/>
          </p:cNvSpPr>
          <p:nvPr>
            <p:ph type="dt" idx="1"/>
          </p:nvPr>
        </p:nvSpPr>
        <p:spPr bwMode="auto">
          <a:xfrm>
            <a:off x="4023057" y="1"/>
            <a:ext cx="3077740" cy="511731"/>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lvl1pPr algn="r">
              <a:defRPr sz="1300"/>
            </a:lvl1pPr>
          </a:lstStyle>
          <a:p>
            <a:endParaRPr lang="en-US" dirty="0"/>
          </a:p>
        </p:txBody>
      </p:sp>
      <p:sp>
        <p:nvSpPr>
          <p:cNvPr id="3076" name="Rectangle 4"/>
          <p:cNvSpPr>
            <a:spLocks noGrp="1" noRot="1" noChangeAspect="1" noChangeArrowheads="1" noTextEdit="1"/>
          </p:cNvSpPr>
          <p:nvPr>
            <p:ph type="sldImg" idx="2"/>
          </p:nvPr>
        </p:nvSpPr>
        <p:spPr bwMode="auto">
          <a:xfrm>
            <a:off x="2193925" y="766763"/>
            <a:ext cx="2716213" cy="3838575"/>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10248" y="4862321"/>
            <a:ext cx="5681980" cy="4605575"/>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9721125"/>
            <a:ext cx="3077740" cy="511731"/>
          </a:xfrm>
          <a:prstGeom prst="rect">
            <a:avLst/>
          </a:prstGeom>
          <a:noFill/>
          <a:ln w="9525">
            <a:noFill/>
            <a:miter lim="800000"/>
            <a:headEnd/>
            <a:tailEnd/>
          </a:ln>
          <a:effectLst/>
        </p:spPr>
        <p:txBody>
          <a:bodyPr vert="horz" wrap="square" lIns="99348" tIns="49675" rIns="99348" bIns="49675" numCol="1" anchor="b" anchorCtr="0" compatLnSpc="1">
            <a:prstTxWarp prst="textNoShape">
              <a:avLst/>
            </a:prstTxWarp>
          </a:bodyPr>
          <a:lstStyle>
            <a:lvl1pPr algn="l">
              <a:defRPr sz="1300"/>
            </a:lvl1pPr>
          </a:lstStyle>
          <a:p>
            <a:endParaRPr lang="en-US" dirty="0"/>
          </a:p>
        </p:txBody>
      </p:sp>
      <p:sp>
        <p:nvSpPr>
          <p:cNvPr id="3079" name="Rectangle 7"/>
          <p:cNvSpPr>
            <a:spLocks noGrp="1" noChangeArrowheads="1"/>
          </p:cNvSpPr>
          <p:nvPr>
            <p:ph type="sldNum" sz="quarter" idx="5"/>
          </p:nvPr>
        </p:nvSpPr>
        <p:spPr bwMode="auto">
          <a:xfrm>
            <a:off x="4023057" y="9721125"/>
            <a:ext cx="3077740" cy="511731"/>
          </a:xfrm>
          <a:prstGeom prst="rect">
            <a:avLst/>
          </a:prstGeom>
          <a:noFill/>
          <a:ln w="9525">
            <a:noFill/>
            <a:miter lim="800000"/>
            <a:headEnd/>
            <a:tailEnd/>
          </a:ln>
          <a:effectLst/>
        </p:spPr>
        <p:txBody>
          <a:bodyPr vert="horz" wrap="square" lIns="99348" tIns="49675" rIns="99348" bIns="49675" numCol="1" anchor="b" anchorCtr="0" compatLnSpc="1">
            <a:prstTxWarp prst="textNoShape">
              <a:avLst/>
            </a:prstTxWarp>
          </a:bodyPr>
          <a:lstStyle>
            <a:lvl1pPr algn="r">
              <a:defRPr sz="1300"/>
            </a:lvl1pPr>
          </a:lstStyle>
          <a:p>
            <a:fld id="{A645BAB7-E9F9-435A-B8BD-F70ADBBCBAF6}" type="slidenum">
              <a:rPr lang="en-US"/>
              <a:pPr/>
              <a:t>‹#›</a:t>
            </a:fld>
            <a:endParaRPr lang="en-US" dirty="0"/>
          </a:p>
        </p:txBody>
      </p:sp>
    </p:spTree>
    <p:extLst>
      <p:ext uri="{BB962C8B-B14F-4D97-AF65-F5344CB8AC3E}">
        <p14:creationId xmlns:p14="http://schemas.microsoft.com/office/powerpoint/2010/main" val="5442841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Arial" charset="0"/>
        <a:ea typeface="+mn-ea"/>
        <a:cs typeface="+mn-cs"/>
      </a:defRPr>
    </a:lvl1pPr>
    <a:lvl2pPr marL="434980" algn="l" rtl="0" fontAlgn="base">
      <a:spcBef>
        <a:spcPct val="30000"/>
      </a:spcBef>
      <a:spcAft>
        <a:spcPct val="0"/>
      </a:spcAft>
      <a:defRPr sz="1100" kern="1200">
        <a:solidFill>
          <a:schemeClr val="tx1"/>
        </a:solidFill>
        <a:latin typeface="Arial" charset="0"/>
        <a:ea typeface="+mn-ea"/>
        <a:cs typeface="+mn-cs"/>
      </a:defRPr>
    </a:lvl2pPr>
    <a:lvl3pPr marL="869960" algn="l" rtl="0" fontAlgn="base">
      <a:spcBef>
        <a:spcPct val="30000"/>
      </a:spcBef>
      <a:spcAft>
        <a:spcPct val="0"/>
      </a:spcAft>
      <a:defRPr sz="1100" kern="1200">
        <a:solidFill>
          <a:schemeClr val="tx1"/>
        </a:solidFill>
        <a:latin typeface="Arial" charset="0"/>
        <a:ea typeface="+mn-ea"/>
        <a:cs typeface="+mn-cs"/>
      </a:defRPr>
    </a:lvl3pPr>
    <a:lvl4pPr marL="1304940" algn="l" rtl="0" fontAlgn="base">
      <a:spcBef>
        <a:spcPct val="30000"/>
      </a:spcBef>
      <a:spcAft>
        <a:spcPct val="0"/>
      </a:spcAft>
      <a:defRPr sz="1100" kern="1200">
        <a:solidFill>
          <a:schemeClr val="tx1"/>
        </a:solidFill>
        <a:latin typeface="Arial" charset="0"/>
        <a:ea typeface="+mn-ea"/>
        <a:cs typeface="+mn-cs"/>
      </a:defRPr>
    </a:lvl4pPr>
    <a:lvl5pPr marL="1739920" algn="l" rtl="0" fontAlgn="base">
      <a:spcBef>
        <a:spcPct val="30000"/>
      </a:spcBef>
      <a:spcAft>
        <a:spcPct val="0"/>
      </a:spcAft>
      <a:defRPr sz="1100" kern="1200">
        <a:solidFill>
          <a:schemeClr val="tx1"/>
        </a:solidFill>
        <a:latin typeface="Arial" charset="0"/>
        <a:ea typeface="+mn-ea"/>
        <a:cs typeface="+mn-cs"/>
      </a:defRPr>
    </a:lvl5pPr>
    <a:lvl6pPr marL="2174900" algn="l" defTabSz="869960" rtl="0" eaLnBrk="1" latinLnBrk="0" hangingPunct="1">
      <a:defRPr sz="1100" kern="1200">
        <a:solidFill>
          <a:schemeClr val="tx1"/>
        </a:solidFill>
        <a:latin typeface="+mn-lt"/>
        <a:ea typeface="+mn-ea"/>
        <a:cs typeface="+mn-cs"/>
      </a:defRPr>
    </a:lvl6pPr>
    <a:lvl7pPr marL="2609880" algn="l" defTabSz="869960" rtl="0" eaLnBrk="1" latinLnBrk="0" hangingPunct="1">
      <a:defRPr sz="1100" kern="1200">
        <a:solidFill>
          <a:schemeClr val="tx1"/>
        </a:solidFill>
        <a:latin typeface="+mn-lt"/>
        <a:ea typeface="+mn-ea"/>
        <a:cs typeface="+mn-cs"/>
      </a:defRPr>
    </a:lvl7pPr>
    <a:lvl8pPr marL="3044861" algn="l" defTabSz="869960" rtl="0" eaLnBrk="1" latinLnBrk="0" hangingPunct="1">
      <a:defRPr sz="1100" kern="1200">
        <a:solidFill>
          <a:schemeClr val="tx1"/>
        </a:solidFill>
        <a:latin typeface="+mn-lt"/>
        <a:ea typeface="+mn-ea"/>
        <a:cs typeface="+mn-cs"/>
      </a:defRPr>
    </a:lvl8pPr>
    <a:lvl9pPr marL="3479841" algn="l" defTabSz="86996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2C7B9C-DA46-4FE0-B590-97F24EE1DB0E}" type="slidenum">
              <a:rPr lang="en-US"/>
              <a:pPr/>
              <a:t>1</a:t>
            </a:fld>
            <a:endParaRPr lang="en-US" dirty="0"/>
          </a:p>
        </p:txBody>
      </p:sp>
      <p:sp>
        <p:nvSpPr>
          <p:cNvPr id="4098" name="Rectangle 2"/>
          <p:cNvSpPr>
            <a:spLocks noGrp="1" noRot="1" noChangeAspect="1" noChangeArrowheads="1" noTextEdit="1"/>
          </p:cNvSpPr>
          <p:nvPr>
            <p:ph type="sldImg"/>
          </p:nvPr>
        </p:nvSpPr>
        <p:spPr>
          <a:xfrm>
            <a:off x="2193925" y="766763"/>
            <a:ext cx="2716213" cy="3838575"/>
          </a:xfrm>
          <a:ln/>
        </p:spPr>
      </p:sp>
      <p:sp>
        <p:nvSpPr>
          <p:cNvPr id="4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983158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postersession.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extBox 1"/>
          <p:cNvSpPr txBox="1"/>
          <p:nvPr userDrawn="1"/>
        </p:nvSpPr>
        <p:spPr>
          <a:xfrm rot="16200000">
            <a:off x="24748747" y="42184203"/>
            <a:ext cx="388281" cy="103234"/>
          </a:xfrm>
          <a:prstGeom prst="rect">
            <a:avLst/>
          </a:prstGeom>
          <a:noFill/>
        </p:spPr>
        <p:txBody>
          <a:bodyPr wrap="square" lIns="86996" tIns="43498" rIns="86996" bIns="43498" rtlCol="0">
            <a:spAutoFit/>
          </a:bodyPr>
          <a:lstStyle/>
          <a:p>
            <a:pPr marL="0" marR="0" indent="0" algn="ctr" defTabSz="869960" rtl="0" eaLnBrk="1" fontAlgn="base" latinLnBrk="0" hangingPunct="1">
              <a:lnSpc>
                <a:spcPct val="100000"/>
              </a:lnSpc>
              <a:spcBef>
                <a:spcPct val="0"/>
              </a:spcBef>
              <a:spcAft>
                <a:spcPct val="0"/>
              </a:spcAft>
              <a:buClrTx/>
              <a:buSzTx/>
              <a:buFontTx/>
              <a:buNone/>
              <a:tabLst/>
              <a:defRPr/>
            </a:pPr>
            <a:r>
              <a:rPr lang="en-US" sz="100" dirty="0">
                <a:effectLst/>
                <a:hlinkClick r:id="rId3"/>
              </a:rPr>
              <a:t>www.postersession.com</a:t>
            </a:r>
            <a:endParaRPr lang="en-US" sz="100" dirty="0">
              <a:effectLst/>
            </a:endParaRPr>
          </a:p>
        </p:txBody>
      </p:sp>
      <p:pic>
        <p:nvPicPr>
          <p:cNvPr id="4" name="Picture 3"/>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22904336" y="42144693"/>
            <a:ext cx="3809222" cy="2074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
          <p:cNvSpPr txBox="1"/>
          <p:nvPr userDrawn="1"/>
        </p:nvSpPr>
        <p:spPr>
          <a:xfrm>
            <a:off x="26713557" y="42062330"/>
            <a:ext cx="2242539" cy="318678"/>
          </a:xfrm>
          <a:prstGeom prst="rect">
            <a:avLst/>
          </a:prstGeom>
          <a:noFill/>
        </p:spPr>
        <p:txBody>
          <a:bodyPr wrap="none" lIns="86996" tIns="43498" rIns="86996" bIns="43498"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500" dirty="0">
                <a:solidFill>
                  <a:schemeClr val="bg1"/>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176111" rtl="0" fontAlgn="base">
        <a:spcBef>
          <a:spcPct val="0"/>
        </a:spcBef>
        <a:spcAft>
          <a:spcPct val="0"/>
        </a:spcAft>
        <a:defRPr sz="20100">
          <a:solidFill>
            <a:schemeClr val="tx2"/>
          </a:solidFill>
          <a:latin typeface="+mj-lt"/>
          <a:ea typeface="+mj-ea"/>
          <a:cs typeface="+mj-cs"/>
        </a:defRPr>
      </a:lvl1pPr>
      <a:lvl2pPr algn="ctr" defTabSz="4176111" rtl="0" fontAlgn="base">
        <a:spcBef>
          <a:spcPct val="0"/>
        </a:spcBef>
        <a:spcAft>
          <a:spcPct val="0"/>
        </a:spcAft>
        <a:defRPr sz="20100">
          <a:solidFill>
            <a:schemeClr val="tx2"/>
          </a:solidFill>
          <a:latin typeface="Arial" charset="0"/>
        </a:defRPr>
      </a:lvl2pPr>
      <a:lvl3pPr algn="ctr" defTabSz="4176111" rtl="0" fontAlgn="base">
        <a:spcBef>
          <a:spcPct val="0"/>
        </a:spcBef>
        <a:spcAft>
          <a:spcPct val="0"/>
        </a:spcAft>
        <a:defRPr sz="20100">
          <a:solidFill>
            <a:schemeClr val="tx2"/>
          </a:solidFill>
          <a:latin typeface="Arial" charset="0"/>
        </a:defRPr>
      </a:lvl3pPr>
      <a:lvl4pPr algn="ctr" defTabSz="4176111" rtl="0" fontAlgn="base">
        <a:spcBef>
          <a:spcPct val="0"/>
        </a:spcBef>
        <a:spcAft>
          <a:spcPct val="0"/>
        </a:spcAft>
        <a:defRPr sz="20100">
          <a:solidFill>
            <a:schemeClr val="tx2"/>
          </a:solidFill>
          <a:latin typeface="Arial" charset="0"/>
        </a:defRPr>
      </a:lvl4pPr>
      <a:lvl5pPr algn="ctr" defTabSz="4176111" rtl="0" fontAlgn="base">
        <a:spcBef>
          <a:spcPct val="0"/>
        </a:spcBef>
        <a:spcAft>
          <a:spcPct val="0"/>
        </a:spcAft>
        <a:defRPr sz="20100">
          <a:solidFill>
            <a:schemeClr val="tx2"/>
          </a:solidFill>
          <a:latin typeface="Arial" charset="0"/>
        </a:defRPr>
      </a:lvl5pPr>
      <a:lvl6pPr marL="434980" algn="ctr" defTabSz="4176111" rtl="0" fontAlgn="base">
        <a:spcBef>
          <a:spcPct val="0"/>
        </a:spcBef>
        <a:spcAft>
          <a:spcPct val="0"/>
        </a:spcAft>
        <a:defRPr sz="20100">
          <a:solidFill>
            <a:schemeClr val="tx2"/>
          </a:solidFill>
          <a:latin typeface="Arial" charset="0"/>
        </a:defRPr>
      </a:lvl6pPr>
      <a:lvl7pPr marL="869960" algn="ctr" defTabSz="4176111" rtl="0" fontAlgn="base">
        <a:spcBef>
          <a:spcPct val="0"/>
        </a:spcBef>
        <a:spcAft>
          <a:spcPct val="0"/>
        </a:spcAft>
        <a:defRPr sz="20100">
          <a:solidFill>
            <a:schemeClr val="tx2"/>
          </a:solidFill>
          <a:latin typeface="Arial" charset="0"/>
        </a:defRPr>
      </a:lvl7pPr>
      <a:lvl8pPr marL="1304940" algn="ctr" defTabSz="4176111" rtl="0" fontAlgn="base">
        <a:spcBef>
          <a:spcPct val="0"/>
        </a:spcBef>
        <a:spcAft>
          <a:spcPct val="0"/>
        </a:spcAft>
        <a:defRPr sz="20100">
          <a:solidFill>
            <a:schemeClr val="tx2"/>
          </a:solidFill>
          <a:latin typeface="Arial" charset="0"/>
        </a:defRPr>
      </a:lvl8pPr>
      <a:lvl9pPr marL="1739920" algn="ctr" defTabSz="4176111" rtl="0" fontAlgn="base">
        <a:spcBef>
          <a:spcPct val="0"/>
        </a:spcBef>
        <a:spcAft>
          <a:spcPct val="0"/>
        </a:spcAft>
        <a:defRPr sz="20100">
          <a:solidFill>
            <a:schemeClr val="tx2"/>
          </a:solidFill>
          <a:latin typeface="Arial" charset="0"/>
        </a:defRPr>
      </a:lvl9pPr>
    </p:titleStyle>
    <p:bodyStyle>
      <a:lvl1pPr marL="1566231" indent="-1566231" algn="l" defTabSz="4176111" rtl="0" fontAlgn="base">
        <a:spcBef>
          <a:spcPct val="20000"/>
        </a:spcBef>
        <a:spcAft>
          <a:spcPct val="0"/>
        </a:spcAft>
        <a:buChar char="•"/>
        <a:defRPr sz="14700">
          <a:solidFill>
            <a:schemeClr val="tx1"/>
          </a:solidFill>
          <a:latin typeface="+mn-lt"/>
          <a:ea typeface="+mn-ea"/>
          <a:cs typeface="+mn-cs"/>
        </a:defRPr>
      </a:lvl1pPr>
      <a:lvl2pPr marL="3392240" indent="-1304940" algn="l" defTabSz="4176111" rtl="0" fontAlgn="base">
        <a:spcBef>
          <a:spcPct val="20000"/>
        </a:spcBef>
        <a:spcAft>
          <a:spcPct val="0"/>
        </a:spcAft>
        <a:buChar char="–"/>
        <a:defRPr sz="12700">
          <a:solidFill>
            <a:schemeClr val="tx1"/>
          </a:solidFill>
          <a:latin typeface="+mn-lt"/>
        </a:defRPr>
      </a:lvl2pPr>
      <a:lvl3pPr marL="5219761" indent="-1043651" algn="l" defTabSz="4176111" rtl="0" fontAlgn="base">
        <a:spcBef>
          <a:spcPct val="20000"/>
        </a:spcBef>
        <a:spcAft>
          <a:spcPct val="0"/>
        </a:spcAft>
        <a:buChar char="•"/>
        <a:defRPr sz="10900">
          <a:solidFill>
            <a:schemeClr val="tx1"/>
          </a:solidFill>
          <a:latin typeface="+mn-lt"/>
        </a:defRPr>
      </a:lvl3pPr>
      <a:lvl4pPr marL="7307061" indent="-1043651" algn="l" defTabSz="4176111" rtl="0" fontAlgn="base">
        <a:spcBef>
          <a:spcPct val="20000"/>
        </a:spcBef>
        <a:spcAft>
          <a:spcPct val="0"/>
        </a:spcAft>
        <a:buChar char="–"/>
        <a:defRPr sz="9100">
          <a:solidFill>
            <a:schemeClr val="tx1"/>
          </a:solidFill>
          <a:latin typeface="+mn-lt"/>
        </a:defRPr>
      </a:lvl4pPr>
      <a:lvl5pPr marL="9395872" indent="-1043651" algn="l" defTabSz="4176111" rtl="0" fontAlgn="base">
        <a:spcBef>
          <a:spcPct val="20000"/>
        </a:spcBef>
        <a:spcAft>
          <a:spcPct val="0"/>
        </a:spcAft>
        <a:buChar char="»"/>
        <a:defRPr sz="9100">
          <a:solidFill>
            <a:schemeClr val="tx1"/>
          </a:solidFill>
          <a:latin typeface="+mn-lt"/>
        </a:defRPr>
      </a:lvl5pPr>
      <a:lvl6pPr marL="9830852" indent="-1043651" algn="l" defTabSz="4176111" rtl="0" fontAlgn="base">
        <a:spcBef>
          <a:spcPct val="20000"/>
        </a:spcBef>
        <a:spcAft>
          <a:spcPct val="0"/>
        </a:spcAft>
        <a:buChar char="»"/>
        <a:defRPr sz="9100">
          <a:solidFill>
            <a:schemeClr val="tx1"/>
          </a:solidFill>
          <a:latin typeface="+mn-lt"/>
        </a:defRPr>
      </a:lvl6pPr>
      <a:lvl7pPr marL="10265832" indent="-1043651" algn="l" defTabSz="4176111" rtl="0" fontAlgn="base">
        <a:spcBef>
          <a:spcPct val="20000"/>
        </a:spcBef>
        <a:spcAft>
          <a:spcPct val="0"/>
        </a:spcAft>
        <a:buChar char="»"/>
        <a:defRPr sz="9100">
          <a:solidFill>
            <a:schemeClr val="tx1"/>
          </a:solidFill>
          <a:latin typeface="+mn-lt"/>
        </a:defRPr>
      </a:lvl7pPr>
      <a:lvl8pPr marL="10700813" indent="-1043651" algn="l" defTabSz="4176111" rtl="0" fontAlgn="base">
        <a:spcBef>
          <a:spcPct val="20000"/>
        </a:spcBef>
        <a:spcAft>
          <a:spcPct val="0"/>
        </a:spcAft>
        <a:buChar char="»"/>
        <a:defRPr sz="9100">
          <a:solidFill>
            <a:schemeClr val="tx1"/>
          </a:solidFill>
          <a:latin typeface="+mn-lt"/>
        </a:defRPr>
      </a:lvl8pPr>
      <a:lvl9pPr marL="11135793" indent="-1043651" algn="l" defTabSz="4176111" rtl="0" fontAlgn="base">
        <a:spcBef>
          <a:spcPct val="20000"/>
        </a:spcBef>
        <a:spcAft>
          <a:spcPct val="0"/>
        </a:spcAft>
        <a:buChar char="»"/>
        <a:defRPr sz="9100">
          <a:solidFill>
            <a:schemeClr val="tx1"/>
          </a:solidFill>
          <a:latin typeface="+mn-lt"/>
        </a:defRPr>
      </a:lvl9pPr>
    </p:bodyStyle>
    <p:otherStyle>
      <a:defPPr>
        <a:defRPr lang="en-US"/>
      </a:defPPr>
      <a:lvl1pPr marL="0" algn="l" defTabSz="869960" rtl="0" eaLnBrk="1" latinLnBrk="0" hangingPunct="1">
        <a:defRPr sz="1700" kern="1200">
          <a:solidFill>
            <a:schemeClr val="tx1"/>
          </a:solidFill>
          <a:latin typeface="+mn-lt"/>
          <a:ea typeface="+mn-ea"/>
          <a:cs typeface="+mn-cs"/>
        </a:defRPr>
      </a:lvl1pPr>
      <a:lvl2pPr marL="434980" algn="l" defTabSz="869960" rtl="0" eaLnBrk="1" latinLnBrk="0" hangingPunct="1">
        <a:defRPr sz="1700" kern="1200">
          <a:solidFill>
            <a:schemeClr val="tx1"/>
          </a:solidFill>
          <a:latin typeface="+mn-lt"/>
          <a:ea typeface="+mn-ea"/>
          <a:cs typeface="+mn-cs"/>
        </a:defRPr>
      </a:lvl2pPr>
      <a:lvl3pPr marL="869960" algn="l" defTabSz="869960" rtl="0" eaLnBrk="1" latinLnBrk="0" hangingPunct="1">
        <a:defRPr sz="1700" kern="1200">
          <a:solidFill>
            <a:schemeClr val="tx1"/>
          </a:solidFill>
          <a:latin typeface="+mn-lt"/>
          <a:ea typeface="+mn-ea"/>
          <a:cs typeface="+mn-cs"/>
        </a:defRPr>
      </a:lvl3pPr>
      <a:lvl4pPr marL="1304940" algn="l" defTabSz="869960" rtl="0" eaLnBrk="1" latinLnBrk="0" hangingPunct="1">
        <a:defRPr sz="1700" kern="1200">
          <a:solidFill>
            <a:schemeClr val="tx1"/>
          </a:solidFill>
          <a:latin typeface="+mn-lt"/>
          <a:ea typeface="+mn-ea"/>
          <a:cs typeface="+mn-cs"/>
        </a:defRPr>
      </a:lvl4pPr>
      <a:lvl5pPr marL="1739920" algn="l" defTabSz="869960" rtl="0" eaLnBrk="1" latinLnBrk="0" hangingPunct="1">
        <a:defRPr sz="1700" kern="1200">
          <a:solidFill>
            <a:schemeClr val="tx1"/>
          </a:solidFill>
          <a:latin typeface="+mn-lt"/>
          <a:ea typeface="+mn-ea"/>
          <a:cs typeface="+mn-cs"/>
        </a:defRPr>
      </a:lvl5pPr>
      <a:lvl6pPr marL="2174900" algn="l" defTabSz="869960" rtl="0" eaLnBrk="1" latinLnBrk="0" hangingPunct="1">
        <a:defRPr sz="1700" kern="1200">
          <a:solidFill>
            <a:schemeClr val="tx1"/>
          </a:solidFill>
          <a:latin typeface="+mn-lt"/>
          <a:ea typeface="+mn-ea"/>
          <a:cs typeface="+mn-cs"/>
        </a:defRPr>
      </a:lvl6pPr>
      <a:lvl7pPr marL="2609880" algn="l" defTabSz="869960" rtl="0" eaLnBrk="1" latinLnBrk="0" hangingPunct="1">
        <a:defRPr sz="1700" kern="1200">
          <a:solidFill>
            <a:schemeClr val="tx1"/>
          </a:solidFill>
          <a:latin typeface="+mn-lt"/>
          <a:ea typeface="+mn-ea"/>
          <a:cs typeface="+mn-cs"/>
        </a:defRPr>
      </a:lvl7pPr>
      <a:lvl8pPr marL="3044861" algn="l" defTabSz="869960" rtl="0" eaLnBrk="1" latinLnBrk="0" hangingPunct="1">
        <a:defRPr sz="1700" kern="1200">
          <a:solidFill>
            <a:schemeClr val="tx1"/>
          </a:solidFill>
          <a:latin typeface="+mn-lt"/>
          <a:ea typeface="+mn-ea"/>
          <a:cs typeface="+mn-cs"/>
        </a:defRPr>
      </a:lvl8pPr>
      <a:lvl9pPr marL="3479841" algn="l" defTabSz="86996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ijeast.com/" TargetMode="External"/><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chemeClr val="bg1"/>
            </a:gs>
            <a:gs pos="100000">
              <a:srgbClr val="003064"/>
            </a:gs>
          </a:gsLst>
          <a:lin ang="5400000" scaled="1"/>
        </a:gradFill>
        <a:effectLst/>
      </p:bgPr>
    </p:bg>
    <p:spTree>
      <p:nvGrpSpPr>
        <p:cNvPr id="1" name=""/>
        <p:cNvGrpSpPr/>
        <p:nvPr/>
      </p:nvGrpSpPr>
      <p:grpSpPr>
        <a:xfrm>
          <a:off x="0" y="0"/>
          <a:ext cx="0" cy="0"/>
          <a:chOff x="0" y="0"/>
          <a:chExt cx="0" cy="0"/>
        </a:xfrm>
      </p:grpSpPr>
      <p:sp>
        <p:nvSpPr>
          <p:cNvPr id="23" name="AutoShape 4"/>
          <p:cNvSpPr>
            <a:spLocks noChangeArrowheads="1"/>
          </p:cNvSpPr>
          <p:nvPr/>
        </p:nvSpPr>
        <p:spPr bwMode="auto">
          <a:xfrm>
            <a:off x="539969" y="6550560"/>
            <a:ext cx="14743687" cy="36064261"/>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1600" dirty="0">
              <a:latin typeface="Times New Roman" panose="02020603050405020304" pitchFamily="18" charset="0"/>
              <a:cs typeface="Times New Roman" panose="02020603050405020304" pitchFamily="18" charset="0"/>
            </a:endParaRPr>
          </a:p>
        </p:txBody>
      </p:sp>
      <p:sp>
        <p:nvSpPr>
          <p:cNvPr id="27" name="AutoShape 13"/>
          <p:cNvSpPr>
            <a:spLocks noChangeArrowheads="1"/>
          </p:cNvSpPr>
          <p:nvPr/>
        </p:nvSpPr>
        <p:spPr bwMode="auto">
          <a:xfrm>
            <a:off x="210966" y="0"/>
            <a:ext cx="29847004" cy="6024590"/>
          </a:xfrm>
          <a:prstGeom prst="roundRect">
            <a:avLst>
              <a:gd name="adj" fmla="val 10870"/>
            </a:avLst>
          </a:prstGeom>
          <a:solidFill>
            <a:schemeClr val="accent6">
              <a:lumMod val="60000"/>
              <a:lumOff val="40000"/>
            </a:schemeClr>
          </a:solidFill>
          <a:ln w="9525">
            <a:solidFill>
              <a:schemeClr val="tx2"/>
            </a:solidFill>
            <a:round/>
            <a:headEnd/>
            <a:tailEnd/>
          </a:ln>
          <a:effectLst/>
        </p:spPr>
        <p:txBody>
          <a:bodyPr wrap="none" anchor="ctr"/>
          <a:lstStyle/>
          <a:p>
            <a:pPr defTabSz="4389438"/>
            <a:endParaRPr lang="en-US" dirty="0">
              <a:solidFill>
                <a:schemeClr val="bg1"/>
              </a:solidFill>
            </a:endParaRPr>
          </a:p>
        </p:txBody>
      </p:sp>
      <p:pic>
        <p:nvPicPr>
          <p:cNvPr id="4" name="Picture 3"/>
          <p:cNvPicPr>
            <a:picLocks noChangeAspect="1"/>
          </p:cNvPicPr>
          <p:nvPr/>
        </p:nvPicPr>
        <p:blipFill>
          <a:blip r:embed="rId3" cstate="print"/>
          <a:stretch>
            <a:fillRect/>
          </a:stretch>
        </p:blipFill>
        <p:spPr>
          <a:xfrm>
            <a:off x="19608279" y="41883838"/>
            <a:ext cx="10093954" cy="698455"/>
          </a:xfrm>
          <a:prstGeom prst="rect">
            <a:avLst/>
          </a:prstGeom>
        </p:spPr>
      </p:pic>
      <p:sp>
        <p:nvSpPr>
          <p:cNvPr id="32" name="Text Box 7"/>
          <p:cNvSpPr txBox="1">
            <a:spLocks noChangeArrowheads="1"/>
          </p:cNvSpPr>
          <p:nvPr/>
        </p:nvSpPr>
        <p:spPr bwMode="auto">
          <a:xfrm>
            <a:off x="1217887" y="6752589"/>
            <a:ext cx="12982340"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Abstract</a:t>
            </a:r>
          </a:p>
        </p:txBody>
      </p:sp>
      <p:sp>
        <p:nvSpPr>
          <p:cNvPr id="44" name="Text Box 388"/>
          <p:cNvSpPr txBox="1">
            <a:spLocks noChangeArrowheads="1"/>
          </p:cNvSpPr>
          <p:nvPr/>
        </p:nvSpPr>
        <p:spPr bwMode="auto">
          <a:xfrm>
            <a:off x="1094576" y="13280257"/>
            <a:ext cx="13301362" cy="60781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Introduction </a:t>
            </a:r>
          </a:p>
        </p:txBody>
      </p:sp>
      <p:sp>
        <p:nvSpPr>
          <p:cNvPr id="53" name="Text Box 7"/>
          <p:cNvSpPr txBox="1">
            <a:spLocks noChangeArrowheads="1"/>
          </p:cNvSpPr>
          <p:nvPr/>
        </p:nvSpPr>
        <p:spPr bwMode="auto">
          <a:xfrm>
            <a:off x="1094576" y="23023245"/>
            <a:ext cx="13529666"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Proposed  Method</a:t>
            </a:r>
          </a:p>
        </p:txBody>
      </p:sp>
      <p:sp>
        <p:nvSpPr>
          <p:cNvPr id="104" name="Text Box 437"/>
          <p:cNvSpPr txBox="1">
            <a:spLocks noChangeArrowheads="1"/>
          </p:cNvSpPr>
          <p:nvPr/>
        </p:nvSpPr>
        <p:spPr bwMode="auto">
          <a:xfrm>
            <a:off x="1094576" y="32392239"/>
            <a:ext cx="13575655" cy="584582"/>
          </a:xfrm>
          <a:prstGeom prst="rect">
            <a:avLst/>
          </a:prstGeom>
          <a:solidFill>
            <a:schemeClr val="accent2"/>
          </a:solidFill>
          <a:ln w="9525">
            <a:noFill/>
            <a:miter lim="800000"/>
            <a:headEnd/>
            <a:tailEnd/>
          </a:ln>
        </p:spPr>
        <p:txBody>
          <a:bodyPr wrap="square" lIns="91267" tIns="45624" rIns="91267" bIns="45624">
            <a:spAutoFit/>
          </a:bodyPr>
          <a:lstStyle/>
          <a:p>
            <a:pPr algn="ctr">
              <a:spcBef>
                <a:spcPts val="200"/>
              </a:spcBef>
            </a:pPr>
            <a:r>
              <a:rPr lang="en-US" sz="3200" b="1" dirty="0">
                <a:solidFill>
                  <a:srgbClr val="F8F8F8"/>
                </a:solidFill>
              </a:rPr>
              <a:t>Experimental Results and Discussion</a:t>
            </a:r>
            <a:endParaRPr lang="en-IN" sz="3200" b="1" dirty="0">
              <a:solidFill>
                <a:srgbClr val="F8F8F8"/>
              </a:solidFill>
            </a:endParaRPr>
          </a:p>
        </p:txBody>
      </p:sp>
      <p:sp>
        <p:nvSpPr>
          <p:cNvPr id="106" name="Text Box 479"/>
          <p:cNvSpPr txBox="1">
            <a:spLocks noChangeArrowheads="1"/>
          </p:cNvSpPr>
          <p:nvPr/>
        </p:nvSpPr>
        <p:spPr bwMode="auto">
          <a:xfrm>
            <a:off x="15639393" y="33292290"/>
            <a:ext cx="14094371"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Conclusions</a:t>
            </a:r>
          </a:p>
        </p:txBody>
      </p:sp>
      <p:sp>
        <p:nvSpPr>
          <p:cNvPr id="108" name="Text Box 479"/>
          <p:cNvSpPr txBox="1">
            <a:spLocks noChangeArrowheads="1"/>
          </p:cNvSpPr>
          <p:nvPr/>
        </p:nvSpPr>
        <p:spPr bwMode="auto">
          <a:xfrm>
            <a:off x="15695003" y="37371497"/>
            <a:ext cx="14105520"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References</a:t>
            </a:r>
          </a:p>
        </p:txBody>
      </p:sp>
      <p:sp>
        <p:nvSpPr>
          <p:cNvPr id="31" name="Rectangle 5"/>
          <p:cNvSpPr>
            <a:spLocks noChangeArrowheads="1"/>
          </p:cNvSpPr>
          <p:nvPr/>
        </p:nvSpPr>
        <p:spPr bwMode="auto">
          <a:xfrm>
            <a:off x="866273" y="0"/>
            <a:ext cx="28274211" cy="4708767"/>
          </a:xfrm>
          <a:prstGeom prst="rect">
            <a:avLst/>
          </a:prstGeom>
          <a:noFill/>
          <a:ln w="9525">
            <a:noFill/>
            <a:miter lim="800000"/>
            <a:headEnd/>
            <a:tailEnd/>
          </a:ln>
        </p:spPr>
        <p:txBody>
          <a:bodyPr wrap="square" lIns="91243" tIns="45614" rIns="91243" bIns="45614">
            <a:spAutoFit/>
          </a:bodyPr>
          <a:lstStyle/>
          <a:p>
            <a:pPr algn="ctr"/>
            <a:r>
              <a:rPr lang="en-US" sz="7200" b="1" dirty="0">
                <a:latin typeface="Times New Roman" pitchFamily="18" charset="0"/>
                <a:cs typeface="Times New Roman" pitchFamily="18" charset="0"/>
              </a:rPr>
              <a:t>Capstone Project</a:t>
            </a:r>
          </a:p>
          <a:p>
            <a:pPr algn="ctr"/>
            <a:r>
              <a:rPr lang="en-US" sz="6600" b="1" dirty="0" smtClean="0">
                <a:latin typeface="Times New Roman" pitchFamily="18" charset="0"/>
                <a:cs typeface="Times New Roman" pitchFamily="18" charset="0"/>
              </a:rPr>
              <a:t>DiseaseGuard ML: Personal Health </a:t>
            </a:r>
            <a:r>
              <a:rPr lang="en-US" sz="6600" b="1" dirty="0">
                <a:latin typeface="Times New Roman" pitchFamily="18" charset="0"/>
                <a:cs typeface="Times New Roman" pitchFamily="18" charset="0"/>
              </a:rPr>
              <a:t>F</a:t>
            </a:r>
            <a:r>
              <a:rPr lang="en-US" sz="6600" b="1" dirty="0" smtClean="0">
                <a:latin typeface="Times New Roman" pitchFamily="18" charset="0"/>
                <a:cs typeface="Times New Roman" pitchFamily="18" charset="0"/>
              </a:rPr>
              <a:t>orecast</a:t>
            </a:r>
            <a:endParaRPr lang="en-US" sz="6600" b="1" dirty="0">
              <a:latin typeface="Times New Roman" pitchFamily="18" charset="0"/>
              <a:cs typeface="Times New Roman" pitchFamily="18" charset="0"/>
            </a:endParaRPr>
          </a:p>
          <a:p>
            <a:pPr algn="ctr"/>
            <a:r>
              <a:rPr lang="en-US" sz="2400" b="1" dirty="0"/>
              <a:t>by</a:t>
            </a:r>
          </a:p>
          <a:p>
            <a:pPr algn="ctr"/>
            <a:r>
              <a:rPr lang="en-US" sz="4800" b="1" dirty="0"/>
              <a:t>Team No</a:t>
            </a:r>
            <a:r>
              <a:rPr lang="en-US" sz="4800" b="1" dirty="0" smtClean="0"/>
              <a:t>. 14</a:t>
            </a:r>
            <a:endParaRPr lang="en-US" sz="4800" b="1" dirty="0"/>
          </a:p>
          <a:p>
            <a:pPr algn="ctr"/>
            <a:r>
              <a:rPr lang="en-US" sz="3600" b="1" dirty="0" smtClean="0">
                <a:latin typeface="Times New Roman" panose="02020603050405020304" pitchFamily="18" charset="0"/>
                <a:cs typeface="Times New Roman" panose="02020603050405020304" pitchFamily="18" charset="0"/>
              </a:rPr>
              <a:t>Nishka Mehlawat (E23MCAG0020 </a:t>
            </a:r>
            <a:r>
              <a:rPr lang="en-US" sz="3600" b="1" dirty="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Eeva Mehra (E23MCAG0049), Hensika Bishnoi (E23MCAG0004) and Deepak Garg (E23MCAG0037)</a:t>
            </a:r>
            <a:endParaRPr lang="en-US" sz="3600" b="1" dirty="0">
              <a:latin typeface="Times New Roman" panose="02020603050405020304" pitchFamily="18" charset="0"/>
              <a:cs typeface="Times New Roman" panose="02020603050405020304" pitchFamily="18" charset="0"/>
            </a:endParaRPr>
          </a:p>
          <a:p>
            <a:pPr algn="ctr"/>
            <a:r>
              <a:rPr lang="en-US" sz="5400" b="1" dirty="0">
                <a:latin typeface="Times New Roman" panose="02020603050405020304" pitchFamily="18" charset="0"/>
                <a:cs typeface="Times New Roman" panose="02020603050405020304" pitchFamily="18" charset="0"/>
              </a:rPr>
              <a:t>Department of computer Science Engineering, Bennett University</a:t>
            </a:r>
          </a:p>
        </p:txBody>
      </p:sp>
      <p:sp>
        <p:nvSpPr>
          <p:cNvPr id="11" name="TextBox 10">
            <a:extLst>
              <a:ext uri="{FF2B5EF4-FFF2-40B4-BE49-F238E27FC236}">
                <a16:creationId xmlns="" xmlns:a16="http://schemas.microsoft.com/office/drawing/2014/main" id="{D1A9180F-550D-4005-8AC4-1DC42A8CA6A0}"/>
              </a:ext>
            </a:extLst>
          </p:cNvPr>
          <p:cNvSpPr txBox="1"/>
          <p:nvPr/>
        </p:nvSpPr>
        <p:spPr>
          <a:xfrm>
            <a:off x="26792726" y="42061880"/>
            <a:ext cx="3265244" cy="707886"/>
          </a:xfrm>
          <a:prstGeom prst="rect">
            <a:avLst/>
          </a:prstGeom>
          <a:solidFill>
            <a:schemeClr val="accent4"/>
          </a:solid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Team No. - </a:t>
            </a:r>
            <a:r>
              <a:rPr lang="en-IN" sz="4000" dirty="0" smtClean="0">
                <a:solidFill>
                  <a:schemeClr val="bg1"/>
                </a:solidFill>
                <a:latin typeface="Times New Roman" panose="02020603050405020304" pitchFamily="18" charset="0"/>
                <a:cs typeface="Times New Roman" panose="02020603050405020304" pitchFamily="18" charset="0"/>
              </a:rPr>
              <a:t>14</a:t>
            </a:r>
            <a:endParaRPr lang="en-IN" sz="4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 xmlns:a16="http://schemas.microsoft.com/office/drawing/2014/main" id="{101A5DB8-0EBF-492A-B6FE-1F522CFFBD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75815" y="694947"/>
            <a:ext cx="6481621" cy="1992843"/>
          </a:xfrm>
          <a:prstGeom prst="rect">
            <a:avLst/>
          </a:prstGeom>
        </p:spPr>
      </p:pic>
      <p:sp>
        <p:nvSpPr>
          <p:cNvPr id="6" name="TextBox 5">
            <a:extLst>
              <a:ext uri="{FF2B5EF4-FFF2-40B4-BE49-F238E27FC236}">
                <a16:creationId xmlns="" xmlns:a16="http://schemas.microsoft.com/office/drawing/2014/main" id="{D5FAE664-2FF9-4B26-8E4C-9CD1FE843403}"/>
              </a:ext>
            </a:extLst>
          </p:cNvPr>
          <p:cNvSpPr txBox="1"/>
          <p:nvPr/>
        </p:nvSpPr>
        <p:spPr>
          <a:xfrm>
            <a:off x="1071582" y="33292290"/>
            <a:ext cx="13575654" cy="3539430"/>
          </a:xfrm>
          <a:prstGeom prst="rect">
            <a:avLst/>
          </a:prstGeom>
          <a:noFill/>
        </p:spPr>
        <p:txBody>
          <a:bodyPr wrap="square" rtlCol="0">
            <a:spAutoFit/>
          </a:bodyPr>
          <a:lstStyle/>
          <a:p>
            <a:pPr algn="just"/>
            <a:r>
              <a:rPr lang="en-US" sz="2800" dirty="0">
                <a:latin typeface="Times New Roman" pitchFamily="18" charset="0"/>
                <a:cs typeface="Times New Roman" pitchFamily="18" charset="0"/>
              </a:rPr>
              <a:t>In our exploration of various machine learning algorithms, XGBoost consistently showcased outstanding performance across a spectrum of diseases. The accuracy metrics derived from the XGBoost model consistently outperformed its counterparts, solidifying its position as the preferred choice for our disease prediction system. A thorough examination of the results affirmed that XGBoost not only attained the highest accuracy but also demonstrated commendable precision, recall, and F1 scores across diverse diseases</a:t>
            </a:r>
            <a:r>
              <a:rPr lang="en-US" sz="2800" dirty="0" smtClean="0">
                <a:latin typeface="Times New Roman" pitchFamily="18" charset="0"/>
                <a:cs typeface="Times New Roman" pitchFamily="18" charset="0"/>
              </a:rPr>
              <a:t>. The </a:t>
            </a:r>
            <a:r>
              <a:rPr lang="en-US" sz="2800" dirty="0">
                <a:latin typeface="Times New Roman" pitchFamily="18" charset="0"/>
                <a:cs typeface="Times New Roman" pitchFamily="18" charset="0"/>
              </a:rPr>
              <a:t>comprehensive evaluation underscores XGBoost as the optimal algorithm, surpassing others in delivering robust predictions for our disease prediction system.</a:t>
            </a:r>
            <a:endParaRPr lang="en-IN" sz="2800" dirty="0">
              <a:latin typeface="Times New Roman" pitchFamily="18" charset="0"/>
              <a:cs typeface="Times New Roman" pitchFamily="18" charset="0"/>
            </a:endParaRPr>
          </a:p>
        </p:txBody>
      </p:sp>
      <p:sp>
        <p:nvSpPr>
          <p:cNvPr id="3" name="TextBox 2"/>
          <p:cNvSpPr txBox="1"/>
          <p:nvPr/>
        </p:nvSpPr>
        <p:spPr>
          <a:xfrm>
            <a:off x="1094576" y="7643441"/>
            <a:ext cx="13301362" cy="5262979"/>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This study presents a unique method for disease prediction in healthcare that makes use of the XGBoost machine learning algorithm-powered Multiple Disease Predictor System (MDPS). Through the utilization of comprehensive patient data that includes demographics, clinical signs, and medical history, the MDPS exhibits impressive precision in predicting a variety of illnesses. The system's ability to produce high-quality predictions is a result of its careful feature selection, model optimization strategies, and data preprocessing. Strict assessment techniques, such as performance metrics assessment and cross-validation, confirm the MDPS's validity and applicability to a variety of patient populations. With its ability to facilitate early disease identification, tailored therapies, and proactive healthcare management techniques, this novel framework has the potential to completely transform healthcare practices. Predictive healthcare systems have advanced significantly with the addition of XGBoost, which provides a potential remedy.</a:t>
            </a:r>
          </a:p>
        </p:txBody>
      </p:sp>
      <p:sp>
        <p:nvSpPr>
          <p:cNvPr id="5" name="TextBox 4"/>
          <p:cNvSpPr txBox="1"/>
          <p:nvPr/>
        </p:nvSpPr>
        <p:spPr>
          <a:xfrm>
            <a:off x="1477108" y="15286892"/>
            <a:ext cx="45719" cy="523220"/>
          </a:xfrm>
          <a:prstGeom prst="rect">
            <a:avLst/>
          </a:prstGeom>
          <a:noFill/>
        </p:spPr>
        <p:txBody>
          <a:bodyPr wrap="square" rtlCol="0">
            <a:spAutoFit/>
          </a:bodyPr>
          <a:lstStyle/>
          <a:p>
            <a:endParaRPr lang="en-US" sz="2800" dirty="0"/>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65338" y="9361171"/>
            <a:ext cx="13590927" cy="10668000"/>
          </a:xfrm>
          <a:prstGeom prst="rect">
            <a:avLst/>
          </a:prstGeom>
        </p:spPr>
      </p:pic>
      <p:sp>
        <p:nvSpPr>
          <p:cNvPr id="13" name="TextBox 12"/>
          <p:cNvSpPr txBox="1"/>
          <p:nvPr/>
        </p:nvSpPr>
        <p:spPr>
          <a:xfrm>
            <a:off x="1058376" y="14146235"/>
            <a:ext cx="13301362" cy="8586966"/>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lot of analysis over existing systems in the health care industry considered only one disease at a time. For example, one system is used to analyze diabetes, another is used to analyze breast cancer, and another system is used to predict heart disease. Maximum systems focus on a particular disease. When an organization wants to analyze their patient’s, health reports then they must deploy many models. The approach in the existing system is useful to analyze only particular diseases. In multiple diseases prediction system, a user can analyze more than one disease on a single website. [1] The data for the healthcare industry includes all patient-related data. This article presents a general architecture for illness prediction in the medical field. For every analysis, several of the existing models concentrate on just one disease. For instance, one analysis might be done for diabetes, cancer, and skin conditions. The user doesn’t need to traverse different places to predict whether he/she has a particular disease or not. In multiple diseases prediction system, the user needs to select the name of the disease, enter its parameters, and just click on submit. The corresponding machine learning model will be invoked, and it would predict the output and display </a:t>
            </a:r>
            <a:r>
              <a:rPr lang="en-US" sz="2400" dirty="0" smtClean="0">
                <a:latin typeface="Times New Roman" panose="02020603050405020304" pitchFamily="18" charset="0"/>
                <a:cs typeface="Times New Roman" panose="02020603050405020304" pitchFamily="18" charset="0"/>
              </a:rPr>
              <a:t>it .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PRODUCT SCOPE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Many </a:t>
            </a:r>
            <a:r>
              <a:rPr lang="en-US" sz="2400" dirty="0">
                <a:latin typeface="Times New Roman" panose="02020603050405020304" pitchFamily="18" charset="0"/>
                <a:cs typeface="Times New Roman" panose="02020603050405020304" pitchFamily="18" charset="0"/>
              </a:rPr>
              <a:t>of the existing machine learning models for health care analysis are concentrating on one disease per analysis. For example, the first is for liver analysis, one for cancer analysis, one for lung diseases like that. If a user wants to predict more than one disease, he/she must go through different sites. There is no common system where one analysis can perform more than one disease prediction. Some of the models have lower accuracy which can seriously affect patients’ health. When an organization wants to analyze their patient’s health reports, they must deploy many models which in turn increases the cost as well as time. Some of the existing systems consider very few parameters which can yield false results.</a:t>
            </a:r>
          </a:p>
        </p:txBody>
      </p:sp>
      <p:sp>
        <p:nvSpPr>
          <p:cNvPr id="29" name="TextBox 28"/>
          <p:cNvSpPr txBox="1"/>
          <p:nvPr/>
        </p:nvSpPr>
        <p:spPr>
          <a:xfrm>
            <a:off x="1094576" y="23842385"/>
            <a:ext cx="13105651" cy="8279190"/>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The research methodology encompasses a systematic approach to constructing a powerful disease prediction model through XGBoost while seamlessly integrating it into an easy-to-use </a:t>
            </a:r>
            <a:r>
              <a:rPr lang="en-US" sz="2800" dirty="0" err="1">
                <a:latin typeface="Times New Roman" panose="02020603050405020304" pitchFamily="18" charset="0"/>
                <a:cs typeface="Times New Roman" panose="02020603050405020304" pitchFamily="18" charset="0"/>
              </a:rPr>
              <a:t>Streamlit</a:t>
            </a:r>
            <a:r>
              <a:rPr lang="en-US" sz="2800" dirty="0">
                <a:latin typeface="Times New Roman" panose="02020603050405020304" pitchFamily="18" charset="0"/>
                <a:cs typeface="Times New Roman" panose="02020603050405020304" pitchFamily="18" charset="0"/>
              </a:rPr>
              <a:t> interface within the Django framework. It involves meticulous steps, starting from the collection and visualization of diverse medical datasets to preprocessing, model training, and frontend development</a:t>
            </a:r>
            <a:r>
              <a:rPr lang="en-US" sz="2800" dirty="0" smtClean="0">
                <a:latin typeface="Times New Roman" panose="02020603050405020304" pitchFamily="18" charset="0"/>
                <a:cs typeface="Times New Roman" panose="02020603050405020304" pitchFamily="18" charset="0"/>
              </a:rPr>
              <a:t>.</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This methodology prioritizes user engagement by initiating the disease prediction process with inputs on symptoms, medical history, and lifestyle details. Leveraging a query processing module, potential diagnoses are generated based on symptom correlations. Through an iterative dialogue, the system refines predictions by prompting users for additional symptoms, ensuring confidence in the diagnosis. This user-involved iterative process culminates in personalized health insights and recommendations for consultations, fostering informed decision-making and facilitating timely medical intervention</a:t>
            </a:r>
            <a:r>
              <a:rPr lang="en-US" sz="2800" dirty="0" smtClean="0">
                <a:latin typeface="Times New Roman" panose="02020603050405020304" pitchFamily="18" charset="0"/>
                <a:cs typeface="Times New Roman" panose="02020603050405020304" pitchFamily="18" charset="0"/>
              </a:rPr>
              <a:t>.</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By amalgamating advanced machine learning techniques with an interactive interface, this methodology strives to not only provide accurate disease predictions but also to empower users in their diagnostic journey. It aims to enhance personalized healthcare experiences by offering tailored insights and guidance, thus promoting proactive and informed healthcare decisions.</a:t>
            </a:r>
          </a:p>
        </p:txBody>
      </p:sp>
      <p:sp>
        <p:nvSpPr>
          <p:cNvPr id="36" name="Rectangle 35"/>
          <p:cNvSpPr/>
          <p:nvPr/>
        </p:nvSpPr>
        <p:spPr bwMode="auto">
          <a:xfrm>
            <a:off x="16581120" y="6934232"/>
            <a:ext cx="12559364" cy="1731668"/>
          </a:xfrm>
          <a:prstGeom prst="rect">
            <a:avLst/>
          </a:prstGeom>
          <a:solidFill>
            <a:srgbClr val="A7C4F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r>
              <a:rPr lang="en-US" sz="6000" b="1" u="sng" dirty="0" smtClean="0">
                <a:latin typeface="Times New Roman" panose="02020603050405020304" pitchFamily="18" charset="0"/>
                <a:cs typeface="Times New Roman" panose="02020603050405020304" pitchFamily="18" charset="0"/>
              </a:rPr>
              <a:t>Methodology Flow Chart</a:t>
            </a:r>
            <a:endParaRPr kumimoji="0" lang="en-US" sz="6000" b="1" i="0" u="sng"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37" name="Rectangle 36"/>
          <p:cNvSpPr/>
          <p:nvPr/>
        </p:nvSpPr>
        <p:spPr bwMode="auto">
          <a:xfrm>
            <a:off x="16581120" y="20915090"/>
            <a:ext cx="12559364" cy="1818111"/>
          </a:xfrm>
          <a:prstGeom prst="rect">
            <a:avLst/>
          </a:prstGeom>
          <a:solidFill>
            <a:srgbClr val="A7C4F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r>
              <a:rPr lang="en-US" sz="6000" b="1" u="sng" dirty="0" smtClean="0">
                <a:latin typeface="Times New Roman" panose="02020603050405020304" pitchFamily="18" charset="0"/>
                <a:cs typeface="Times New Roman" panose="02020603050405020304" pitchFamily="18" charset="0"/>
              </a:rPr>
              <a:t>Bar Plot: Algorithm Comparison</a:t>
            </a:r>
            <a:endParaRPr kumimoji="0" lang="en-US" sz="6000" b="1" i="0" u="sng"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39" name="TextBox 38"/>
          <p:cNvSpPr txBox="1"/>
          <p:nvPr/>
        </p:nvSpPr>
        <p:spPr>
          <a:xfrm>
            <a:off x="15695003" y="38124489"/>
            <a:ext cx="14144917" cy="3970318"/>
          </a:xfrm>
          <a:prstGeom prst="rect">
            <a:avLst/>
          </a:prstGeom>
          <a:solidFill>
            <a:srgbClr val="A7C4FF"/>
          </a:solidFill>
          <a:ln>
            <a:solidFill>
              <a:schemeClr val="tx1"/>
            </a:solidFill>
          </a:ln>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a:t>
            </a:r>
            <a:r>
              <a:rPr lang="en-US" sz="1400" dirty="0" smtClean="0">
                <a:latin typeface="Times New Roman" panose="02020603050405020304" pitchFamily="18" charset="0"/>
                <a:cs typeface="Times New Roman" panose="02020603050405020304" pitchFamily="18" charset="0"/>
              </a:rPr>
              <a:t>1]  “</a:t>
            </a:r>
            <a:r>
              <a:rPr lang="en-US" sz="1400" dirty="0">
                <a:latin typeface="Times New Roman" panose="02020603050405020304" pitchFamily="18" charset="0"/>
                <a:cs typeface="Times New Roman" panose="02020603050405020304" pitchFamily="18" charset="0"/>
              </a:rPr>
              <a:t>MULTIPLE DISEASE PREDICTION SYSTEM USING MACHINE LEARNING,” International Research Journal of Modernization in Engineering Technology and Science, Apr. 2023, doi: 10.56726/irjmets35252</a:t>
            </a:r>
            <a:r>
              <a:rPr lang="en-US" sz="1400" dirty="0" smtClean="0">
                <a:latin typeface="Times New Roman" panose="02020603050405020304" pitchFamily="18" charset="0"/>
                <a:cs typeface="Times New Roman" panose="02020603050405020304" pitchFamily="18" charset="0"/>
              </a:rPr>
              <a:t>.</a:t>
            </a:r>
          </a:p>
          <a:p>
            <a:pPr algn="just"/>
            <a:endParaRPr lang="en-US" sz="1400" dirty="0" smtClean="0">
              <a:latin typeface="Times New Roman" panose="02020603050405020304" pitchFamily="18" charset="0"/>
              <a:cs typeface="Times New Roman" panose="02020603050405020304" pitchFamily="18" charset="0"/>
            </a:endParaRPr>
          </a:p>
          <a:p>
            <a:pPr algn="just"/>
            <a:r>
              <a:rPr lang="en-US" sz="1400" dirty="0" smtClean="0">
                <a:latin typeface="Times New Roman" panose="02020603050405020304" pitchFamily="18" charset="0"/>
                <a:cs typeface="Times New Roman" panose="02020603050405020304" pitchFamily="18" charset="0"/>
              </a:rPr>
              <a:t>[2]  Y</a:t>
            </a:r>
            <a:r>
              <a:rPr lang="en-US" sz="1400" dirty="0">
                <a:latin typeface="Times New Roman" panose="02020603050405020304" pitchFamily="18" charset="0"/>
                <a:cs typeface="Times New Roman" panose="02020603050405020304" pitchFamily="18" charset="0"/>
              </a:rPr>
              <a:t>. E. Tian, V. Cropley, A. B. Maier, N. T. Lautenschlager, M. Breakspear, and A. Zalesky, “Heterogeneous aging across multiple organ systems and prediction of chronic disease and mortality,” Nat Med, vol. 29, no. 5, pp. 1221–1231, May 2023, doi: 10.1038/s41591-023-02296-6</a:t>
            </a:r>
            <a:r>
              <a:rPr lang="en-US" sz="1400" dirty="0" smtClean="0">
                <a:latin typeface="Times New Roman" panose="02020603050405020304" pitchFamily="18" charset="0"/>
                <a:cs typeface="Times New Roman" panose="02020603050405020304" pitchFamily="18" charset="0"/>
              </a:rPr>
              <a:t>.</a:t>
            </a:r>
          </a:p>
          <a:p>
            <a:pPr algn="just"/>
            <a:endParaRPr lang="en-US" sz="1400" dirty="0" smtClean="0">
              <a:latin typeface="Times New Roman" panose="02020603050405020304" pitchFamily="18" charset="0"/>
              <a:cs typeface="Times New Roman" panose="02020603050405020304" pitchFamily="18" charset="0"/>
            </a:endParaRPr>
          </a:p>
          <a:p>
            <a:pPr algn="just"/>
            <a:r>
              <a:rPr lang="en-US" sz="1400" dirty="0" smtClean="0">
                <a:latin typeface="Times New Roman" panose="02020603050405020304" pitchFamily="18" charset="0"/>
                <a:cs typeface="Times New Roman" panose="02020603050405020304" pitchFamily="18" charset="0"/>
              </a:rPr>
              <a:t>[3]  S</a:t>
            </a:r>
            <a:r>
              <a:rPr lang="en-US" sz="1400" dirty="0">
                <a:latin typeface="Times New Roman" panose="02020603050405020304" pitchFamily="18" charset="0"/>
                <a:cs typeface="Times New Roman" panose="02020603050405020304" pitchFamily="18" charset="0"/>
              </a:rPr>
              <a:t>. T. Himi, N. T. Monalisa, M. D. Whaiduzzaman, A. Barros, and M. S. Uddin, “MedAi: A Smartwatch-Based Application Framework for the Prediction of Common Diseases Using Machine Learning,” IEEE Access, vol. 11, pp. 12342–12359, 2023, doi: 10.1109/ACCESS.2023.3236002</a:t>
            </a:r>
            <a:r>
              <a:rPr lang="en-US" sz="1400" dirty="0" smtClean="0">
                <a:latin typeface="Times New Roman" panose="02020603050405020304" pitchFamily="18" charset="0"/>
                <a:cs typeface="Times New Roman" panose="02020603050405020304" pitchFamily="18" charset="0"/>
              </a:rPr>
              <a:t>.</a:t>
            </a:r>
          </a:p>
          <a:p>
            <a:pPr algn="just"/>
            <a:endParaRPr lang="en-US" sz="1400" dirty="0" smtClean="0">
              <a:latin typeface="Times New Roman" panose="02020603050405020304" pitchFamily="18" charset="0"/>
              <a:cs typeface="Times New Roman" panose="02020603050405020304" pitchFamily="18" charset="0"/>
            </a:endParaRPr>
          </a:p>
          <a:p>
            <a:pPr algn="just"/>
            <a:r>
              <a:rPr lang="en-US" sz="1400" dirty="0" smtClean="0">
                <a:latin typeface="Times New Roman" panose="02020603050405020304" pitchFamily="18" charset="0"/>
                <a:cs typeface="Times New Roman" panose="02020603050405020304" pitchFamily="18" charset="0"/>
              </a:rPr>
              <a:t>[4]  G</a:t>
            </a:r>
            <a:r>
              <a:rPr lang="en-US" sz="1400" dirty="0">
                <a:latin typeface="Times New Roman" panose="02020603050405020304" pitchFamily="18" charset="0"/>
                <a:cs typeface="Times New Roman" panose="02020603050405020304" pitchFamily="18" charset="0"/>
              </a:rPr>
              <a:t>. Kim, H. Lim, Y. Kim, O. Kwon, and J. H. Choi, “Intra-person multi-task learning method for chronic-disease prediction,” Sci Rep, vol. 13, no. 1, Dec. 2023, doi: 10.1038/s41598-023-28383-9</a:t>
            </a:r>
            <a:r>
              <a:rPr lang="en-US" sz="1400" dirty="0" smtClean="0">
                <a:latin typeface="Times New Roman" panose="02020603050405020304" pitchFamily="18" charset="0"/>
                <a:cs typeface="Times New Roman" panose="02020603050405020304" pitchFamily="18" charset="0"/>
              </a:rPr>
              <a:t>.</a:t>
            </a:r>
          </a:p>
          <a:p>
            <a:pPr algn="just"/>
            <a:endParaRPr lang="en-US" sz="1400" dirty="0" smtClean="0">
              <a:latin typeface="Times New Roman" panose="02020603050405020304" pitchFamily="18" charset="0"/>
              <a:cs typeface="Times New Roman" panose="02020603050405020304" pitchFamily="18" charset="0"/>
            </a:endParaRPr>
          </a:p>
          <a:p>
            <a:pPr algn="just"/>
            <a:r>
              <a:rPr lang="en-US" sz="1400" dirty="0" smtClean="0">
                <a:latin typeface="Times New Roman" panose="02020603050405020304" pitchFamily="18" charset="0"/>
                <a:cs typeface="Times New Roman" panose="02020603050405020304" pitchFamily="18" charset="0"/>
              </a:rPr>
              <a:t>[5]  S</a:t>
            </a:r>
            <a:r>
              <a:rPr lang="en-US" sz="1400" dirty="0">
                <a:latin typeface="Times New Roman" panose="02020603050405020304" pitchFamily="18" charset="0"/>
                <a:cs typeface="Times New Roman" panose="02020603050405020304" pitchFamily="18" charset="0"/>
              </a:rPr>
              <a:t>. Gündoğdu, “Efficient prediction of early-stage diabetes using XGBoost classifier with random forest feature selection technique,” Multimed Tools Appl, vol. 82, no. 22, pp. 34163–34181, Sep. 2023, doi: 10.1007/s11042-023-15165-8</a:t>
            </a:r>
            <a:r>
              <a:rPr lang="en-US" sz="1400" dirty="0" smtClean="0">
                <a:latin typeface="Times New Roman" panose="02020603050405020304" pitchFamily="18" charset="0"/>
                <a:cs typeface="Times New Roman" panose="02020603050405020304" pitchFamily="18" charset="0"/>
              </a:rPr>
              <a:t>.</a:t>
            </a:r>
          </a:p>
          <a:p>
            <a:pPr algn="just"/>
            <a:endParaRPr lang="en-US" sz="1400" dirty="0" smtClean="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a:t>
            </a:r>
            <a:r>
              <a:rPr lang="en-US" sz="1400" dirty="0" smtClean="0">
                <a:latin typeface="Times New Roman" panose="02020603050405020304" pitchFamily="18" charset="0"/>
                <a:cs typeface="Times New Roman" panose="02020603050405020304" pitchFamily="18" charset="0"/>
              </a:rPr>
              <a:t>6]  A</a:t>
            </a:r>
            <a:r>
              <a:rPr lang="en-US" sz="1400" dirty="0">
                <a:latin typeface="Times New Roman" panose="02020603050405020304" pitchFamily="18" charset="0"/>
                <a:cs typeface="Times New Roman" panose="02020603050405020304" pitchFamily="18" charset="0"/>
              </a:rPr>
              <a:t>. Pattar, S. Kurhade, M. Salunke, D. Satav, and A. Priyadarshni, “A SURVEY PAPER ON ‘MULTIPLE DISEASE PREDICTION USING MACHINE LEARNING,’” 2022. [Online]. Available: </a:t>
            </a:r>
            <a:r>
              <a:rPr lang="en-US" sz="1400" dirty="0">
                <a:latin typeface="Times New Roman" panose="02020603050405020304" pitchFamily="18" charset="0"/>
                <a:cs typeface="Times New Roman" panose="02020603050405020304" pitchFamily="18" charset="0"/>
                <a:hlinkClick r:id="rId6"/>
              </a:rPr>
              <a:t>http://</a:t>
            </a:r>
            <a:r>
              <a:rPr lang="en-US" sz="1400" dirty="0" smtClean="0">
                <a:latin typeface="Times New Roman" panose="02020603050405020304" pitchFamily="18" charset="0"/>
                <a:cs typeface="Times New Roman" panose="02020603050405020304" pitchFamily="18" charset="0"/>
                <a:hlinkClick r:id="rId6"/>
              </a:rPr>
              <a:t>www.ijeast.com</a:t>
            </a:r>
            <a:endParaRPr lang="en-US" sz="1400" dirty="0" smtClean="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p:txBody>
      </p:sp>
      <p:sp>
        <p:nvSpPr>
          <p:cNvPr id="12" name="Rectangle 11"/>
          <p:cNvSpPr/>
          <p:nvPr/>
        </p:nvSpPr>
        <p:spPr bwMode="auto">
          <a:xfrm>
            <a:off x="15695003" y="34181936"/>
            <a:ext cx="14007230" cy="300208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smtClean="0">
              <a:ln>
                <a:noFill/>
              </a:ln>
              <a:solidFill>
                <a:schemeClr val="tx1"/>
              </a:solidFill>
              <a:effectLst/>
              <a:latin typeface="Arial" charset="0"/>
            </a:endParaRPr>
          </a:p>
        </p:txBody>
      </p:sp>
      <p:sp>
        <p:nvSpPr>
          <p:cNvPr id="14" name="TextBox 13"/>
          <p:cNvSpPr txBox="1"/>
          <p:nvPr/>
        </p:nvSpPr>
        <p:spPr>
          <a:xfrm>
            <a:off x="15741469" y="34390323"/>
            <a:ext cx="13590927" cy="2554545"/>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In conclusion, the results affirm that XGBoost is the algorithm of choice for our disease prediction system, providing a robust and versatile solution for accurate and reliable predictions across various health conditions. The findings of this study lay the groundwork for the practical application of XGBoost in real-world healthcare scenarios, contributing to advancements in predictive medicine.</a:t>
            </a:r>
          </a:p>
        </p:txBody>
      </p:sp>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695003" y="23523796"/>
            <a:ext cx="14007230" cy="9073428"/>
          </a:xfrm>
          <a:prstGeom prst="rect">
            <a:avLst/>
          </a:pr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71210" y="36831721"/>
            <a:ext cx="9331570" cy="5750572"/>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Custom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1194</TotalTime>
  <Words>1252</Words>
  <Application>Microsoft Office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Default Design</vt:lpstr>
      <vt:lpstr>PowerPoint Presentation</vt:lpstr>
    </vt:vector>
  </TitlesOfParts>
  <Company>MegaPrint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Vertical Poster</dc:title>
  <dc:creator>Ethan Shulda;www.postersession.com</dc:creator>
  <cp:keywords>www.postersession.com</cp:keywords>
  <dc:description>©MegaPrint Inc. 2009-2015</dc:description>
  <cp:lastModifiedBy>ACER</cp:lastModifiedBy>
  <cp:revision>128</cp:revision>
  <dcterms:created xsi:type="dcterms:W3CDTF">2008-12-04T00:20:37Z</dcterms:created>
  <dcterms:modified xsi:type="dcterms:W3CDTF">2023-12-07T14:34:23Z</dcterms:modified>
  <cp:category>Research Poster</cp:category>
</cp:coreProperties>
</file>