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FF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FF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FF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141" y="424485"/>
            <a:ext cx="4488416" cy="31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FF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3157" y="1088261"/>
            <a:ext cx="2826385" cy="1336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  <a:spcBef>
                <a:spcPts val="100"/>
              </a:spcBef>
            </a:pPr>
            <a:r>
              <a:rPr dirty="0" sz="2850" spc="40" b="1">
                <a:solidFill>
                  <a:srgbClr val="FFF8F8"/>
                </a:solidFill>
                <a:latin typeface="Cambria"/>
                <a:cs typeface="Cambria"/>
              </a:rPr>
              <a:t>“DiseaseGuard </a:t>
            </a:r>
            <a:r>
              <a:rPr dirty="0" sz="2850" spc="45" b="1">
                <a:solidFill>
                  <a:srgbClr val="FFF8F8"/>
                </a:solidFill>
                <a:latin typeface="Cambria"/>
                <a:cs typeface="Cambria"/>
              </a:rPr>
              <a:t> </a:t>
            </a:r>
            <a:r>
              <a:rPr dirty="0" sz="2850" spc="155" b="1">
                <a:solidFill>
                  <a:srgbClr val="FFF8F8"/>
                </a:solidFill>
                <a:latin typeface="Cambria"/>
                <a:cs typeface="Cambria"/>
              </a:rPr>
              <a:t>ML: </a:t>
            </a:r>
            <a:r>
              <a:rPr dirty="0" sz="2850" b="1">
                <a:solidFill>
                  <a:srgbClr val="FFF8F8"/>
                </a:solidFill>
                <a:latin typeface="Cambria"/>
                <a:cs typeface="Cambria"/>
              </a:rPr>
              <a:t>Personal </a:t>
            </a:r>
            <a:r>
              <a:rPr dirty="0" sz="2850" spc="5" b="1">
                <a:solidFill>
                  <a:srgbClr val="FFF8F8"/>
                </a:solidFill>
                <a:latin typeface="Cambria"/>
                <a:cs typeface="Cambria"/>
              </a:rPr>
              <a:t> </a:t>
            </a:r>
            <a:r>
              <a:rPr dirty="0" sz="2850" spc="15" b="1">
                <a:solidFill>
                  <a:srgbClr val="FFF8F8"/>
                </a:solidFill>
                <a:latin typeface="Cambria"/>
                <a:cs typeface="Cambria"/>
              </a:rPr>
              <a:t>Health</a:t>
            </a:r>
            <a:r>
              <a:rPr dirty="0" sz="2850" spc="-35" b="1">
                <a:solidFill>
                  <a:srgbClr val="FFF8F8"/>
                </a:solidFill>
                <a:latin typeface="Cambria"/>
                <a:cs typeface="Cambria"/>
              </a:rPr>
              <a:t> </a:t>
            </a:r>
            <a:r>
              <a:rPr dirty="0" sz="2850" spc="20" b="1">
                <a:solidFill>
                  <a:srgbClr val="FFF8F8"/>
                </a:solidFill>
                <a:latin typeface="Cambria"/>
                <a:cs typeface="Cambria"/>
              </a:rPr>
              <a:t>Forecast”</a:t>
            </a:r>
            <a:endParaRPr sz="28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689" y="2500539"/>
            <a:ext cx="219206" cy="2191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809" y="2499015"/>
            <a:ext cx="219193" cy="219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619" y="2499015"/>
            <a:ext cx="219193" cy="2191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968" y="806370"/>
            <a:ext cx="2294890" cy="7543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750" spc="125">
                <a:solidFill>
                  <a:srgbClr val="090909"/>
                </a:solidFill>
              </a:rPr>
              <a:t>T</a:t>
            </a:r>
            <a:r>
              <a:rPr dirty="0" sz="4750" spc="-25">
                <a:solidFill>
                  <a:srgbClr val="090909"/>
                </a:solidFill>
              </a:rPr>
              <a:t>hanks!</a:t>
            </a:r>
            <a:endParaRPr sz="4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839117" y="359926"/>
            <a:ext cx="2764790" cy="560705"/>
          </a:xfrm>
          <a:custGeom>
            <a:avLst/>
            <a:gdLst/>
            <a:ahLst/>
            <a:cxnLst/>
            <a:rect l="l" t="t" r="r" b="b"/>
            <a:pathLst>
              <a:path w="2764790" h="560705">
                <a:moveTo>
                  <a:pt x="2764298" y="0"/>
                </a:moveTo>
                <a:lnTo>
                  <a:pt x="0" y="0"/>
                </a:lnTo>
                <a:lnTo>
                  <a:pt x="0" y="560176"/>
                </a:lnTo>
                <a:lnTo>
                  <a:pt x="2764298" y="560176"/>
                </a:lnTo>
                <a:lnTo>
                  <a:pt x="2764298" y="0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588895">
              <a:lnSpc>
                <a:spcPct val="100000"/>
              </a:lnSpc>
              <a:spcBef>
                <a:spcPts val="120"/>
              </a:spcBef>
            </a:pPr>
            <a:r>
              <a:rPr dirty="0" spc="100"/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82426" y="1045437"/>
            <a:ext cx="2670810" cy="1852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300"/>
              </a:lnSpc>
              <a:spcBef>
                <a:spcPts val="95"/>
              </a:spcBef>
            </a:pP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highlights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40">
                <a:solidFill>
                  <a:srgbClr val="FFFFFF"/>
                </a:solidFill>
                <a:latin typeface="Verdana"/>
                <a:cs typeface="Verdana"/>
              </a:rPr>
              <a:t>omm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limita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00" spc="-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ms,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whi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cus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analyzing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individual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diseases 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separately. 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contrast, </a:t>
            </a:r>
            <a:r>
              <a:rPr dirty="0" sz="8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proposed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diseases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prediction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uniﬁed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analyzing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health </a:t>
            </a:r>
            <a:r>
              <a:rPr dirty="0" sz="8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conditions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website.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consolidating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disease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models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accessible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interface,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8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efﬁciently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dirty="0" sz="8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lec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tin</a:t>
            </a:r>
            <a:r>
              <a:rPr dirty="0" sz="800" spc="4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dis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1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inpu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4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ant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-70">
                <a:solidFill>
                  <a:srgbClr val="FFFFFF"/>
                </a:solidFill>
                <a:latin typeface="Verdana"/>
                <a:cs typeface="Verdana"/>
              </a:rPr>
              <a:t>s, 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bta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nin</a:t>
            </a:r>
            <a:r>
              <a:rPr dirty="0" sz="800" spc="4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edic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nstantl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800" spc="-1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mlin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eli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ina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ig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ugh 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providing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user-friendly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analysis.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5" y="1106554"/>
            <a:ext cx="1665605" cy="65341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2050" spc="85">
                <a:solidFill>
                  <a:srgbClr val="FFFBFB"/>
                </a:solidFill>
              </a:rPr>
              <a:t>LIT</a:t>
            </a:r>
            <a:r>
              <a:rPr dirty="0" sz="2050" spc="114">
                <a:solidFill>
                  <a:srgbClr val="FFFBFB"/>
                </a:solidFill>
              </a:rPr>
              <a:t>E</a:t>
            </a:r>
            <a:r>
              <a:rPr dirty="0" sz="2050" spc="70">
                <a:solidFill>
                  <a:srgbClr val="FFFBFB"/>
                </a:solidFill>
              </a:rPr>
              <a:t>R</a:t>
            </a:r>
            <a:r>
              <a:rPr dirty="0" sz="2050" spc="-110">
                <a:solidFill>
                  <a:srgbClr val="FFFBFB"/>
                </a:solidFill>
              </a:rPr>
              <a:t>A</a:t>
            </a:r>
            <a:r>
              <a:rPr dirty="0" sz="2050" spc="65">
                <a:solidFill>
                  <a:srgbClr val="FFFBFB"/>
                </a:solidFill>
              </a:rPr>
              <a:t>T</a:t>
            </a:r>
            <a:r>
              <a:rPr dirty="0" sz="2050" spc="55">
                <a:solidFill>
                  <a:srgbClr val="FFFBFB"/>
                </a:solidFill>
              </a:rPr>
              <a:t>URE  </a:t>
            </a:r>
            <a:r>
              <a:rPr dirty="0" sz="2050" spc="70">
                <a:solidFill>
                  <a:srgbClr val="FFFBFB"/>
                </a:solidFill>
              </a:rPr>
              <a:t>REVIEW</a:t>
            </a:r>
            <a:endParaRPr sz="2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3293" y="91326"/>
            <a:ext cx="3452344" cy="3107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7250" y="525889"/>
              <a:ext cx="2389818" cy="22376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4086" y="662566"/>
            <a:ext cx="2643505" cy="2275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399"/>
              </a:lnSpc>
              <a:spcBef>
                <a:spcPts val="95"/>
              </a:spcBef>
            </a:pP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This research 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employs 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 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systematic approach,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utilizing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XGBoost 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for 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disease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prediction 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integrated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into 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 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user-friendly Streamlit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interface 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within the 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 Django 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framework.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The 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process </a:t>
            </a:r>
            <a:r>
              <a:rPr dirty="0" sz="800" spc="-20">
                <a:solidFill>
                  <a:srgbClr val="FFF9F9"/>
                </a:solidFill>
                <a:latin typeface="Verdana"/>
                <a:cs typeface="Verdana"/>
              </a:rPr>
              <a:t>involves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collecting, </a:t>
            </a:r>
            <a:r>
              <a:rPr dirty="0" sz="800" spc="-2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45">
                <a:solidFill>
                  <a:srgbClr val="FFF9F9"/>
                </a:solidFill>
                <a:latin typeface="Verdana"/>
                <a:cs typeface="Verdana"/>
              </a:rPr>
              <a:t>v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-30">
                <a:solidFill>
                  <a:srgbClr val="FFF9F9"/>
                </a:solidFill>
                <a:latin typeface="Verdana"/>
                <a:cs typeface="Verdana"/>
              </a:rPr>
              <a:t>s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uali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z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in</a:t>
            </a:r>
            <a:r>
              <a:rPr dirty="0" sz="800" spc="-40">
                <a:solidFill>
                  <a:srgbClr val="FFF9F9"/>
                </a:solidFill>
                <a:latin typeface="Verdana"/>
                <a:cs typeface="Verdana"/>
              </a:rPr>
              <a:t>g,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an</a:t>
            </a:r>
            <a:r>
              <a:rPr dirty="0" sz="800" spc="35">
                <a:solidFill>
                  <a:srgbClr val="FFF9F9"/>
                </a:solidFill>
                <a:latin typeface="Verdana"/>
                <a:cs typeface="Verdana"/>
              </a:rPr>
              <a:t>d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ep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20">
                <a:solidFill>
                  <a:srgbClr val="FFF9F9"/>
                </a:solidFill>
                <a:latin typeface="Verdana"/>
                <a:cs typeface="Verdana"/>
              </a:rPr>
              <a:t>o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c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-30">
                <a:solidFill>
                  <a:srgbClr val="FFF9F9"/>
                </a:solidFill>
                <a:latin typeface="Verdana"/>
                <a:cs typeface="Verdana"/>
              </a:rPr>
              <a:t>ss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25">
                <a:solidFill>
                  <a:srgbClr val="FFF9F9"/>
                </a:solidFill>
                <a:latin typeface="Verdana"/>
                <a:cs typeface="Verdana"/>
              </a:rPr>
              <a:t>n</a:t>
            </a:r>
            <a:r>
              <a:rPr dirty="0" sz="800" spc="40">
                <a:solidFill>
                  <a:srgbClr val="FFF9F9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di</a:t>
            </a:r>
            <a:r>
              <a:rPr dirty="0" sz="800" spc="-25">
                <a:solidFill>
                  <a:srgbClr val="FFF9F9"/>
                </a:solidFill>
                <a:latin typeface="Verdana"/>
                <a:cs typeface="Verdana"/>
              </a:rPr>
              <a:t>v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-30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se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FFF9F9"/>
                </a:solidFill>
                <a:latin typeface="Verdana"/>
                <a:cs typeface="Verdana"/>
              </a:rPr>
              <a:t>m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edi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c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l 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datas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-50">
                <a:solidFill>
                  <a:srgbClr val="FFF9F9"/>
                </a:solidFill>
                <a:latin typeface="Verdana"/>
                <a:cs typeface="Verdana"/>
              </a:rPr>
              <a:t>ts,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p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o</a:t>
            </a:r>
            <a:r>
              <a:rPr dirty="0" sz="800" spc="-35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tizin</a:t>
            </a:r>
            <a:r>
              <a:rPr dirty="0" sz="800" spc="40">
                <a:solidFill>
                  <a:srgbClr val="FFF9F9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user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enga</a:t>
            </a:r>
            <a:r>
              <a:rPr dirty="0" sz="800" spc="35">
                <a:solidFill>
                  <a:srgbClr val="FFF9F9"/>
                </a:solidFill>
                <a:latin typeface="Verdana"/>
                <a:cs typeface="Verdana"/>
              </a:rPr>
              <a:t>gem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ent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9F9"/>
                </a:solidFill>
                <a:latin typeface="Verdana"/>
                <a:cs typeface="Verdana"/>
              </a:rPr>
              <a:t>b</a:t>
            </a:r>
            <a:r>
              <a:rPr dirty="0" sz="800" spc="-45">
                <a:solidFill>
                  <a:srgbClr val="FFF9F9"/>
                </a:solidFill>
                <a:latin typeface="Verdana"/>
                <a:cs typeface="Verdana"/>
              </a:rPr>
              <a:t>y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nit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tin</a:t>
            </a:r>
            <a:r>
              <a:rPr dirty="0" sz="800" spc="30">
                <a:solidFill>
                  <a:srgbClr val="FFF9F9"/>
                </a:solidFill>
                <a:latin typeface="Verdana"/>
                <a:cs typeface="Verdana"/>
              </a:rPr>
              <a:t>g 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edic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t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ons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FFF9F9"/>
                </a:solidFill>
                <a:latin typeface="Verdana"/>
                <a:cs typeface="Verdana"/>
              </a:rPr>
              <a:t>b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s</a:t>
            </a:r>
            <a:r>
              <a:rPr dirty="0" sz="800" spc="-25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35">
                <a:solidFill>
                  <a:srgbClr val="FFF9F9"/>
                </a:solidFill>
                <a:latin typeface="Verdana"/>
                <a:cs typeface="Verdana"/>
              </a:rPr>
              <a:t>d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on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FFF9F9"/>
                </a:solidFill>
                <a:latin typeface="Verdana"/>
                <a:cs typeface="Verdana"/>
              </a:rPr>
              <a:t>s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ymp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t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oms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an</a:t>
            </a:r>
            <a:r>
              <a:rPr dirty="0" sz="800" spc="35">
                <a:solidFill>
                  <a:srgbClr val="FFF9F9"/>
                </a:solidFill>
                <a:latin typeface="Verdana"/>
                <a:cs typeface="Verdana"/>
              </a:rPr>
              <a:t>d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FFF9F9"/>
                </a:solidFill>
                <a:latin typeface="Verdana"/>
                <a:cs typeface="Verdana"/>
              </a:rPr>
              <a:t>m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dical  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h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-30">
                <a:solidFill>
                  <a:srgbClr val="FFF9F9"/>
                </a:solidFill>
                <a:latin typeface="Verdana"/>
                <a:cs typeface="Verdana"/>
              </a:rPr>
              <a:t>s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t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o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y</a:t>
            </a:r>
            <a:r>
              <a:rPr dirty="0" sz="800" spc="-125">
                <a:solidFill>
                  <a:srgbClr val="FFF9F9"/>
                </a:solidFill>
                <a:latin typeface="Verdana"/>
                <a:cs typeface="Verdana"/>
              </a:rPr>
              <a:t>.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9F9"/>
                </a:solidFill>
                <a:latin typeface="Verdana"/>
                <a:cs typeface="Verdana"/>
              </a:rPr>
              <a:t>A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que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-45">
                <a:solidFill>
                  <a:srgbClr val="FFF9F9"/>
                </a:solidFill>
                <a:latin typeface="Verdana"/>
                <a:cs typeface="Verdana"/>
              </a:rPr>
              <a:t>y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20">
                <a:solidFill>
                  <a:srgbClr val="FFF9F9"/>
                </a:solidFill>
                <a:latin typeface="Verdana"/>
                <a:cs typeface="Verdana"/>
              </a:rPr>
              <a:t>o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c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-30">
                <a:solidFill>
                  <a:srgbClr val="FFF9F9"/>
                </a:solidFill>
                <a:latin typeface="Verdana"/>
                <a:cs typeface="Verdana"/>
              </a:rPr>
              <a:t>ss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25">
                <a:solidFill>
                  <a:srgbClr val="FFF9F9"/>
                </a:solidFill>
                <a:latin typeface="Verdana"/>
                <a:cs typeface="Verdana"/>
              </a:rPr>
              <a:t>n</a:t>
            </a:r>
            <a:r>
              <a:rPr dirty="0" sz="800" spc="40">
                <a:solidFill>
                  <a:srgbClr val="FFF9F9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FFF9F9"/>
                </a:solidFill>
                <a:latin typeface="Verdana"/>
                <a:cs typeface="Verdana"/>
              </a:rPr>
              <a:t>m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o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dule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20">
                <a:solidFill>
                  <a:srgbClr val="FFF9F9"/>
                </a:solidFill>
                <a:latin typeface="Verdana"/>
                <a:cs typeface="Verdana"/>
              </a:rPr>
              <a:t>eﬁn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es 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ed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25">
                <a:solidFill>
                  <a:srgbClr val="FFF9F9"/>
                </a:solidFill>
                <a:latin typeface="Verdana"/>
                <a:cs typeface="Verdana"/>
              </a:rPr>
              <a:t>c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t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ions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th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o</a:t>
            </a:r>
            <a:r>
              <a:rPr dirty="0" sz="800" spc="30">
                <a:solidFill>
                  <a:srgbClr val="FFF9F9"/>
                </a:solidFill>
                <a:latin typeface="Verdana"/>
                <a:cs typeface="Verdana"/>
              </a:rPr>
              <a:t>ugh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-25">
                <a:solidFill>
                  <a:srgbClr val="FFF9F9"/>
                </a:solidFill>
                <a:latin typeface="Verdana"/>
                <a:cs typeface="Verdana"/>
              </a:rPr>
              <a:t>t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-20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t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-60">
                <a:solidFill>
                  <a:srgbClr val="FFF9F9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9F9"/>
                </a:solidFill>
                <a:latin typeface="Verdana"/>
                <a:cs typeface="Verdana"/>
              </a:rPr>
              <a:t>d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l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o</a:t>
            </a:r>
            <a:r>
              <a:rPr dirty="0" sz="800" spc="-20">
                <a:solidFill>
                  <a:srgbClr val="FFF9F9"/>
                </a:solidFill>
                <a:latin typeface="Verdana"/>
                <a:cs typeface="Verdana"/>
              </a:rPr>
              <a:t>gues,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o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vidin</a:t>
            </a:r>
            <a:r>
              <a:rPr dirty="0" sz="800" spc="30">
                <a:solidFill>
                  <a:srgbClr val="FFF9F9"/>
                </a:solidFill>
                <a:latin typeface="Verdana"/>
                <a:cs typeface="Verdana"/>
              </a:rPr>
              <a:t>g  </a:t>
            </a:r>
            <a:r>
              <a:rPr dirty="0" sz="800" spc="20">
                <a:solidFill>
                  <a:srgbClr val="FFF9F9"/>
                </a:solidFill>
                <a:latin typeface="Verdana"/>
                <a:cs typeface="Verdana"/>
              </a:rPr>
              <a:t>p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-30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sona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li</a:t>
            </a:r>
            <a:r>
              <a:rPr dirty="0" sz="800" spc="-25">
                <a:solidFill>
                  <a:srgbClr val="FFF9F9"/>
                </a:solidFill>
                <a:latin typeface="Verdana"/>
                <a:cs typeface="Verdana"/>
              </a:rPr>
              <a:t>z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ed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FFF9F9"/>
                </a:solidFill>
                <a:latin typeface="Verdana"/>
                <a:cs typeface="Verdana"/>
              </a:rPr>
              <a:t>h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al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th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insigh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t</a:t>
            </a:r>
            <a:r>
              <a:rPr dirty="0" sz="800" spc="-30">
                <a:solidFill>
                  <a:srgbClr val="FFF9F9"/>
                </a:solidFill>
                <a:latin typeface="Verdana"/>
                <a:cs typeface="Verdana"/>
              </a:rPr>
              <a:t>s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</a:t>
            </a:r>
            <a:r>
              <a:rPr dirty="0" sz="800" spc="25">
                <a:solidFill>
                  <a:srgbClr val="FFF9F9"/>
                </a:solidFill>
                <a:latin typeface="Verdana"/>
                <a:cs typeface="Verdana"/>
              </a:rPr>
              <a:t>n</a:t>
            </a:r>
            <a:r>
              <a:rPr dirty="0" sz="800" spc="25">
                <a:solidFill>
                  <a:srgbClr val="FFF9F9"/>
                </a:solidFill>
                <a:latin typeface="Verdana"/>
                <a:cs typeface="Verdana"/>
              </a:rPr>
              <a:t>d  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recommendations. By </a:t>
            </a:r>
            <a:r>
              <a:rPr dirty="0" sz="800" spc="20">
                <a:solidFill>
                  <a:srgbClr val="FFF9F9"/>
                </a:solidFill>
                <a:latin typeface="Verdana"/>
                <a:cs typeface="Verdana"/>
              </a:rPr>
              <a:t>combining 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advanced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5">
                <a:solidFill>
                  <a:srgbClr val="FFF9F9"/>
                </a:solidFill>
                <a:latin typeface="Verdana"/>
                <a:cs typeface="Verdana"/>
              </a:rPr>
              <a:t>m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c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hin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l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</a:t>
            </a:r>
            <a:r>
              <a:rPr dirty="0" sz="800" spc="-35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n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25">
                <a:solidFill>
                  <a:srgbClr val="FFF9F9"/>
                </a:solidFill>
                <a:latin typeface="Verdana"/>
                <a:cs typeface="Verdana"/>
              </a:rPr>
              <a:t>n</a:t>
            </a:r>
            <a:r>
              <a:rPr dirty="0" sz="800" spc="40">
                <a:solidFill>
                  <a:srgbClr val="FFF9F9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with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in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e</a:t>
            </a:r>
            <a:r>
              <a:rPr dirty="0" sz="800" spc="-35">
                <a:solidFill>
                  <a:srgbClr val="FFF9F9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a</a:t>
            </a:r>
            <a:r>
              <a:rPr dirty="0" sz="800" spc="25">
                <a:solidFill>
                  <a:srgbClr val="FFF9F9"/>
                </a:solidFill>
                <a:latin typeface="Verdana"/>
                <a:cs typeface="Verdana"/>
              </a:rPr>
              <a:t>c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t</a:t>
            </a:r>
            <a:r>
              <a:rPr dirty="0" sz="800" spc="-30">
                <a:solidFill>
                  <a:srgbClr val="FFF9F9"/>
                </a:solidFill>
                <a:latin typeface="Verdana"/>
                <a:cs typeface="Verdana"/>
              </a:rPr>
              <a:t>iv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i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t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y</a:t>
            </a:r>
            <a:r>
              <a:rPr dirty="0" sz="800" spc="-125">
                <a:solidFill>
                  <a:srgbClr val="FFF9F9"/>
                </a:solidFill>
                <a:latin typeface="Verdana"/>
                <a:cs typeface="Verdana"/>
              </a:rPr>
              <a:t>,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th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e  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methodology</a:t>
            </a:r>
            <a:r>
              <a:rPr dirty="0" sz="800" spc="-7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aims</a:t>
            </a:r>
            <a:r>
              <a:rPr dirty="0" sz="800" spc="-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9F9"/>
                </a:solidFill>
                <a:latin typeface="Verdana"/>
                <a:cs typeface="Verdana"/>
              </a:rPr>
              <a:t>to</a:t>
            </a:r>
            <a:r>
              <a:rPr dirty="0" sz="800" spc="-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offer</a:t>
            </a:r>
            <a:r>
              <a:rPr dirty="0" sz="800" spc="-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accurate</a:t>
            </a:r>
            <a:r>
              <a:rPr dirty="0" sz="800" spc="-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predictions</a:t>
            </a:r>
            <a:r>
              <a:rPr dirty="0" sz="800" spc="-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9F9"/>
                </a:solidFill>
                <a:latin typeface="Verdana"/>
                <a:cs typeface="Verdana"/>
              </a:rPr>
              <a:t>and </a:t>
            </a:r>
            <a:r>
              <a:rPr dirty="0" sz="800" spc="-265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empower</a:t>
            </a:r>
            <a:r>
              <a:rPr dirty="0" sz="800" spc="-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users</a:t>
            </a:r>
            <a:r>
              <a:rPr dirty="0" sz="800" spc="-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FFF9F9"/>
                </a:solidFill>
                <a:latin typeface="Verdana"/>
                <a:cs typeface="Verdana"/>
              </a:rPr>
              <a:t>in</a:t>
            </a:r>
            <a:r>
              <a:rPr dirty="0" sz="800" spc="-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their</a:t>
            </a:r>
            <a:r>
              <a:rPr dirty="0" sz="800" spc="-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diagnostic</a:t>
            </a:r>
            <a:r>
              <a:rPr dirty="0" sz="800" spc="-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30">
                <a:solidFill>
                  <a:srgbClr val="FFF9F9"/>
                </a:solidFill>
                <a:latin typeface="Verdana"/>
                <a:cs typeface="Verdana"/>
              </a:rPr>
              <a:t>journey,</a:t>
            </a:r>
            <a:r>
              <a:rPr dirty="0" sz="800" spc="-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fostering </a:t>
            </a:r>
            <a:r>
              <a:rPr dirty="0" sz="800" spc="-2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9F9"/>
                </a:solidFill>
                <a:latin typeface="Verdana"/>
                <a:cs typeface="Verdana"/>
              </a:rPr>
              <a:t>informed decision-making </a:t>
            </a:r>
            <a:r>
              <a:rPr dirty="0" sz="800" spc="-15">
                <a:solidFill>
                  <a:srgbClr val="FFF9F9"/>
                </a:solidFill>
                <a:latin typeface="Verdana"/>
                <a:cs typeface="Verdana"/>
              </a:rPr>
              <a:t>for </a:t>
            </a:r>
            <a:r>
              <a:rPr dirty="0" sz="800" spc="-5">
                <a:solidFill>
                  <a:srgbClr val="FFF9F9"/>
                </a:solidFill>
                <a:latin typeface="Verdana"/>
                <a:cs typeface="Verdana"/>
              </a:rPr>
              <a:t>proactive healthcare </a:t>
            </a:r>
            <a:r>
              <a:rPr dirty="0" sz="800" spc="-270">
                <a:solidFill>
                  <a:srgbClr val="FFF9F9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9F9"/>
                </a:solidFill>
                <a:latin typeface="Verdana"/>
                <a:cs typeface="Verdana"/>
              </a:rPr>
              <a:t>decisions.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0" y="8"/>
            <a:ext cx="5838825" cy="3288029"/>
          </a:xfrm>
          <a:custGeom>
            <a:avLst/>
            <a:gdLst/>
            <a:ahLst/>
            <a:cxnLst/>
            <a:rect l="l" t="t" r="r" b="b"/>
            <a:pathLst>
              <a:path w="5838825" h="3288029">
                <a:moveTo>
                  <a:pt x="0" y="0"/>
                </a:moveTo>
                <a:lnTo>
                  <a:pt x="0" y="3287938"/>
                </a:lnTo>
                <a:lnTo>
                  <a:pt x="5838442" y="3287938"/>
                </a:lnTo>
                <a:lnTo>
                  <a:pt x="5838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51" y="106453"/>
            <a:ext cx="2922609" cy="2971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6753" y="312760"/>
            <a:ext cx="82549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30557" y="228469"/>
            <a:ext cx="2724150" cy="1390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58419">
              <a:lnSpc>
                <a:spcPct val="100000"/>
              </a:lnSpc>
              <a:spcBef>
                <a:spcPts val="135"/>
              </a:spcBef>
            </a:pPr>
            <a:r>
              <a:rPr dirty="0" sz="1250" spc="65">
                <a:latin typeface="Trebuchet MS"/>
                <a:cs typeface="Trebuchet MS"/>
              </a:rPr>
              <a:t>A</a:t>
            </a:r>
            <a:r>
              <a:rPr dirty="0" sz="1250" spc="45">
                <a:latin typeface="Trebuchet MS"/>
                <a:cs typeface="Trebuchet MS"/>
              </a:rPr>
              <a:t>d</a:t>
            </a:r>
            <a:r>
              <a:rPr dirty="0" sz="1250" spc="50">
                <a:latin typeface="Trebuchet MS"/>
                <a:cs typeface="Trebuchet MS"/>
              </a:rPr>
              <a:t>d</a:t>
            </a:r>
            <a:r>
              <a:rPr dirty="0" sz="1250" spc="-60">
                <a:latin typeface="Trebuchet MS"/>
                <a:cs typeface="Trebuchet MS"/>
              </a:rPr>
              <a:t> </a:t>
            </a:r>
            <a:r>
              <a:rPr dirty="0" sz="1250" spc="-15">
                <a:latin typeface="Trebuchet MS"/>
                <a:cs typeface="Trebuchet MS"/>
              </a:rPr>
              <a:t>a</a:t>
            </a:r>
            <a:r>
              <a:rPr dirty="0" sz="1250" spc="-75">
                <a:latin typeface="Trebuchet MS"/>
                <a:cs typeface="Trebuchet MS"/>
              </a:rPr>
              <a:t> </a:t>
            </a:r>
            <a:r>
              <a:rPr dirty="0" sz="1250" spc="20">
                <a:latin typeface="Trebuchet MS"/>
                <a:cs typeface="Trebuchet MS"/>
              </a:rPr>
              <a:t>b</a:t>
            </a:r>
            <a:r>
              <a:rPr dirty="0" sz="1250" spc="30">
                <a:latin typeface="Trebuchet MS"/>
                <a:cs typeface="Trebuchet MS"/>
              </a:rPr>
              <a:t>o</a:t>
            </a:r>
            <a:r>
              <a:rPr dirty="0" sz="1250" spc="45">
                <a:latin typeface="Trebuchet MS"/>
                <a:cs typeface="Trebuchet MS"/>
              </a:rPr>
              <a:t>d</a:t>
            </a:r>
            <a:r>
              <a:rPr dirty="0" sz="1250" spc="30">
                <a:latin typeface="Trebuchet MS"/>
                <a:cs typeface="Trebuchet MS"/>
              </a:rPr>
              <a:t>y</a:t>
            </a:r>
            <a:r>
              <a:rPr dirty="0" sz="1250" spc="-110">
                <a:latin typeface="Trebuchet MS"/>
                <a:cs typeface="Trebuchet MS"/>
              </a:rPr>
              <a:t> </a:t>
            </a:r>
            <a:r>
              <a:rPr dirty="0" sz="1250" spc="-45">
                <a:latin typeface="Trebuchet MS"/>
                <a:cs typeface="Trebuchet MS"/>
              </a:rPr>
              <a:t>t</a:t>
            </a:r>
            <a:r>
              <a:rPr dirty="0" sz="1250" spc="-30">
                <a:latin typeface="Trebuchet MS"/>
                <a:cs typeface="Trebuchet MS"/>
              </a:rPr>
              <a:t>e</a:t>
            </a:r>
            <a:r>
              <a:rPr dirty="0" sz="1250">
                <a:latin typeface="Trebuchet MS"/>
                <a:cs typeface="Trebuchet MS"/>
              </a:rPr>
              <a:t> </a:t>
            </a:r>
            <a:r>
              <a:rPr dirty="0" sz="1250" spc="-105">
                <a:latin typeface="Trebuchet MS"/>
                <a:cs typeface="Trebuchet MS"/>
              </a:rPr>
              <a:t> </a:t>
            </a:r>
            <a:r>
              <a:rPr dirty="0" sz="1250" spc="-40">
                <a:latin typeface="Trebuchet MS"/>
                <a:cs typeface="Trebuchet MS"/>
              </a:rPr>
              <a:t>t</a:t>
            </a:r>
            <a:endParaRPr sz="1250">
              <a:latin typeface="Trebuchet MS"/>
              <a:cs typeface="Trebuchet MS"/>
            </a:endParaRPr>
          </a:p>
          <a:p>
            <a:pPr algn="ctr" marL="12700" marR="5080">
              <a:lnSpc>
                <a:spcPct val="103099"/>
              </a:lnSpc>
              <a:spcBef>
                <a:spcPts val="1470"/>
              </a:spcBef>
            </a:pPr>
            <a:r>
              <a:rPr dirty="0" sz="1250" spc="130">
                <a:solidFill>
                  <a:srgbClr val="FDF8F8"/>
                </a:solidFill>
                <a:latin typeface="Trebuchet MS"/>
                <a:cs typeface="Trebuchet MS"/>
              </a:rPr>
              <a:t>C</a:t>
            </a:r>
            <a:r>
              <a:rPr dirty="0" sz="1250" spc="30">
                <a:solidFill>
                  <a:srgbClr val="FDF8F8"/>
                </a:solidFill>
                <a:latin typeface="Trebuchet MS"/>
                <a:cs typeface="Trebuchet MS"/>
              </a:rPr>
              <a:t>o</a:t>
            </a:r>
            <a:r>
              <a:rPr dirty="0" sz="1250" spc="80">
                <a:solidFill>
                  <a:srgbClr val="FDF8F8"/>
                </a:solidFill>
                <a:latin typeface="Trebuchet MS"/>
                <a:cs typeface="Trebuchet MS"/>
              </a:rPr>
              <a:t>r</a:t>
            </a:r>
            <a:r>
              <a:rPr dirty="0" sz="1250" spc="55">
                <a:solidFill>
                  <a:srgbClr val="FDF8F8"/>
                </a:solidFill>
                <a:latin typeface="Trebuchet MS"/>
                <a:cs typeface="Trebuchet MS"/>
              </a:rPr>
              <a:t>r</a:t>
            </a:r>
            <a:r>
              <a:rPr dirty="0" sz="1250" spc="-35">
                <a:solidFill>
                  <a:srgbClr val="FDF8F8"/>
                </a:solidFill>
                <a:latin typeface="Trebuchet MS"/>
                <a:cs typeface="Trebuchet MS"/>
              </a:rPr>
              <a:t>e</a:t>
            </a:r>
            <a:r>
              <a:rPr dirty="0" sz="1250" spc="-10">
                <a:solidFill>
                  <a:srgbClr val="FDF8F8"/>
                </a:solidFill>
                <a:latin typeface="Trebuchet MS"/>
                <a:cs typeface="Trebuchet MS"/>
              </a:rPr>
              <a:t>l</a:t>
            </a:r>
            <a:r>
              <a:rPr dirty="0" sz="1250" spc="-20">
                <a:solidFill>
                  <a:srgbClr val="FDF8F8"/>
                </a:solidFill>
                <a:latin typeface="Trebuchet MS"/>
                <a:cs typeface="Trebuchet MS"/>
              </a:rPr>
              <a:t>a</a:t>
            </a:r>
            <a:r>
              <a:rPr dirty="0" sz="1250" spc="-45">
                <a:solidFill>
                  <a:srgbClr val="FDF8F8"/>
                </a:solidFill>
                <a:latin typeface="Trebuchet MS"/>
                <a:cs typeface="Trebuchet MS"/>
              </a:rPr>
              <a:t>t</a:t>
            </a:r>
            <a:r>
              <a:rPr dirty="0" sz="1250" spc="15">
                <a:solidFill>
                  <a:srgbClr val="FDF8F8"/>
                </a:solidFill>
                <a:latin typeface="Trebuchet MS"/>
                <a:cs typeface="Trebuchet MS"/>
              </a:rPr>
              <a:t>i</a:t>
            </a:r>
            <a:r>
              <a:rPr dirty="0" sz="1250" spc="30">
                <a:solidFill>
                  <a:srgbClr val="FDF8F8"/>
                </a:solidFill>
                <a:latin typeface="Trebuchet MS"/>
                <a:cs typeface="Trebuchet MS"/>
              </a:rPr>
              <a:t>o</a:t>
            </a:r>
            <a:r>
              <a:rPr dirty="0" sz="1250" spc="85">
                <a:solidFill>
                  <a:srgbClr val="FDF8F8"/>
                </a:solidFill>
                <a:latin typeface="Trebuchet MS"/>
                <a:cs typeface="Trebuchet MS"/>
              </a:rPr>
              <a:t>n</a:t>
            </a:r>
            <a:r>
              <a:rPr dirty="0" sz="1250" spc="-95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65">
                <a:solidFill>
                  <a:srgbClr val="FDF8F8"/>
                </a:solidFill>
                <a:latin typeface="Trebuchet MS"/>
                <a:cs typeface="Trebuchet MS"/>
              </a:rPr>
              <a:t>h</a:t>
            </a:r>
            <a:r>
              <a:rPr dirty="0" sz="1250" spc="-35">
                <a:solidFill>
                  <a:srgbClr val="FDF8F8"/>
                </a:solidFill>
                <a:latin typeface="Trebuchet MS"/>
                <a:cs typeface="Trebuchet MS"/>
              </a:rPr>
              <a:t>e</a:t>
            </a:r>
            <a:r>
              <a:rPr dirty="0" sz="1250" spc="-20">
                <a:solidFill>
                  <a:srgbClr val="FDF8F8"/>
                </a:solidFill>
                <a:latin typeface="Trebuchet MS"/>
                <a:cs typeface="Trebuchet MS"/>
              </a:rPr>
              <a:t>a</a:t>
            </a:r>
            <a:r>
              <a:rPr dirty="0" sz="1250" spc="20">
                <a:solidFill>
                  <a:srgbClr val="FDF8F8"/>
                </a:solidFill>
                <a:latin typeface="Trebuchet MS"/>
                <a:cs typeface="Trebuchet MS"/>
              </a:rPr>
              <a:t>t</a:t>
            </a:r>
            <a:r>
              <a:rPr dirty="0" sz="1250" spc="40">
                <a:solidFill>
                  <a:srgbClr val="FDF8F8"/>
                </a:solidFill>
                <a:latin typeface="Trebuchet MS"/>
                <a:cs typeface="Trebuchet MS"/>
              </a:rPr>
              <a:t>m</a:t>
            </a:r>
            <a:r>
              <a:rPr dirty="0" sz="1250" spc="-20">
                <a:solidFill>
                  <a:srgbClr val="FDF8F8"/>
                </a:solidFill>
                <a:latin typeface="Trebuchet MS"/>
                <a:cs typeface="Trebuchet MS"/>
              </a:rPr>
              <a:t>a</a:t>
            </a:r>
            <a:r>
              <a:rPr dirty="0" sz="1250" spc="50">
                <a:solidFill>
                  <a:srgbClr val="FDF8F8"/>
                </a:solidFill>
                <a:latin typeface="Trebuchet MS"/>
                <a:cs typeface="Trebuchet MS"/>
              </a:rPr>
              <a:t>p</a:t>
            </a:r>
            <a:r>
              <a:rPr dirty="0" sz="1250" spc="-60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-60">
                <a:solidFill>
                  <a:srgbClr val="FDF8F8"/>
                </a:solidFill>
                <a:latin typeface="Trebuchet MS"/>
                <a:cs typeface="Trebuchet MS"/>
              </a:rPr>
              <a:t>f</a:t>
            </a:r>
            <a:r>
              <a:rPr dirty="0" sz="1250" spc="30">
                <a:solidFill>
                  <a:srgbClr val="FDF8F8"/>
                </a:solidFill>
                <a:latin typeface="Trebuchet MS"/>
                <a:cs typeface="Trebuchet MS"/>
              </a:rPr>
              <a:t>o</a:t>
            </a:r>
            <a:r>
              <a:rPr dirty="0" sz="1250" spc="85">
                <a:solidFill>
                  <a:srgbClr val="FDF8F8"/>
                </a:solidFill>
                <a:latin typeface="Trebuchet MS"/>
                <a:cs typeface="Trebuchet MS"/>
              </a:rPr>
              <a:t>r</a:t>
            </a:r>
            <a:r>
              <a:rPr dirty="0" sz="1250" spc="-120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FDF8F8"/>
                </a:solidFill>
                <a:latin typeface="Trebuchet MS"/>
                <a:cs typeface="Trebuchet MS"/>
              </a:rPr>
              <a:t>v</a:t>
            </a:r>
            <a:r>
              <a:rPr dirty="0" sz="1250" spc="-20">
                <a:solidFill>
                  <a:srgbClr val="FDF8F8"/>
                </a:solidFill>
                <a:latin typeface="Trebuchet MS"/>
                <a:cs typeface="Trebuchet MS"/>
              </a:rPr>
              <a:t>a</a:t>
            </a:r>
            <a:r>
              <a:rPr dirty="0" sz="1250" spc="80">
                <a:solidFill>
                  <a:srgbClr val="FDF8F8"/>
                </a:solidFill>
                <a:latin typeface="Trebuchet MS"/>
                <a:cs typeface="Trebuchet MS"/>
              </a:rPr>
              <a:t>r</a:t>
            </a:r>
            <a:r>
              <a:rPr dirty="0" sz="1250" spc="15">
                <a:solidFill>
                  <a:srgbClr val="FDF8F8"/>
                </a:solidFill>
                <a:latin typeface="Trebuchet MS"/>
                <a:cs typeface="Trebuchet MS"/>
              </a:rPr>
              <a:t>i</a:t>
            </a:r>
            <a:r>
              <a:rPr dirty="0" sz="1250" spc="30">
                <a:solidFill>
                  <a:srgbClr val="FDF8F8"/>
                </a:solidFill>
                <a:latin typeface="Trebuchet MS"/>
                <a:cs typeface="Trebuchet MS"/>
              </a:rPr>
              <a:t>o</a:t>
            </a:r>
            <a:r>
              <a:rPr dirty="0" sz="1250" spc="60">
                <a:solidFill>
                  <a:srgbClr val="FDF8F8"/>
                </a:solidFill>
                <a:latin typeface="Trebuchet MS"/>
                <a:cs typeface="Trebuchet MS"/>
              </a:rPr>
              <a:t>u</a:t>
            </a:r>
            <a:r>
              <a:rPr dirty="0" sz="1250" spc="55">
                <a:solidFill>
                  <a:srgbClr val="FDF8F8"/>
                </a:solidFill>
                <a:latin typeface="Trebuchet MS"/>
                <a:cs typeface="Trebuchet MS"/>
              </a:rPr>
              <a:t>s  </a:t>
            </a:r>
            <a:r>
              <a:rPr dirty="0" sz="1250" spc="15">
                <a:solidFill>
                  <a:srgbClr val="FDF8F8"/>
                </a:solidFill>
                <a:latin typeface="Trebuchet MS"/>
                <a:cs typeface="Trebuchet MS"/>
              </a:rPr>
              <a:t>multiple</a:t>
            </a:r>
            <a:r>
              <a:rPr dirty="0" sz="1250" spc="-75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FDF8F8"/>
                </a:solidFill>
                <a:latin typeface="Trebuchet MS"/>
                <a:cs typeface="Trebuchet MS"/>
              </a:rPr>
              <a:t>disease</a:t>
            </a:r>
            <a:r>
              <a:rPr dirty="0" sz="1250" spc="-70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20">
                <a:solidFill>
                  <a:srgbClr val="FDF8F8"/>
                </a:solidFill>
                <a:latin typeface="Trebuchet MS"/>
                <a:cs typeface="Trebuchet MS"/>
              </a:rPr>
              <a:t>prediction</a:t>
            </a:r>
            <a:r>
              <a:rPr dirty="0" sz="1250" spc="-70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30">
                <a:solidFill>
                  <a:srgbClr val="FDF8F8"/>
                </a:solidFill>
                <a:latin typeface="Trebuchet MS"/>
                <a:cs typeface="Trebuchet MS"/>
              </a:rPr>
              <a:t>system</a:t>
            </a:r>
            <a:r>
              <a:rPr dirty="0" sz="1250" spc="-70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-15">
                <a:solidFill>
                  <a:srgbClr val="FDF8F8"/>
                </a:solidFill>
                <a:latin typeface="Trebuchet MS"/>
                <a:cs typeface="Trebuchet MS"/>
              </a:rPr>
              <a:t>it </a:t>
            </a:r>
            <a:r>
              <a:rPr dirty="0" sz="1250" spc="-360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-20">
                <a:solidFill>
                  <a:srgbClr val="FDF8F8"/>
                </a:solidFill>
                <a:latin typeface="Trebuchet MS"/>
                <a:cs typeface="Trebuchet MS"/>
              </a:rPr>
              <a:t>a</a:t>
            </a:r>
            <a:r>
              <a:rPr dirty="0" sz="1250" spc="80">
                <a:solidFill>
                  <a:srgbClr val="FDF8F8"/>
                </a:solidFill>
                <a:latin typeface="Trebuchet MS"/>
                <a:cs typeface="Trebuchet MS"/>
              </a:rPr>
              <a:t>n</a:t>
            </a:r>
            <a:r>
              <a:rPr dirty="0" sz="1250" spc="-20">
                <a:solidFill>
                  <a:srgbClr val="FDF8F8"/>
                </a:solidFill>
                <a:latin typeface="Trebuchet MS"/>
                <a:cs typeface="Trebuchet MS"/>
              </a:rPr>
              <a:t>a</a:t>
            </a:r>
            <a:r>
              <a:rPr dirty="0" sz="1250" spc="10">
                <a:solidFill>
                  <a:srgbClr val="FDF8F8"/>
                </a:solidFill>
                <a:latin typeface="Trebuchet MS"/>
                <a:cs typeface="Trebuchet MS"/>
              </a:rPr>
              <a:t>l</a:t>
            </a:r>
            <a:r>
              <a:rPr dirty="0" sz="1250" spc="15">
                <a:solidFill>
                  <a:srgbClr val="FDF8F8"/>
                </a:solidFill>
                <a:latin typeface="Trebuchet MS"/>
                <a:cs typeface="Trebuchet MS"/>
              </a:rPr>
              <a:t>y</a:t>
            </a:r>
            <a:r>
              <a:rPr dirty="0" sz="1250" spc="15">
                <a:solidFill>
                  <a:srgbClr val="FDF8F8"/>
                </a:solidFill>
                <a:latin typeface="Trebuchet MS"/>
                <a:cs typeface="Trebuchet MS"/>
              </a:rPr>
              <a:t>z</a:t>
            </a:r>
            <a:r>
              <a:rPr dirty="0" sz="1250" spc="-35">
                <a:solidFill>
                  <a:srgbClr val="FDF8F8"/>
                </a:solidFill>
                <a:latin typeface="Trebuchet MS"/>
                <a:cs typeface="Trebuchet MS"/>
              </a:rPr>
              <a:t>e</a:t>
            </a:r>
            <a:r>
              <a:rPr dirty="0" sz="1250" spc="50">
                <a:solidFill>
                  <a:srgbClr val="FDF8F8"/>
                </a:solidFill>
                <a:latin typeface="Trebuchet MS"/>
                <a:cs typeface="Trebuchet MS"/>
              </a:rPr>
              <a:t>d</a:t>
            </a:r>
            <a:r>
              <a:rPr dirty="0" sz="1250" spc="-60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65">
                <a:solidFill>
                  <a:srgbClr val="FDF8F8"/>
                </a:solidFill>
                <a:latin typeface="Trebuchet MS"/>
                <a:cs typeface="Trebuchet MS"/>
              </a:rPr>
              <a:t>s</a:t>
            </a:r>
            <a:r>
              <a:rPr dirty="0" sz="1250" spc="-35">
                <a:solidFill>
                  <a:srgbClr val="FDF8F8"/>
                </a:solidFill>
                <a:latin typeface="Trebuchet MS"/>
                <a:cs typeface="Trebuchet MS"/>
              </a:rPr>
              <a:t>e</a:t>
            </a:r>
            <a:r>
              <a:rPr dirty="0" sz="1250" spc="80">
                <a:solidFill>
                  <a:srgbClr val="FDF8F8"/>
                </a:solidFill>
                <a:latin typeface="Trebuchet MS"/>
                <a:cs typeface="Trebuchet MS"/>
              </a:rPr>
              <a:t>r</a:t>
            </a:r>
            <a:r>
              <a:rPr dirty="0" sz="1250">
                <a:solidFill>
                  <a:srgbClr val="FDF8F8"/>
                </a:solidFill>
                <a:latin typeface="Trebuchet MS"/>
                <a:cs typeface="Trebuchet MS"/>
              </a:rPr>
              <a:t>v</a:t>
            </a:r>
            <a:r>
              <a:rPr dirty="0" sz="1250" spc="-35">
                <a:solidFill>
                  <a:srgbClr val="FDF8F8"/>
                </a:solidFill>
                <a:latin typeface="Trebuchet MS"/>
                <a:cs typeface="Trebuchet MS"/>
              </a:rPr>
              <a:t>e</a:t>
            </a:r>
            <a:r>
              <a:rPr dirty="0" sz="1250" spc="50">
                <a:solidFill>
                  <a:srgbClr val="FDF8F8"/>
                </a:solidFill>
                <a:latin typeface="Trebuchet MS"/>
                <a:cs typeface="Trebuchet MS"/>
              </a:rPr>
              <a:t>d</a:t>
            </a:r>
            <a:r>
              <a:rPr dirty="0" sz="1250" spc="-60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-20">
                <a:solidFill>
                  <a:srgbClr val="FDF8F8"/>
                </a:solidFill>
                <a:latin typeface="Trebuchet MS"/>
                <a:cs typeface="Trebuchet MS"/>
              </a:rPr>
              <a:t>a</a:t>
            </a:r>
            <a:r>
              <a:rPr dirty="0" sz="1250" spc="70">
                <a:solidFill>
                  <a:srgbClr val="FDF8F8"/>
                </a:solidFill>
                <a:latin typeface="Trebuchet MS"/>
                <a:cs typeface="Trebuchet MS"/>
              </a:rPr>
              <a:t>s</a:t>
            </a:r>
            <a:r>
              <a:rPr dirty="0" sz="1250" spc="-60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-15">
                <a:solidFill>
                  <a:srgbClr val="FDF8F8"/>
                </a:solidFill>
                <a:latin typeface="Trebuchet MS"/>
                <a:cs typeface="Trebuchet MS"/>
              </a:rPr>
              <a:t>a</a:t>
            </a:r>
            <a:r>
              <a:rPr dirty="0" sz="1250" spc="-105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10">
                <a:solidFill>
                  <a:srgbClr val="FDF8F8"/>
                </a:solidFill>
                <a:latin typeface="Trebuchet MS"/>
                <a:cs typeface="Trebuchet MS"/>
              </a:rPr>
              <a:t>v</a:t>
            </a:r>
            <a:r>
              <a:rPr dirty="0" sz="1250" spc="15">
                <a:solidFill>
                  <a:srgbClr val="FDF8F8"/>
                </a:solidFill>
                <a:latin typeface="Trebuchet MS"/>
                <a:cs typeface="Trebuchet MS"/>
              </a:rPr>
              <a:t>i</a:t>
            </a:r>
            <a:r>
              <a:rPr dirty="0" sz="1250" spc="10">
                <a:solidFill>
                  <a:srgbClr val="FDF8F8"/>
                </a:solidFill>
                <a:latin typeface="Trebuchet MS"/>
                <a:cs typeface="Trebuchet MS"/>
              </a:rPr>
              <a:t>v</a:t>
            </a:r>
            <a:r>
              <a:rPr dirty="0" sz="1250" spc="15">
                <a:solidFill>
                  <a:srgbClr val="FDF8F8"/>
                </a:solidFill>
                <a:latin typeface="Trebuchet MS"/>
                <a:cs typeface="Trebuchet MS"/>
              </a:rPr>
              <a:t>i</a:t>
            </a:r>
            <a:r>
              <a:rPr dirty="0" sz="1250" spc="35">
                <a:solidFill>
                  <a:srgbClr val="FDF8F8"/>
                </a:solidFill>
                <a:latin typeface="Trebuchet MS"/>
                <a:cs typeface="Trebuchet MS"/>
              </a:rPr>
              <a:t>d  </a:t>
            </a:r>
            <a:r>
              <a:rPr dirty="0" sz="1250" spc="15">
                <a:solidFill>
                  <a:srgbClr val="FDF8F8"/>
                </a:solidFill>
                <a:latin typeface="Trebuchet MS"/>
                <a:cs typeface="Trebuchet MS"/>
              </a:rPr>
              <a:t>representation elucidating </a:t>
            </a:r>
            <a:r>
              <a:rPr dirty="0" sz="1250" spc="20">
                <a:solidFill>
                  <a:srgbClr val="FDF8F8"/>
                </a:solidFill>
                <a:latin typeface="Trebuchet MS"/>
                <a:cs typeface="Trebuchet MS"/>
              </a:rPr>
              <a:t>both </a:t>
            </a:r>
            <a:r>
              <a:rPr dirty="0" sz="1250">
                <a:solidFill>
                  <a:srgbClr val="FDF8F8"/>
                </a:solidFill>
                <a:latin typeface="Trebuchet MS"/>
                <a:cs typeface="Trebuchet MS"/>
              </a:rPr>
              <a:t>the </a:t>
            </a:r>
            <a:r>
              <a:rPr dirty="0" sz="1250" spc="5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25">
                <a:solidFill>
                  <a:srgbClr val="FDF8F8"/>
                </a:solidFill>
                <a:latin typeface="Trebuchet MS"/>
                <a:cs typeface="Trebuchet MS"/>
              </a:rPr>
              <a:t>mangnitutde</a:t>
            </a:r>
            <a:r>
              <a:rPr dirty="0" sz="1250" spc="-65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35">
                <a:solidFill>
                  <a:srgbClr val="FDF8F8"/>
                </a:solidFill>
                <a:latin typeface="Trebuchet MS"/>
                <a:cs typeface="Trebuchet MS"/>
              </a:rPr>
              <a:t>and</a:t>
            </a:r>
            <a:r>
              <a:rPr dirty="0" sz="1250" spc="-90">
                <a:solidFill>
                  <a:srgbClr val="FDF8F8"/>
                </a:solidFill>
                <a:latin typeface="Trebuchet MS"/>
                <a:cs typeface="Trebuchet MS"/>
              </a:rPr>
              <a:t> </a:t>
            </a:r>
            <a:r>
              <a:rPr dirty="0" sz="1250" spc="-5">
                <a:solidFill>
                  <a:srgbClr val="FDF8F8"/>
                </a:solidFill>
                <a:latin typeface="Trebuchet MS"/>
                <a:cs typeface="Trebuchet MS"/>
              </a:rPr>
              <a:t>varibles.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3218180" cy="3288029"/>
            <a:chOff x="1512" y="8"/>
            <a:chExt cx="3218180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3218180" cy="3288029"/>
            </a:xfrm>
            <a:custGeom>
              <a:avLst/>
              <a:gdLst/>
              <a:ahLst/>
              <a:cxnLst/>
              <a:rect l="l" t="t" r="r" b="b"/>
              <a:pathLst>
                <a:path w="3218180" h="3288029">
                  <a:moveTo>
                    <a:pt x="0" y="0"/>
                  </a:moveTo>
                  <a:lnTo>
                    <a:pt x="0" y="3287938"/>
                  </a:lnTo>
                  <a:lnTo>
                    <a:pt x="3217925" y="3287938"/>
                  </a:lnTo>
                  <a:lnTo>
                    <a:pt x="32179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879" y="656444"/>
              <a:ext cx="2956104" cy="193927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301803" y="719741"/>
            <a:ext cx="2396490" cy="19761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800" spc="-35">
                <a:solidFill>
                  <a:srgbClr val="FFF5F5"/>
                </a:solidFill>
                <a:latin typeface="Verdana"/>
                <a:cs typeface="Verdana"/>
              </a:rPr>
              <a:t>In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our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xpl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3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ion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of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60">
                <a:solidFill>
                  <a:srgbClr val="FFF5F5"/>
                </a:solidFill>
                <a:latin typeface="Verdana"/>
                <a:cs typeface="Verdana"/>
              </a:rPr>
              <a:t>v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3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us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ma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h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n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l</a:t>
            </a:r>
            <a:r>
              <a:rPr dirty="0" sz="800" spc="-20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nin</a:t>
            </a:r>
            <a:r>
              <a:rPr dirty="0" sz="800" spc="30">
                <a:solidFill>
                  <a:srgbClr val="FFF5F5"/>
                </a:solidFill>
                <a:latin typeface="Verdana"/>
                <a:cs typeface="Verdana"/>
              </a:rPr>
              <a:t>g  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algorithms,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XGBoost consistently 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showcased 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utstan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d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n</a:t>
            </a:r>
            <a:r>
              <a:rPr dirty="0" sz="800" spc="40">
                <a:solidFill>
                  <a:srgbClr val="FFF5F5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pe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f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3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man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ss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sp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rum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of  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dis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as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80">
                <a:solidFill>
                  <a:srgbClr val="FFF5F5"/>
                </a:solidFill>
                <a:latin typeface="Verdana"/>
                <a:cs typeface="Verdana"/>
              </a:rPr>
              <a:t>s.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Th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u</a:t>
            </a:r>
            <a:r>
              <a:rPr dirty="0" sz="800" spc="-3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-45">
                <a:solidFill>
                  <a:srgbClr val="FFF5F5"/>
                </a:solidFill>
                <a:latin typeface="Verdana"/>
                <a:cs typeface="Verdana"/>
              </a:rPr>
              <a:t>y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FFF5F5"/>
                </a:solidFill>
                <a:latin typeface="Verdana"/>
                <a:cs typeface="Verdana"/>
              </a:rPr>
              <a:t>m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-3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cs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d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3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-60">
                <a:solidFill>
                  <a:srgbClr val="FFF5F5"/>
                </a:solidFill>
                <a:latin typeface="Verdana"/>
                <a:cs typeface="Verdana"/>
              </a:rPr>
              <a:t>v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ed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45">
                <a:solidFill>
                  <a:srgbClr val="FFF5F5"/>
                </a:solidFill>
                <a:latin typeface="Verdana"/>
                <a:cs typeface="Verdana"/>
              </a:rPr>
              <a:t>f</a:t>
            </a:r>
            <a:r>
              <a:rPr dirty="0" sz="800" spc="-4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om  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the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XGBoost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model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consistently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outperformed </a:t>
            </a:r>
            <a:r>
              <a:rPr dirty="0" sz="800" spc="-26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its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un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2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30">
                <a:solidFill>
                  <a:srgbClr val="FFF5F5"/>
                </a:solidFill>
                <a:latin typeface="Verdana"/>
                <a:cs typeface="Verdana"/>
              </a:rPr>
              <a:t>p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50">
                <a:solidFill>
                  <a:srgbClr val="FFF5F5"/>
                </a:solidFill>
                <a:latin typeface="Verdana"/>
                <a:cs typeface="Verdana"/>
              </a:rPr>
              <a:t>ts,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20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lidi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f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yin</a:t>
            </a:r>
            <a:r>
              <a:rPr dirty="0" sz="800" spc="40">
                <a:solidFill>
                  <a:srgbClr val="FFF5F5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its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posi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ion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h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e  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f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3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4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ed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h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f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or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u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d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ase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edic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ti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n  </a:t>
            </a:r>
            <a:r>
              <a:rPr dirty="0" sz="800" spc="-40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50">
                <a:solidFill>
                  <a:srgbClr val="FFF5F5"/>
                </a:solidFill>
                <a:latin typeface="Verdana"/>
                <a:cs typeface="Verdana"/>
              </a:rPr>
              <a:t>y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35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em.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th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30">
                <a:solidFill>
                  <a:srgbClr val="FFF5F5"/>
                </a:solidFill>
                <a:latin typeface="Verdana"/>
                <a:cs typeface="Verdana"/>
              </a:rPr>
              <a:t>ugh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FFF5F5"/>
                </a:solidFill>
                <a:latin typeface="Verdana"/>
                <a:cs typeface="Verdana"/>
              </a:rPr>
              <a:t>x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55">
                <a:solidFill>
                  <a:srgbClr val="FFF5F5"/>
                </a:solidFill>
                <a:latin typeface="Verdana"/>
                <a:cs typeface="Verdana"/>
              </a:rPr>
              <a:t>m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ination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f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h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esul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ts 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afﬁ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60">
                <a:solidFill>
                  <a:srgbClr val="FFF5F5"/>
                </a:solidFill>
                <a:latin typeface="Verdana"/>
                <a:cs typeface="Verdana"/>
              </a:rPr>
              <a:t>m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35">
                <a:solidFill>
                  <a:srgbClr val="FFF5F5"/>
                </a:solidFill>
                <a:latin typeface="Verdana"/>
                <a:cs typeface="Verdana"/>
              </a:rPr>
              <a:t>d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tha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0">
                <a:solidFill>
                  <a:srgbClr val="FFF5F5"/>
                </a:solidFill>
                <a:latin typeface="Verdana"/>
                <a:cs typeface="Verdana"/>
              </a:rPr>
              <a:t>X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G</a:t>
            </a:r>
            <a:r>
              <a:rPr dirty="0" sz="800" spc="45">
                <a:solidFill>
                  <a:srgbClr val="FFF5F5"/>
                </a:solidFill>
                <a:latin typeface="Verdana"/>
                <a:cs typeface="Verdana"/>
              </a:rPr>
              <a:t>B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ost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n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ot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only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ta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n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35">
                <a:solidFill>
                  <a:srgbClr val="FFF5F5"/>
                </a:solidFill>
                <a:latin typeface="Verdana"/>
                <a:cs typeface="Verdana"/>
              </a:rPr>
              <a:t>d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th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e  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high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est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cu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-45">
                <a:solidFill>
                  <a:srgbClr val="FFF5F5"/>
                </a:solidFill>
                <a:latin typeface="Verdana"/>
                <a:cs typeface="Verdana"/>
              </a:rPr>
              <a:t>y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but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l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FFF5F5"/>
                </a:solidFill>
                <a:latin typeface="Verdana"/>
                <a:cs typeface="Verdana"/>
              </a:rPr>
              <a:t>dem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onst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20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d  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60">
                <a:solidFill>
                  <a:srgbClr val="FFF5F5"/>
                </a:solidFill>
                <a:latin typeface="Verdana"/>
                <a:cs typeface="Verdana"/>
              </a:rPr>
              <a:t>mm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n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dable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ision,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call,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n</a:t>
            </a:r>
            <a:r>
              <a:rPr dirty="0" sz="800" spc="35">
                <a:solidFill>
                  <a:srgbClr val="FFF5F5"/>
                </a:solidFill>
                <a:latin typeface="Verdana"/>
                <a:cs typeface="Verdana"/>
              </a:rPr>
              <a:t>d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50">
                <a:solidFill>
                  <a:srgbClr val="FFF5F5"/>
                </a:solidFill>
                <a:latin typeface="Verdana"/>
                <a:cs typeface="Verdana"/>
              </a:rPr>
              <a:t>F</a:t>
            </a:r>
            <a:r>
              <a:rPr dirty="0" sz="800" spc="-225">
                <a:solidFill>
                  <a:srgbClr val="FFF5F5"/>
                </a:solidFill>
                <a:latin typeface="Verdana"/>
                <a:cs typeface="Verdana"/>
              </a:rPr>
              <a:t>1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4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es 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-4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20">
                <a:solidFill>
                  <a:srgbClr val="FFF5F5"/>
                </a:solidFill>
                <a:latin typeface="Verdana"/>
                <a:cs typeface="Verdana"/>
              </a:rPr>
              <a:t>oss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di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v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se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d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40">
                <a:solidFill>
                  <a:srgbClr val="FFF5F5"/>
                </a:solidFill>
                <a:latin typeface="Verdana"/>
                <a:cs typeface="Verdana"/>
              </a:rPr>
              <a:t>ases.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Th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omp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h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nsi</a:t>
            </a:r>
            <a:r>
              <a:rPr dirty="0" sz="800" spc="-35">
                <a:solidFill>
                  <a:srgbClr val="FFF5F5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e  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60">
                <a:solidFill>
                  <a:srgbClr val="FFF5F5"/>
                </a:solidFill>
                <a:latin typeface="Verdana"/>
                <a:cs typeface="Verdana"/>
              </a:rPr>
              <a:t>v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aluation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un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d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c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50">
                <a:solidFill>
                  <a:srgbClr val="FFF5F5"/>
                </a:solidFill>
                <a:latin typeface="Verdana"/>
                <a:cs typeface="Verdana"/>
              </a:rPr>
              <a:t>X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G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Boost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th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e  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opt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20">
                <a:solidFill>
                  <a:srgbClr val="FFF5F5"/>
                </a:solidFill>
                <a:latin typeface="Verdana"/>
                <a:cs typeface="Verdana"/>
              </a:rPr>
              <a:t>ma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l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l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go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thm,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su</a:t>
            </a:r>
            <a:r>
              <a:rPr dirty="0" sz="800" spc="-2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30">
                <a:solidFill>
                  <a:srgbClr val="FFF5F5"/>
                </a:solidFill>
                <a:latin typeface="Verdana"/>
                <a:cs typeface="Verdana"/>
              </a:rPr>
              <a:t>p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ass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i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n</a:t>
            </a:r>
            <a:r>
              <a:rPr dirty="0" sz="800" spc="40">
                <a:solidFill>
                  <a:srgbClr val="FFF5F5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oth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in  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deli</a:t>
            </a:r>
            <a:r>
              <a:rPr dirty="0" sz="800" spc="-20">
                <a:solidFill>
                  <a:srgbClr val="FFF5F5"/>
                </a:solidFill>
                <a:latin typeface="Verdana"/>
                <a:cs typeface="Verdana"/>
              </a:rPr>
              <a:t>v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2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in</a:t>
            </a:r>
            <a:r>
              <a:rPr dirty="0" sz="800" spc="40">
                <a:solidFill>
                  <a:srgbClr val="FFF5F5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10">
                <a:solidFill>
                  <a:srgbClr val="FFF5F5"/>
                </a:solidFill>
                <a:latin typeface="Verdana"/>
                <a:cs typeface="Verdana"/>
              </a:rPr>
              <a:t>bust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dic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ti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ns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5F5"/>
                </a:solidFill>
                <a:latin typeface="Verdana"/>
                <a:cs typeface="Verdana"/>
              </a:rPr>
              <a:t>f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or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our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dis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se  </a:t>
            </a:r>
            <a:r>
              <a:rPr dirty="0" sz="800" spc="5">
                <a:solidFill>
                  <a:srgbClr val="FFF5F5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5F5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FFF5F5"/>
                </a:solidFill>
                <a:latin typeface="Verdana"/>
                <a:cs typeface="Verdana"/>
              </a:rPr>
              <a:t>edic</a:t>
            </a:r>
            <a:r>
              <a:rPr dirty="0" sz="800">
                <a:solidFill>
                  <a:srgbClr val="FFF5F5"/>
                </a:solidFill>
                <a:latin typeface="Verdana"/>
                <a:cs typeface="Verdana"/>
              </a:rPr>
              <a:t>ti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o</a:t>
            </a:r>
            <a:r>
              <a:rPr dirty="0" sz="800" spc="25">
                <a:solidFill>
                  <a:srgbClr val="FFF5F5"/>
                </a:solidFill>
                <a:latin typeface="Verdana"/>
                <a:cs typeface="Verdana"/>
              </a:rPr>
              <a:t>n</a:t>
            </a:r>
            <a:r>
              <a:rPr dirty="0" sz="800" spc="-75">
                <a:solidFill>
                  <a:srgbClr val="FFF5F5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50">
                <a:solidFill>
                  <a:srgbClr val="FFF5F5"/>
                </a:solidFill>
                <a:latin typeface="Verdana"/>
                <a:cs typeface="Verdana"/>
              </a:rPr>
              <a:t>y</a:t>
            </a:r>
            <a:r>
              <a:rPr dirty="0" sz="800" spc="-15">
                <a:solidFill>
                  <a:srgbClr val="FFF5F5"/>
                </a:solidFill>
                <a:latin typeface="Verdana"/>
                <a:cs typeface="Verdana"/>
              </a:rPr>
              <a:t>s</a:t>
            </a:r>
            <a:r>
              <a:rPr dirty="0" sz="800" spc="-30">
                <a:solidFill>
                  <a:srgbClr val="FFF5F5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FFF5F5"/>
                </a:solidFill>
                <a:latin typeface="Verdana"/>
                <a:cs typeface="Verdana"/>
              </a:rPr>
              <a:t>e</a:t>
            </a:r>
            <a:r>
              <a:rPr dirty="0" sz="800" spc="-35">
                <a:solidFill>
                  <a:srgbClr val="FFF5F5"/>
                </a:solidFill>
                <a:latin typeface="Verdana"/>
                <a:cs typeface="Verdana"/>
              </a:rPr>
              <a:t>m.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9720" y="975495"/>
            <a:ext cx="1766570" cy="946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0800"/>
              </a:lnSpc>
              <a:spcBef>
                <a:spcPts val="95"/>
              </a:spcBef>
            </a:pPr>
            <a:r>
              <a:rPr dirty="0" sz="1500" spc="75" b="1">
                <a:solidFill>
                  <a:srgbClr val="FBF1F1"/>
                </a:solidFill>
                <a:latin typeface="Cambria"/>
                <a:cs typeface="Cambria"/>
              </a:rPr>
              <a:t>COMPARISION </a:t>
            </a:r>
            <a:r>
              <a:rPr dirty="0" sz="1500" spc="100" b="1">
                <a:solidFill>
                  <a:srgbClr val="FBF1F1"/>
                </a:solidFill>
                <a:latin typeface="Cambria"/>
                <a:cs typeface="Cambria"/>
              </a:rPr>
              <a:t>OF </a:t>
            </a:r>
            <a:r>
              <a:rPr dirty="0" sz="1500" spc="-320" b="1">
                <a:solidFill>
                  <a:srgbClr val="FBF1F1"/>
                </a:solidFill>
                <a:latin typeface="Cambria"/>
                <a:cs typeface="Cambria"/>
              </a:rPr>
              <a:t> </a:t>
            </a:r>
            <a:r>
              <a:rPr dirty="0" sz="1500" spc="70" b="1">
                <a:solidFill>
                  <a:srgbClr val="FBF1F1"/>
                </a:solidFill>
                <a:latin typeface="Cambria"/>
                <a:cs typeface="Cambria"/>
              </a:rPr>
              <a:t>DIFFERENT </a:t>
            </a:r>
            <a:r>
              <a:rPr dirty="0" sz="1500" spc="75" b="1">
                <a:solidFill>
                  <a:srgbClr val="FBF1F1"/>
                </a:solidFill>
                <a:latin typeface="Cambria"/>
                <a:cs typeface="Cambria"/>
              </a:rPr>
              <a:t> </a:t>
            </a:r>
            <a:r>
              <a:rPr dirty="0" sz="1500" spc="85" b="1">
                <a:solidFill>
                  <a:srgbClr val="FBF1F1"/>
                </a:solidFill>
                <a:latin typeface="Cambria"/>
                <a:cs typeface="Cambria"/>
              </a:rPr>
              <a:t>ALGORITHMS </a:t>
            </a:r>
            <a:r>
              <a:rPr dirty="0" sz="1500" spc="90" b="1">
                <a:solidFill>
                  <a:srgbClr val="FBF1F1"/>
                </a:solidFill>
                <a:latin typeface="Cambria"/>
                <a:cs typeface="Cambria"/>
              </a:rPr>
              <a:t> </a:t>
            </a:r>
            <a:r>
              <a:rPr dirty="0" sz="1500" spc="105" b="1">
                <a:solidFill>
                  <a:srgbClr val="FBF1F1"/>
                </a:solidFill>
                <a:latin typeface="Cambria"/>
                <a:cs typeface="Cambria"/>
              </a:rPr>
              <a:t>ACROSS</a:t>
            </a:r>
            <a:r>
              <a:rPr dirty="0" sz="1500" spc="-55" b="1">
                <a:solidFill>
                  <a:srgbClr val="FBF1F1"/>
                </a:solidFill>
                <a:latin typeface="Cambria"/>
                <a:cs typeface="Cambria"/>
              </a:rPr>
              <a:t> </a:t>
            </a:r>
            <a:r>
              <a:rPr dirty="0" sz="1500" spc="85" b="1">
                <a:solidFill>
                  <a:srgbClr val="FBF1F1"/>
                </a:solidFill>
                <a:latin typeface="Cambria"/>
                <a:cs typeface="Cambria"/>
              </a:rPr>
              <a:t>DISEASES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2" y="38162"/>
            <a:ext cx="2922614" cy="3249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540" y="485417"/>
            <a:ext cx="4657919" cy="27795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1609" y="74062"/>
            <a:ext cx="4373880" cy="419734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697355" marR="5080" indent="-1685289">
              <a:lnSpc>
                <a:spcPct val="103899"/>
              </a:lnSpc>
              <a:spcBef>
                <a:spcPts val="80"/>
              </a:spcBef>
            </a:pPr>
            <a:r>
              <a:rPr dirty="0" sz="1250" spc="-25">
                <a:solidFill>
                  <a:srgbClr val="FFF4F4"/>
                </a:solidFill>
                <a:latin typeface="Georgia"/>
                <a:cs typeface="Georgia"/>
              </a:rPr>
              <a:t>Web </a:t>
            </a:r>
            <a:r>
              <a:rPr dirty="0" sz="1250" spc="10">
                <a:solidFill>
                  <a:srgbClr val="FFF4F4"/>
                </a:solidFill>
                <a:latin typeface="Georgia"/>
                <a:cs typeface="Georgia"/>
              </a:rPr>
              <a:t>App </a:t>
            </a:r>
            <a:r>
              <a:rPr dirty="0" sz="1250" spc="25">
                <a:solidFill>
                  <a:srgbClr val="FFF4F4"/>
                </a:solidFill>
                <a:latin typeface="Georgia"/>
                <a:cs typeface="Georgia"/>
              </a:rPr>
              <a:t>for </a:t>
            </a:r>
            <a:r>
              <a:rPr dirty="0" sz="1250" spc="35">
                <a:solidFill>
                  <a:srgbClr val="FFF4F4"/>
                </a:solidFill>
                <a:latin typeface="Georgia"/>
                <a:cs typeface="Georgia"/>
              </a:rPr>
              <a:t>our </a:t>
            </a:r>
            <a:r>
              <a:rPr dirty="0" sz="1250" spc="20">
                <a:solidFill>
                  <a:srgbClr val="FFF4F4"/>
                </a:solidFill>
                <a:latin typeface="Georgia"/>
                <a:cs typeface="Georgia"/>
              </a:rPr>
              <a:t>Disease </a:t>
            </a:r>
            <a:r>
              <a:rPr dirty="0" sz="1250" spc="25">
                <a:solidFill>
                  <a:srgbClr val="FFF4F4"/>
                </a:solidFill>
                <a:latin typeface="Georgia"/>
                <a:cs typeface="Georgia"/>
              </a:rPr>
              <a:t>prediction </a:t>
            </a:r>
            <a:r>
              <a:rPr dirty="0" sz="1250" spc="20">
                <a:solidFill>
                  <a:srgbClr val="FFF4F4"/>
                </a:solidFill>
                <a:latin typeface="Georgia"/>
                <a:cs typeface="Georgia"/>
              </a:rPr>
              <a:t>using </a:t>
            </a:r>
            <a:r>
              <a:rPr dirty="0" sz="1250" spc="25">
                <a:solidFill>
                  <a:srgbClr val="FFF4F4"/>
                </a:solidFill>
                <a:latin typeface="Georgia"/>
                <a:cs typeface="Georgia"/>
              </a:rPr>
              <a:t>machine </a:t>
            </a:r>
            <a:r>
              <a:rPr dirty="0" sz="1250" spc="20">
                <a:solidFill>
                  <a:srgbClr val="FFF4F4"/>
                </a:solidFill>
                <a:latin typeface="Georgia"/>
                <a:cs typeface="Georgia"/>
              </a:rPr>
              <a:t>learning </a:t>
            </a:r>
            <a:r>
              <a:rPr dirty="0" sz="1250" spc="-290">
                <a:solidFill>
                  <a:srgbClr val="FFF4F4"/>
                </a:solidFill>
                <a:latin typeface="Georgia"/>
                <a:cs typeface="Georgia"/>
              </a:rPr>
              <a:t> </a:t>
            </a:r>
            <a:r>
              <a:rPr dirty="0" sz="1250" spc="20">
                <a:solidFill>
                  <a:srgbClr val="FFF4F4"/>
                </a:solidFill>
                <a:latin typeface="Georgia"/>
                <a:cs typeface="Georgia"/>
              </a:rPr>
              <a:t>and</a:t>
            </a:r>
            <a:r>
              <a:rPr dirty="0" sz="1250" spc="10">
                <a:solidFill>
                  <a:srgbClr val="FFF4F4"/>
                </a:solidFill>
                <a:latin typeface="Georgia"/>
                <a:cs typeface="Georgia"/>
              </a:rPr>
              <a:t> </a:t>
            </a:r>
            <a:r>
              <a:rPr dirty="0" sz="1250" spc="20">
                <a:solidFill>
                  <a:srgbClr val="FFF4F4"/>
                </a:solidFill>
                <a:latin typeface="Georgia"/>
                <a:cs typeface="Georgia"/>
              </a:rPr>
              <a:t>streamlit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F8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6832" y="559906"/>
            <a:ext cx="2257425" cy="4273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95">
                <a:solidFill>
                  <a:srgbClr val="090909"/>
                </a:solidFill>
              </a:rPr>
              <a:t>CONCLUSION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1354492" y="1263431"/>
            <a:ext cx="3136265" cy="876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90"/>
              </a:spcBef>
            </a:pPr>
            <a:r>
              <a:rPr dirty="0" sz="800" spc="-35">
                <a:solidFill>
                  <a:srgbClr val="090909"/>
                </a:solidFill>
                <a:latin typeface="Verdana"/>
                <a:cs typeface="Verdana"/>
              </a:rPr>
              <a:t>In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conclusion,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090909"/>
                </a:solidFill>
                <a:latin typeface="Verdana"/>
                <a:cs typeface="Verdana"/>
              </a:rPr>
              <a:t>the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results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afﬁrm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that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XGBoost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090909"/>
                </a:solidFill>
                <a:latin typeface="Verdana"/>
                <a:cs typeface="Verdana"/>
              </a:rPr>
              <a:t>is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090909"/>
                </a:solidFill>
                <a:latin typeface="Verdana"/>
                <a:cs typeface="Verdana"/>
              </a:rPr>
              <a:t>the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algorithm </a:t>
            </a:r>
            <a:r>
              <a:rPr dirty="0" sz="800" spc="-2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of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090909"/>
                </a:solidFill>
                <a:latin typeface="Verdana"/>
                <a:cs typeface="Verdana"/>
              </a:rPr>
              <a:t>choice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for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090909"/>
                </a:solidFill>
                <a:latin typeface="Verdana"/>
                <a:cs typeface="Verdana"/>
              </a:rPr>
              <a:t>our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090909"/>
                </a:solidFill>
                <a:latin typeface="Verdana"/>
                <a:cs typeface="Verdana"/>
              </a:rPr>
              <a:t>disease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prediction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30">
                <a:solidFill>
                  <a:srgbClr val="090909"/>
                </a:solidFill>
                <a:latin typeface="Verdana"/>
                <a:cs typeface="Verdana"/>
              </a:rPr>
              <a:t>system,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providing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a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090909"/>
                </a:solidFill>
                <a:latin typeface="Verdana"/>
                <a:cs typeface="Verdana"/>
              </a:rPr>
              <a:t>robust </a:t>
            </a:r>
            <a:r>
              <a:rPr dirty="0" sz="800" spc="-26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090909"/>
                </a:solidFill>
                <a:latin typeface="Verdana"/>
                <a:cs typeface="Verdana"/>
              </a:rPr>
              <a:t>and </a:t>
            </a:r>
            <a:r>
              <a:rPr dirty="0" sz="800" spc="-20">
                <a:solidFill>
                  <a:srgbClr val="090909"/>
                </a:solidFill>
                <a:latin typeface="Verdana"/>
                <a:cs typeface="Verdana"/>
              </a:rPr>
              <a:t>versatile </a:t>
            </a:r>
            <a:r>
              <a:rPr dirty="0" sz="800">
                <a:solidFill>
                  <a:srgbClr val="090909"/>
                </a:solidFill>
                <a:latin typeface="Verdana"/>
                <a:cs typeface="Verdana"/>
              </a:rPr>
              <a:t>solution 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for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accurate </a:t>
            </a:r>
            <a:r>
              <a:rPr dirty="0" sz="800" spc="15">
                <a:solidFill>
                  <a:srgbClr val="090909"/>
                </a:solidFill>
                <a:latin typeface="Verdana"/>
                <a:cs typeface="Verdana"/>
              </a:rPr>
              <a:t>and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reliable 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predictions </a:t>
            </a:r>
            <a:r>
              <a:rPr dirty="0" sz="800" spc="1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across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090909"/>
                </a:solidFill>
                <a:latin typeface="Verdana"/>
                <a:cs typeface="Verdana"/>
              </a:rPr>
              <a:t>various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health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conditions.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The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090909"/>
                </a:solidFill>
                <a:latin typeface="Verdana"/>
                <a:cs typeface="Verdana"/>
              </a:rPr>
              <a:t>ﬁndings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of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this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study</a:t>
            </a:r>
            <a:r>
              <a:rPr dirty="0" sz="800" spc="-70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30">
                <a:solidFill>
                  <a:srgbClr val="090909"/>
                </a:solidFill>
                <a:latin typeface="Verdana"/>
                <a:cs typeface="Verdana"/>
              </a:rPr>
              <a:t>lay </a:t>
            </a:r>
            <a:r>
              <a:rPr dirty="0" sz="800" spc="-26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090909"/>
                </a:solidFill>
                <a:latin typeface="Verdana"/>
                <a:cs typeface="Verdana"/>
              </a:rPr>
              <a:t>the groundwork 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for </a:t>
            </a:r>
            <a:r>
              <a:rPr dirty="0" sz="800" spc="10">
                <a:solidFill>
                  <a:srgbClr val="090909"/>
                </a:solidFill>
                <a:latin typeface="Verdana"/>
                <a:cs typeface="Verdana"/>
              </a:rPr>
              <a:t>the </a:t>
            </a:r>
            <a:r>
              <a:rPr dirty="0" sz="800">
                <a:solidFill>
                  <a:srgbClr val="090909"/>
                </a:solidFill>
                <a:latin typeface="Verdana"/>
                <a:cs typeface="Verdana"/>
              </a:rPr>
              <a:t>practical 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application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of XGBoost </a:t>
            </a:r>
            <a:r>
              <a:rPr dirty="0" sz="800" spc="10">
                <a:solidFill>
                  <a:srgbClr val="090909"/>
                </a:solidFill>
                <a:latin typeface="Verdana"/>
                <a:cs typeface="Verdana"/>
              </a:rPr>
              <a:t>in </a:t>
            </a:r>
            <a:r>
              <a:rPr dirty="0" sz="800" spc="1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090909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a</a:t>
            </a:r>
            <a:r>
              <a:rPr dirty="0" sz="800" spc="-30">
                <a:solidFill>
                  <a:srgbClr val="090909"/>
                </a:solidFill>
                <a:latin typeface="Verdana"/>
                <a:cs typeface="Verdana"/>
              </a:rPr>
              <a:t>l</a:t>
            </a:r>
            <a:r>
              <a:rPr dirty="0" sz="800" spc="-55">
                <a:solidFill>
                  <a:srgbClr val="090909"/>
                </a:solidFill>
                <a:latin typeface="Verdana"/>
                <a:cs typeface="Verdana"/>
              </a:rPr>
              <a:t>-</a:t>
            </a:r>
            <a:r>
              <a:rPr dirty="0" sz="800" spc="25">
                <a:solidFill>
                  <a:srgbClr val="090909"/>
                </a:solidFill>
                <a:latin typeface="Verdana"/>
                <a:cs typeface="Verdana"/>
              </a:rPr>
              <a:t>w</a:t>
            </a:r>
            <a:r>
              <a:rPr dirty="0" sz="800" spc="-10">
                <a:solidFill>
                  <a:srgbClr val="090909"/>
                </a:solidFill>
                <a:latin typeface="Verdana"/>
                <a:cs typeface="Verdana"/>
              </a:rPr>
              <a:t>o</a:t>
            </a:r>
            <a:r>
              <a:rPr dirty="0" sz="800" spc="-20">
                <a:solidFill>
                  <a:srgbClr val="090909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090909"/>
                </a:solidFill>
                <a:latin typeface="Verdana"/>
                <a:cs typeface="Verdana"/>
              </a:rPr>
              <a:t>ld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090909"/>
                </a:solidFill>
                <a:latin typeface="Verdana"/>
                <a:cs typeface="Verdana"/>
              </a:rPr>
              <a:t>h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al</a:t>
            </a:r>
            <a:r>
              <a:rPr dirty="0" sz="800" spc="15">
                <a:solidFill>
                  <a:srgbClr val="090909"/>
                </a:solidFill>
                <a:latin typeface="Verdana"/>
                <a:cs typeface="Verdana"/>
              </a:rPr>
              <a:t>th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ca</a:t>
            </a:r>
            <a:r>
              <a:rPr dirty="0" sz="800" spc="-20">
                <a:solidFill>
                  <a:srgbClr val="090909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090909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s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c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ena</a:t>
            </a:r>
            <a:r>
              <a:rPr dirty="0" sz="800" spc="-35">
                <a:solidFill>
                  <a:srgbClr val="090909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090909"/>
                </a:solidFill>
                <a:latin typeface="Verdana"/>
                <a:cs typeface="Verdana"/>
              </a:rPr>
              <a:t>i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o</a:t>
            </a:r>
            <a:r>
              <a:rPr dirty="0" sz="800" spc="-80">
                <a:solidFill>
                  <a:srgbClr val="090909"/>
                </a:solidFill>
                <a:latin typeface="Verdana"/>
                <a:cs typeface="Verdana"/>
              </a:rPr>
              <a:t>s,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090909"/>
                </a:solidFill>
                <a:latin typeface="Verdana"/>
                <a:cs typeface="Verdana"/>
              </a:rPr>
              <a:t>c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o</a:t>
            </a:r>
            <a:r>
              <a:rPr dirty="0" sz="800">
                <a:solidFill>
                  <a:srgbClr val="090909"/>
                </a:solidFill>
                <a:latin typeface="Verdana"/>
                <a:cs typeface="Verdana"/>
              </a:rPr>
              <a:t>nt</a:t>
            </a:r>
            <a:r>
              <a:rPr dirty="0" sz="800" spc="-10">
                <a:solidFill>
                  <a:srgbClr val="090909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090909"/>
                </a:solidFill>
                <a:latin typeface="Verdana"/>
                <a:cs typeface="Verdana"/>
              </a:rPr>
              <a:t>ib</a:t>
            </a:r>
            <a:r>
              <a:rPr dirty="0" sz="800" spc="15">
                <a:solidFill>
                  <a:srgbClr val="090909"/>
                </a:solidFill>
                <a:latin typeface="Verdana"/>
                <a:cs typeface="Verdana"/>
              </a:rPr>
              <a:t>u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tin</a:t>
            </a:r>
            <a:r>
              <a:rPr dirty="0" sz="800" spc="40">
                <a:solidFill>
                  <a:srgbClr val="090909"/>
                </a:solidFill>
                <a:latin typeface="Verdana"/>
                <a:cs typeface="Verdana"/>
              </a:rPr>
              <a:t>g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090909"/>
                </a:solidFill>
                <a:latin typeface="Verdana"/>
                <a:cs typeface="Verdana"/>
              </a:rPr>
              <a:t>t</a:t>
            </a:r>
            <a:r>
              <a:rPr dirty="0" sz="800" spc="5">
                <a:solidFill>
                  <a:srgbClr val="090909"/>
                </a:solidFill>
                <a:latin typeface="Verdana"/>
                <a:cs typeface="Verdana"/>
              </a:rPr>
              <a:t>o  </a:t>
            </a:r>
            <a:r>
              <a:rPr dirty="0" sz="800">
                <a:solidFill>
                  <a:srgbClr val="090909"/>
                </a:solidFill>
                <a:latin typeface="Verdana"/>
                <a:cs typeface="Verdana"/>
              </a:rPr>
              <a:t>advancements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090909"/>
                </a:solidFill>
                <a:latin typeface="Verdana"/>
                <a:cs typeface="Verdana"/>
              </a:rPr>
              <a:t>in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090909"/>
                </a:solidFill>
                <a:latin typeface="Verdana"/>
                <a:cs typeface="Verdana"/>
              </a:rPr>
              <a:t>predictive</a:t>
            </a:r>
            <a:r>
              <a:rPr dirty="0" sz="800" spc="-75">
                <a:solidFill>
                  <a:srgbClr val="090909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090909"/>
                </a:solidFill>
                <a:latin typeface="Verdana"/>
                <a:cs typeface="Verdana"/>
              </a:rPr>
              <a:t>medicine.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2023-12-07T14:21:25Z</dcterms:created>
  <dcterms:modified xsi:type="dcterms:W3CDTF">2023-12-07T14:21:25Z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2023-12-07T00:00:00Z</vt:filetime>
  </property>
  <property fmtid="{D5CDD505-2E9C-101B-9397-08002B2CF9AE}" pid="3" name="LastSaved">
    <vt:filetime>2023-12-07T00:00:00Z</vt:filetime>
  </property>
</Properties>
</file>