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A01E6-4483-AA44-97F4-0A94C3D0574B}" v="23" dt="2024-03-18T03:52:27.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86" d="100"/>
          <a:sy n="86" d="100"/>
        </p:scale>
        <p:origin x="23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0AAB97-1D94-4DEB-A64A-65813E9668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E72867-DFF5-4F92-B1FC-7FABC68D9D20}">
      <dgm:prSet/>
      <dgm:spPr/>
      <dgm:t>
        <a:bodyPr/>
        <a:lstStyle/>
        <a:p>
          <a:pPr>
            <a:lnSpc>
              <a:spcPct val="100000"/>
            </a:lnSpc>
          </a:pPr>
          <a:r>
            <a:rPr lang="en-US"/>
            <a:t>Visual Question Answering (VQA) is when computers learn to answer questions about pictures. They do this by using both what they see in the picture and what's written in the question. </a:t>
          </a:r>
        </a:p>
      </dgm:t>
    </dgm:pt>
    <dgm:pt modelId="{3E372826-BF23-48A0-B447-134F6C184748}" type="parTrans" cxnId="{3FF9576D-90EB-4E9C-A2F0-FA5D9C8A5D25}">
      <dgm:prSet/>
      <dgm:spPr/>
      <dgm:t>
        <a:bodyPr/>
        <a:lstStyle/>
        <a:p>
          <a:endParaRPr lang="en-US"/>
        </a:p>
      </dgm:t>
    </dgm:pt>
    <dgm:pt modelId="{2BD47FA8-09B0-40C3-BEF0-C2171B6C64A0}" type="sibTrans" cxnId="{3FF9576D-90EB-4E9C-A2F0-FA5D9C8A5D25}">
      <dgm:prSet/>
      <dgm:spPr/>
      <dgm:t>
        <a:bodyPr/>
        <a:lstStyle/>
        <a:p>
          <a:endParaRPr lang="en-US"/>
        </a:p>
      </dgm:t>
    </dgm:pt>
    <dgm:pt modelId="{4577CF36-086D-4641-8ECF-08B6D1B313E3}">
      <dgm:prSet/>
      <dgm:spPr/>
      <dgm:t>
        <a:bodyPr/>
        <a:lstStyle/>
        <a:p>
          <a:pPr>
            <a:lnSpc>
              <a:spcPct val="100000"/>
            </a:lnSpc>
          </a:pPr>
          <a:r>
            <a:rPr lang="en-US"/>
            <a:t>VQA helps with things like telling blind people what's in a picture or helping students learn by answering questions about images. It works by teaching computers with lots of examples of pictures and questions with their answers.</a:t>
          </a:r>
        </a:p>
      </dgm:t>
    </dgm:pt>
    <dgm:pt modelId="{5BA80624-F4B2-4579-820A-A7337C53D901}" type="parTrans" cxnId="{BBF06589-7FC8-41C6-8D94-19B8FA9ED7EC}">
      <dgm:prSet/>
      <dgm:spPr/>
      <dgm:t>
        <a:bodyPr/>
        <a:lstStyle/>
        <a:p>
          <a:endParaRPr lang="en-US"/>
        </a:p>
      </dgm:t>
    </dgm:pt>
    <dgm:pt modelId="{3C0AB60A-4A0C-43E3-BF42-D1D52503B63E}" type="sibTrans" cxnId="{BBF06589-7FC8-41C6-8D94-19B8FA9ED7EC}">
      <dgm:prSet/>
      <dgm:spPr/>
      <dgm:t>
        <a:bodyPr/>
        <a:lstStyle/>
        <a:p>
          <a:endParaRPr lang="en-US"/>
        </a:p>
      </dgm:t>
    </dgm:pt>
    <dgm:pt modelId="{DFCEC62F-3E2B-405C-BECC-DC2395511C56}">
      <dgm:prSet/>
      <dgm:spPr/>
      <dgm:t>
        <a:bodyPr/>
        <a:lstStyle/>
        <a:p>
          <a:pPr>
            <a:lnSpc>
              <a:spcPct val="100000"/>
            </a:lnSpc>
          </a:pPr>
          <a:r>
            <a:rPr lang="en-US"/>
            <a:t>VQA can be tricky because sometimes questions are hard to understand or pictures are complicated, but smart people are always trying to make it better.</a:t>
          </a:r>
        </a:p>
      </dgm:t>
    </dgm:pt>
    <dgm:pt modelId="{27794F5F-CD64-4642-9B2D-31C03841ABB7}" type="parTrans" cxnId="{57E343B8-395B-48DE-BC97-B65428E6E3A9}">
      <dgm:prSet/>
      <dgm:spPr/>
      <dgm:t>
        <a:bodyPr/>
        <a:lstStyle/>
        <a:p>
          <a:endParaRPr lang="en-US"/>
        </a:p>
      </dgm:t>
    </dgm:pt>
    <dgm:pt modelId="{7002ECAD-02B9-4FEF-B32E-351CC1FA95E9}" type="sibTrans" cxnId="{57E343B8-395B-48DE-BC97-B65428E6E3A9}">
      <dgm:prSet/>
      <dgm:spPr/>
      <dgm:t>
        <a:bodyPr/>
        <a:lstStyle/>
        <a:p>
          <a:endParaRPr lang="en-US"/>
        </a:p>
      </dgm:t>
    </dgm:pt>
    <dgm:pt modelId="{5048D2F2-9FDA-4572-BB5F-44229BC2E0DD}" type="pres">
      <dgm:prSet presAssocID="{720AAB97-1D94-4DEB-A64A-65813E966802}" presName="root" presStyleCnt="0">
        <dgm:presLayoutVars>
          <dgm:dir/>
          <dgm:resizeHandles val="exact"/>
        </dgm:presLayoutVars>
      </dgm:prSet>
      <dgm:spPr/>
    </dgm:pt>
    <dgm:pt modelId="{1E66ABD7-D0E0-49E4-8A2A-3C39C32C79CE}" type="pres">
      <dgm:prSet presAssocID="{09E72867-DFF5-4F92-B1FC-7FABC68D9D20}" presName="compNode" presStyleCnt="0"/>
      <dgm:spPr/>
    </dgm:pt>
    <dgm:pt modelId="{5F3670A9-9368-493B-83D7-5FF4539B729C}" type="pres">
      <dgm:prSet presAssocID="{09E72867-DFF5-4F92-B1FC-7FABC68D9D20}" presName="bgRect" presStyleLbl="bgShp" presStyleIdx="0" presStyleCnt="3"/>
      <dgm:spPr/>
    </dgm:pt>
    <dgm:pt modelId="{638A23FC-A854-4C2C-AC37-CCFB83253321}" type="pres">
      <dgm:prSet presAssocID="{09E72867-DFF5-4F92-B1FC-7FABC68D9D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C6AE3D17-61A0-4A59-B4F1-AFC35CBD9CF9}" type="pres">
      <dgm:prSet presAssocID="{09E72867-DFF5-4F92-B1FC-7FABC68D9D20}" presName="spaceRect" presStyleCnt="0"/>
      <dgm:spPr/>
    </dgm:pt>
    <dgm:pt modelId="{0A3E5585-1B9A-42E4-85A8-242495DA36A2}" type="pres">
      <dgm:prSet presAssocID="{09E72867-DFF5-4F92-B1FC-7FABC68D9D20}" presName="parTx" presStyleLbl="revTx" presStyleIdx="0" presStyleCnt="3">
        <dgm:presLayoutVars>
          <dgm:chMax val="0"/>
          <dgm:chPref val="0"/>
        </dgm:presLayoutVars>
      </dgm:prSet>
      <dgm:spPr/>
    </dgm:pt>
    <dgm:pt modelId="{09517391-AC63-41C7-A868-92BBA1763044}" type="pres">
      <dgm:prSet presAssocID="{2BD47FA8-09B0-40C3-BEF0-C2171B6C64A0}" presName="sibTrans" presStyleCnt="0"/>
      <dgm:spPr/>
    </dgm:pt>
    <dgm:pt modelId="{ED07EFEC-F061-43BC-BDB4-B5508C4D7ECE}" type="pres">
      <dgm:prSet presAssocID="{4577CF36-086D-4641-8ECF-08B6D1B313E3}" presName="compNode" presStyleCnt="0"/>
      <dgm:spPr/>
    </dgm:pt>
    <dgm:pt modelId="{48E391C7-CDA4-4D8E-81F8-AF7DF9F40B01}" type="pres">
      <dgm:prSet presAssocID="{4577CF36-086D-4641-8ECF-08B6D1B313E3}" presName="bgRect" presStyleLbl="bgShp" presStyleIdx="1" presStyleCnt="3"/>
      <dgm:spPr/>
    </dgm:pt>
    <dgm:pt modelId="{C9D34316-394D-46C0-9320-7AAC559A4A12}" type="pres">
      <dgm:prSet presAssocID="{4577CF36-086D-4641-8ECF-08B6D1B313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E6FBF1B1-149C-4F48-A0AA-F6608F876D32}" type="pres">
      <dgm:prSet presAssocID="{4577CF36-086D-4641-8ECF-08B6D1B313E3}" presName="spaceRect" presStyleCnt="0"/>
      <dgm:spPr/>
    </dgm:pt>
    <dgm:pt modelId="{41383BE8-8B64-4894-B6F4-33C358B76E9B}" type="pres">
      <dgm:prSet presAssocID="{4577CF36-086D-4641-8ECF-08B6D1B313E3}" presName="parTx" presStyleLbl="revTx" presStyleIdx="1" presStyleCnt="3">
        <dgm:presLayoutVars>
          <dgm:chMax val="0"/>
          <dgm:chPref val="0"/>
        </dgm:presLayoutVars>
      </dgm:prSet>
      <dgm:spPr/>
    </dgm:pt>
    <dgm:pt modelId="{C3ECC95C-65C6-4B49-9295-6E91A51B4E3D}" type="pres">
      <dgm:prSet presAssocID="{3C0AB60A-4A0C-43E3-BF42-D1D52503B63E}" presName="sibTrans" presStyleCnt="0"/>
      <dgm:spPr/>
    </dgm:pt>
    <dgm:pt modelId="{4113FA52-DB14-4967-8D0B-58DD81FC106A}" type="pres">
      <dgm:prSet presAssocID="{DFCEC62F-3E2B-405C-BECC-DC2395511C56}" presName="compNode" presStyleCnt="0"/>
      <dgm:spPr/>
    </dgm:pt>
    <dgm:pt modelId="{3E450FD7-5091-4CEB-B8DD-DA6C92CDE339}" type="pres">
      <dgm:prSet presAssocID="{DFCEC62F-3E2B-405C-BECC-DC2395511C56}" presName="bgRect" presStyleLbl="bgShp" presStyleIdx="2" presStyleCnt="3"/>
      <dgm:spPr/>
    </dgm:pt>
    <dgm:pt modelId="{3D51F356-8308-4604-80E5-298703400855}" type="pres">
      <dgm:prSet presAssocID="{DFCEC62F-3E2B-405C-BECC-DC2395511C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6CCFB0B3-16DF-4358-BFA5-33F78BB98D35}" type="pres">
      <dgm:prSet presAssocID="{DFCEC62F-3E2B-405C-BECC-DC2395511C56}" presName="spaceRect" presStyleCnt="0"/>
      <dgm:spPr/>
    </dgm:pt>
    <dgm:pt modelId="{43CAC6D3-C69D-4C4B-8E91-30433F58D2E1}" type="pres">
      <dgm:prSet presAssocID="{DFCEC62F-3E2B-405C-BECC-DC2395511C56}" presName="parTx" presStyleLbl="revTx" presStyleIdx="2" presStyleCnt="3">
        <dgm:presLayoutVars>
          <dgm:chMax val="0"/>
          <dgm:chPref val="0"/>
        </dgm:presLayoutVars>
      </dgm:prSet>
      <dgm:spPr/>
    </dgm:pt>
  </dgm:ptLst>
  <dgm:cxnLst>
    <dgm:cxn modelId="{0B23CF14-0E12-4EE4-8822-C768F5B0B0A3}" type="presOf" srcId="{720AAB97-1D94-4DEB-A64A-65813E966802}" destId="{5048D2F2-9FDA-4572-BB5F-44229BC2E0DD}" srcOrd="0" destOrd="0" presId="urn:microsoft.com/office/officeart/2018/2/layout/IconVerticalSolidList"/>
    <dgm:cxn modelId="{3FF9576D-90EB-4E9C-A2F0-FA5D9C8A5D25}" srcId="{720AAB97-1D94-4DEB-A64A-65813E966802}" destId="{09E72867-DFF5-4F92-B1FC-7FABC68D9D20}" srcOrd="0" destOrd="0" parTransId="{3E372826-BF23-48A0-B447-134F6C184748}" sibTransId="{2BD47FA8-09B0-40C3-BEF0-C2171B6C64A0}"/>
    <dgm:cxn modelId="{BBF06589-7FC8-41C6-8D94-19B8FA9ED7EC}" srcId="{720AAB97-1D94-4DEB-A64A-65813E966802}" destId="{4577CF36-086D-4641-8ECF-08B6D1B313E3}" srcOrd="1" destOrd="0" parTransId="{5BA80624-F4B2-4579-820A-A7337C53D901}" sibTransId="{3C0AB60A-4A0C-43E3-BF42-D1D52503B63E}"/>
    <dgm:cxn modelId="{2C02E8A9-4D16-47EB-B435-70B79500E4C7}" type="presOf" srcId="{4577CF36-086D-4641-8ECF-08B6D1B313E3}" destId="{41383BE8-8B64-4894-B6F4-33C358B76E9B}" srcOrd="0" destOrd="0" presId="urn:microsoft.com/office/officeart/2018/2/layout/IconVerticalSolidList"/>
    <dgm:cxn modelId="{658713B1-4F86-4ADA-92F1-C636F0F5DF47}" type="presOf" srcId="{DFCEC62F-3E2B-405C-BECC-DC2395511C56}" destId="{43CAC6D3-C69D-4C4B-8E91-30433F58D2E1}" srcOrd="0" destOrd="0" presId="urn:microsoft.com/office/officeart/2018/2/layout/IconVerticalSolidList"/>
    <dgm:cxn modelId="{57E343B8-395B-48DE-BC97-B65428E6E3A9}" srcId="{720AAB97-1D94-4DEB-A64A-65813E966802}" destId="{DFCEC62F-3E2B-405C-BECC-DC2395511C56}" srcOrd="2" destOrd="0" parTransId="{27794F5F-CD64-4642-9B2D-31C03841ABB7}" sibTransId="{7002ECAD-02B9-4FEF-B32E-351CC1FA95E9}"/>
    <dgm:cxn modelId="{0E0794C1-771D-4F29-9E77-9AFCB3468468}" type="presOf" srcId="{09E72867-DFF5-4F92-B1FC-7FABC68D9D20}" destId="{0A3E5585-1B9A-42E4-85A8-242495DA36A2}" srcOrd="0" destOrd="0" presId="urn:microsoft.com/office/officeart/2018/2/layout/IconVerticalSolidList"/>
    <dgm:cxn modelId="{FB9AF4B5-82A4-4F86-83E5-B16A310C9BEB}" type="presParOf" srcId="{5048D2F2-9FDA-4572-BB5F-44229BC2E0DD}" destId="{1E66ABD7-D0E0-49E4-8A2A-3C39C32C79CE}" srcOrd="0" destOrd="0" presId="urn:microsoft.com/office/officeart/2018/2/layout/IconVerticalSolidList"/>
    <dgm:cxn modelId="{1D73ACCA-893D-4D59-8BFA-90A4A2ACAFB2}" type="presParOf" srcId="{1E66ABD7-D0E0-49E4-8A2A-3C39C32C79CE}" destId="{5F3670A9-9368-493B-83D7-5FF4539B729C}" srcOrd="0" destOrd="0" presId="urn:microsoft.com/office/officeart/2018/2/layout/IconVerticalSolidList"/>
    <dgm:cxn modelId="{EA10FC39-83ED-4867-AF5C-C94603D7CE15}" type="presParOf" srcId="{1E66ABD7-D0E0-49E4-8A2A-3C39C32C79CE}" destId="{638A23FC-A854-4C2C-AC37-CCFB83253321}" srcOrd="1" destOrd="0" presId="urn:microsoft.com/office/officeart/2018/2/layout/IconVerticalSolidList"/>
    <dgm:cxn modelId="{ADDCD0D4-ACE3-465B-AD07-E800E298BC78}" type="presParOf" srcId="{1E66ABD7-D0E0-49E4-8A2A-3C39C32C79CE}" destId="{C6AE3D17-61A0-4A59-B4F1-AFC35CBD9CF9}" srcOrd="2" destOrd="0" presId="urn:microsoft.com/office/officeart/2018/2/layout/IconVerticalSolidList"/>
    <dgm:cxn modelId="{D40332DC-8853-426D-BF6D-9190F7C15350}" type="presParOf" srcId="{1E66ABD7-D0E0-49E4-8A2A-3C39C32C79CE}" destId="{0A3E5585-1B9A-42E4-85A8-242495DA36A2}" srcOrd="3" destOrd="0" presId="urn:microsoft.com/office/officeart/2018/2/layout/IconVerticalSolidList"/>
    <dgm:cxn modelId="{CED57429-91C9-4378-B920-2C7B88FE13F9}" type="presParOf" srcId="{5048D2F2-9FDA-4572-BB5F-44229BC2E0DD}" destId="{09517391-AC63-41C7-A868-92BBA1763044}" srcOrd="1" destOrd="0" presId="urn:microsoft.com/office/officeart/2018/2/layout/IconVerticalSolidList"/>
    <dgm:cxn modelId="{5E9EB3AB-3BE6-4F1C-BA39-5FAB90CEFF1F}" type="presParOf" srcId="{5048D2F2-9FDA-4572-BB5F-44229BC2E0DD}" destId="{ED07EFEC-F061-43BC-BDB4-B5508C4D7ECE}" srcOrd="2" destOrd="0" presId="urn:microsoft.com/office/officeart/2018/2/layout/IconVerticalSolidList"/>
    <dgm:cxn modelId="{0B39A263-6A7B-4274-8236-0DA4B94E239B}" type="presParOf" srcId="{ED07EFEC-F061-43BC-BDB4-B5508C4D7ECE}" destId="{48E391C7-CDA4-4D8E-81F8-AF7DF9F40B01}" srcOrd="0" destOrd="0" presId="urn:microsoft.com/office/officeart/2018/2/layout/IconVerticalSolidList"/>
    <dgm:cxn modelId="{AFC4FB1F-CE96-4EDA-A2F0-60C9DDD42C64}" type="presParOf" srcId="{ED07EFEC-F061-43BC-BDB4-B5508C4D7ECE}" destId="{C9D34316-394D-46C0-9320-7AAC559A4A12}" srcOrd="1" destOrd="0" presId="urn:microsoft.com/office/officeart/2018/2/layout/IconVerticalSolidList"/>
    <dgm:cxn modelId="{67BDC746-6684-4F1E-8B15-80AC7AB0736B}" type="presParOf" srcId="{ED07EFEC-F061-43BC-BDB4-B5508C4D7ECE}" destId="{E6FBF1B1-149C-4F48-A0AA-F6608F876D32}" srcOrd="2" destOrd="0" presId="urn:microsoft.com/office/officeart/2018/2/layout/IconVerticalSolidList"/>
    <dgm:cxn modelId="{2844F291-E351-4306-8816-385576765F05}" type="presParOf" srcId="{ED07EFEC-F061-43BC-BDB4-B5508C4D7ECE}" destId="{41383BE8-8B64-4894-B6F4-33C358B76E9B}" srcOrd="3" destOrd="0" presId="urn:microsoft.com/office/officeart/2018/2/layout/IconVerticalSolidList"/>
    <dgm:cxn modelId="{FA302D21-D5C3-42B1-A05F-30ED053CB8E3}" type="presParOf" srcId="{5048D2F2-9FDA-4572-BB5F-44229BC2E0DD}" destId="{C3ECC95C-65C6-4B49-9295-6E91A51B4E3D}" srcOrd="3" destOrd="0" presId="urn:microsoft.com/office/officeart/2018/2/layout/IconVerticalSolidList"/>
    <dgm:cxn modelId="{EEBA3A7B-3510-42EF-95AF-361B3DC80563}" type="presParOf" srcId="{5048D2F2-9FDA-4572-BB5F-44229BC2E0DD}" destId="{4113FA52-DB14-4967-8D0B-58DD81FC106A}" srcOrd="4" destOrd="0" presId="urn:microsoft.com/office/officeart/2018/2/layout/IconVerticalSolidList"/>
    <dgm:cxn modelId="{BC97529C-280E-4213-AE77-25965EDE48EE}" type="presParOf" srcId="{4113FA52-DB14-4967-8D0B-58DD81FC106A}" destId="{3E450FD7-5091-4CEB-B8DD-DA6C92CDE339}" srcOrd="0" destOrd="0" presId="urn:microsoft.com/office/officeart/2018/2/layout/IconVerticalSolidList"/>
    <dgm:cxn modelId="{4FBC13E7-5CFB-4EEF-950B-9F2CABC62375}" type="presParOf" srcId="{4113FA52-DB14-4967-8D0B-58DD81FC106A}" destId="{3D51F356-8308-4604-80E5-298703400855}" srcOrd="1" destOrd="0" presId="urn:microsoft.com/office/officeart/2018/2/layout/IconVerticalSolidList"/>
    <dgm:cxn modelId="{652B3600-E603-4F18-BEDA-86BAE3B999C7}" type="presParOf" srcId="{4113FA52-DB14-4967-8D0B-58DD81FC106A}" destId="{6CCFB0B3-16DF-4358-BFA5-33F78BB98D35}" srcOrd="2" destOrd="0" presId="urn:microsoft.com/office/officeart/2018/2/layout/IconVerticalSolidList"/>
    <dgm:cxn modelId="{BC2CC2CC-BD35-4207-A3DD-AB5CBF64942D}" type="presParOf" srcId="{4113FA52-DB14-4967-8D0B-58DD81FC106A}" destId="{43CAC6D3-C69D-4C4B-8E91-30433F58D2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C74830-802D-4E0D-B701-DA3AED05707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0464F3-D2A7-4E50-B60D-E9AAFD3136AB}">
      <dgm:prSet/>
      <dgm:spPr/>
      <dgm:t>
        <a:bodyPr/>
        <a:lstStyle/>
        <a:p>
          <a:pPr>
            <a:lnSpc>
              <a:spcPct val="100000"/>
            </a:lnSpc>
          </a:pPr>
          <a:r>
            <a:rPr lang="en-US" b="1"/>
            <a:t>Understanding Tricky Questions </a:t>
          </a:r>
          <a:r>
            <a:rPr lang="en-US"/>
            <a:t>: Sometimes questions can be confusing or have multiple meanings, which makes it hard for computers to give the right answer.</a:t>
          </a:r>
        </a:p>
      </dgm:t>
    </dgm:pt>
    <dgm:pt modelId="{85F485F3-1873-486B-9C01-FE86BD4A06AB}" type="parTrans" cxnId="{B52C4C66-AC55-4C17-BE6F-77DBE3766C42}">
      <dgm:prSet/>
      <dgm:spPr/>
      <dgm:t>
        <a:bodyPr/>
        <a:lstStyle/>
        <a:p>
          <a:endParaRPr lang="en-US"/>
        </a:p>
      </dgm:t>
    </dgm:pt>
    <dgm:pt modelId="{123A88FC-BF15-4946-971A-A858F09D65C9}" type="sibTrans" cxnId="{B52C4C66-AC55-4C17-BE6F-77DBE3766C42}">
      <dgm:prSet/>
      <dgm:spPr/>
      <dgm:t>
        <a:bodyPr/>
        <a:lstStyle/>
        <a:p>
          <a:endParaRPr lang="en-US"/>
        </a:p>
      </dgm:t>
    </dgm:pt>
    <dgm:pt modelId="{6FB2247E-DAC1-4D3B-BD9A-DBDE37B33584}">
      <dgm:prSet/>
      <dgm:spPr/>
      <dgm:t>
        <a:bodyPr/>
        <a:lstStyle/>
        <a:p>
          <a:pPr>
            <a:lnSpc>
              <a:spcPct val="100000"/>
            </a:lnSpc>
          </a:pPr>
          <a:r>
            <a:rPr lang="en-US" b="1"/>
            <a:t>Dealing with Complex Pictures </a:t>
          </a:r>
          <a:r>
            <a:rPr lang="en-US"/>
            <a:t>: Pictures can be complicated, with lots of details or unusual perspectives, making it tough for computers to recognize everything accurately.</a:t>
          </a:r>
        </a:p>
      </dgm:t>
    </dgm:pt>
    <dgm:pt modelId="{4A205342-ABDF-4A59-B285-D4BAF55D1E8D}" type="parTrans" cxnId="{04C75079-564E-45EA-ABA4-06FF83276A37}">
      <dgm:prSet/>
      <dgm:spPr/>
      <dgm:t>
        <a:bodyPr/>
        <a:lstStyle/>
        <a:p>
          <a:endParaRPr lang="en-US"/>
        </a:p>
      </dgm:t>
    </dgm:pt>
    <dgm:pt modelId="{6ED18F96-8D4C-4D05-9367-6B4346B81BEE}" type="sibTrans" cxnId="{04C75079-564E-45EA-ABA4-06FF83276A37}">
      <dgm:prSet/>
      <dgm:spPr/>
      <dgm:t>
        <a:bodyPr/>
        <a:lstStyle/>
        <a:p>
          <a:endParaRPr lang="en-US"/>
        </a:p>
      </dgm:t>
    </dgm:pt>
    <dgm:pt modelId="{4F862A36-1640-4B4D-B4D6-AA19260D1D62}">
      <dgm:prSet/>
      <dgm:spPr/>
      <dgm:t>
        <a:bodyPr/>
        <a:lstStyle/>
        <a:p>
          <a:pPr>
            <a:lnSpc>
              <a:spcPct val="100000"/>
            </a:lnSpc>
          </a:pPr>
          <a:r>
            <a:rPr lang="en-US" b="1"/>
            <a:t>Putting Together Visuals and Words </a:t>
          </a:r>
          <a:r>
            <a:rPr lang="en-US"/>
            <a:t>: Combining what's seen in a picture with the words in a question isn't always straightforward. Computers need to figure out how to connect these two things effectively to give the correct answer.</a:t>
          </a:r>
        </a:p>
      </dgm:t>
    </dgm:pt>
    <dgm:pt modelId="{EE66DB3B-3DE9-45B1-8E14-5CC877434734}" type="parTrans" cxnId="{AC1DE3A8-19E2-444E-B026-0653AD4240BF}">
      <dgm:prSet/>
      <dgm:spPr/>
      <dgm:t>
        <a:bodyPr/>
        <a:lstStyle/>
        <a:p>
          <a:endParaRPr lang="en-US"/>
        </a:p>
      </dgm:t>
    </dgm:pt>
    <dgm:pt modelId="{67097097-DBBF-4A8A-B3A2-CEF5068D6C45}" type="sibTrans" cxnId="{AC1DE3A8-19E2-444E-B026-0653AD4240BF}">
      <dgm:prSet/>
      <dgm:spPr/>
      <dgm:t>
        <a:bodyPr/>
        <a:lstStyle/>
        <a:p>
          <a:endParaRPr lang="en-US"/>
        </a:p>
      </dgm:t>
    </dgm:pt>
    <dgm:pt modelId="{97553A03-B6B1-4259-9E82-731D37F808FB}" type="pres">
      <dgm:prSet presAssocID="{14C74830-802D-4E0D-B701-DA3AED057076}" presName="root" presStyleCnt="0">
        <dgm:presLayoutVars>
          <dgm:dir/>
          <dgm:resizeHandles val="exact"/>
        </dgm:presLayoutVars>
      </dgm:prSet>
      <dgm:spPr/>
    </dgm:pt>
    <dgm:pt modelId="{FCA7977A-D71F-4A08-8031-B64B72FD2E50}" type="pres">
      <dgm:prSet presAssocID="{980464F3-D2A7-4E50-B60D-E9AAFD3136AB}" presName="compNode" presStyleCnt="0"/>
      <dgm:spPr/>
    </dgm:pt>
    <dgm:pt modelId="{C3C6FDFE-6703-4525-AE5B-8E0C85E81E17}" type="pres">
      <dgm:prSet presAssocID="{980464F3-D2A7-4E50-B60D-E9AAFD3136AB}" presName="bgRect" presStyleLbl="bgShp" presStyleIdx="0" presStyleCnt="3"/>
      <dgm:spPr/>
    </dgm:pt>
    <dgm:pt modelId="{383F40CF-7BA4-4BD8-8506-EE7F74D352CE}" type="pres">
      <dgm:prSet presAssocID="{980464F3-D2A7-4E50-B60D-E9AAFD3136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E1919B75-9251-4360-8C79-4B3CE77D28FA}" type="pres">
      <dgm:prSet presAssocID="{980464F3-D2A7-4E50-B60D-E9AAFD3136AB}" presName="spaceRect" presStyleCnt="0"/>
      <dgm:spPr/>
    </dgm:pt>
    <dgm:pt modelId="{65934605-2E53-4CFB-B6FC-FAAC8F7D5195}" type="pres">
      <dgm:prSet presAssocID="{980464F3-D2A7-4E50-B60D-E9AAFD3136AB}" presName="parTx" presStyleLbl="revTx" presStyleIdx="0" presStyleCnt="3">
        <dgm:presLayoutVars>
          <dgm:chMax val="0"/>
          <dgm:chPref val="0"/>
        </dgm:presLayoutVars>
      </dgm:prSet>
      <dgm:spPr/>
    </dgm:pt>
    <dgm:pt modelId="{DE1DB226-6670-4861-8EDD-9769468387F5}" type="pres">
      <dgm:prSet presAssocID="{123A88FC-BF15-4946-971A-A858F09D65C9}" presName="sibTrans" presStyleCnt="0"/>
      <dgm:spPr/>
    </dgm:pt>
    <dgm:pt modelId="{B9D77AA9-20FE-4BF8-AE2C-F3AAF674D5F7}" type="pres">
      <dgm:prSet presAssocID="{6FB2247E-DAC1-4D3B-BD9A-DBDE37B33584}" presName="compNode" presStyleCnt="0"/>
      <dgm:spPr/>
    </dgm:pt>
    <dgm:pt modelId="{9134E5D7-5ABA-41D6-A7CD-43BEB0362F52}" type="pres">
      <dgm:prSet presAssocID="{6FB2247E-DAC1-4D3B-BD9A-DBDE37B33584}" presName="bgRect" presStyleLbl="bgShp" presStyleIdx="1" presStyleCnt="3"/>
      <dgm:spPr/>
    </dgm:pt>
    <dgm:pt modelId="{FEBA9B2D-B5CD-450D-B99C-BD6E8C918646}" type="pres">
      <dgm:prSet presAssocID="{6FB2247E-DAC1-4D3B-BD9A-DBDE37B335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3B0A4C1-C213-4B43-9F34-5AD74BBDD388}" type="pres">
      <dgm:prSet presAssocID="{6FB2247E-DAC1-4D3B-BD9A-DBDE37B33584}" presName="spaceRect" presStyleCnt="0"/>
      <dgm:spPr/>
    </dgm:pt>
    <dgm:pt modelId="{17787C8D-E83A-4E58-A90D-450D028D7DF3}" type="pres">
      <dgm:prSet presAssocID="{6FB2247E-DAC1-4D3B-BD9A-DBDE37B33584}" presName="parTx" presStyleLbl="revTx" presStyleIdx="1" presStyleCnt="3">
        <dgm:presLayoutVars>
          <dgm:chMax val="0"/>
          <dgm:chPref val="0"/>
        </dgm:presLayoutVars>
      </dgm:prSet>
      <dgm:spPr/>
    </dgm:pt>
    <dgm:pt modelId="{32255152-AC8B-4695-9A5F-0AD792971C5D}" type="pres">
      <dgm:prSet presAssocID="{6ED18F96-8D4C-4D05-9367-6B4346B81BEE}" presName="sibTrans" presStyleCnt="0"/>
      <dgm:spPr/>
    </dgm:pt>
    <dgm:pt modelId="{19DFA6F7-EEAC-466F-AD56-5824A1E2B745}" type="pres">
      <dgm:prSet presAssocID="{4F862A36-1640-4B4D-B4D6-AA19260D1D62}" presName="compNode" presStyleCnt="0"/>
      <dgm:spPr/>
    </dgm:pt>
    <dgm:pt modelId="{19350E62-CEE9-4AEE-977B-46813582DF88}" type="pres">
      <dgm:prSet presAssocID="{4F862A36-1640-4B4D-B4D6-AA19260D1D62}" presName="bgRect" presStyleLbl="bgShp" presStyleIdx="2" presStyleCnt="3"/>
      <dgm:spPr/>
    </dgm:pt>
    <dgm:pt modelId="{1DC24079-9200-4A30-BA2F-DB1562BC6946}" type="pres">
      <dgm:prSet presAssocID="{4F862A36-1640-4B4D-B4D6-AA19260D1D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9D45AEC5-3F74-47C7-AEB3-7546963DB01E}" type="pres">
      <dgm:prSet presAssocID="{4F862A36-1640-4B4D-B4D6-AA19260D1D62}" presName="spaceRect" presStyleCnt="0"/>
      <dgm:spPr/>
    </dgm:pt>
    <dgm:pt modelId="{0EDA55AB-CF0D-4F8E-8B94-1B992855B907}" type="pres">
      <dgm:prSet presAssocID="{4F862A36-1640-4B4D-B4D6-AA19260D1D62}" presName="parTx" presStyleLbl="revTx" presStyleIdx="2" presStyleCnt="3">
        <dgm:presLayoutVars>
          <dgm:chMax val="0"/>
          <dgm:chPref val="0"/>
        </dgm:presLayoutVars>
      </dgm:prSet>
      <dgm:spPr/>
    </dgm:pt>
  </dgm:ptLst>
  <dgm:cxnLst>
    <dgm:cxn modelId="{6C450254-4A36-482A-8E78-FDAF4608DD7A}" type="presOf" srcId="{4F862A36-1640-4B4D-B4D6-AA19260D1D62}" destId="{0EDA55AB-CF0D-4F8E-8B94-1B992855B907}" srcOrd="0" destOrd="0" presId="urn:microsoft.com/office/officeart/2018/2/layout/IconVerticalSolidList"/>
    <dgm:cxn modelId="{AED49B56-1ED1-4E29-B4CD-82D05D1344D4}" type="presOf" srcId="{14C74830-802D-4E0D-B701-DA3AED057076}" destId="{97553A03-B6B1-4259-9E82-731D37F808FB}" srcOrd="0" destOrd="0" presId="urn:microsoft.com/office/officeart/2018/2/layout/IconVerticalSolidList"/>
    <dgm:cxn modelId="{1FDD6E62-0027-4929-930B-E1A9A3CBAA6D}" type="presOf" srcId="{980464F3-D2A7-4E50-B60D-E9AAFD3136AB}" destId="{65934605-2E53-4CFB-B6FC-FAAC8F7D5195}" srcOrd="0" destOrd="0" presId="urn:microsoft.com/office/officeart/2018/2/layout/IconVerticalSolidList"/>
    <dgm:cxn modelId="{B52C4C66-AC55-4C17-BE6F-77DBE3766C42}" srcId="{14C74830-802D-4E0D-B701-DA3AED057076}" destId="{980464F3-D2A7-4E50-B60D-E9AAFD3136AB}" srcOrd="0" destOrd="0" parTransId="{85F485F3-1873-486B-9C01-FE86BD4A06AB}" sibTransId="{123A88FC-BF15-4946-971A-A858F09D65C9}"/>
    <dgm:cxn modelId="{04C75079-564E-45EA-ABA4-06FF83276A37}" srcId="{14C74830-802D-4E0D-B701-DA3AED057076}" destId="{6FB2247E-DAC1-4D3B-BD9A-DBDE37B33584}" srcOrd="1" destOrd="0" parTransId="{4A205342-ABDF-4A59-B285-D4BAF55D1E8D}" sibTransId="{6ED18F96-8D4C-4D05-9367-6B4346B81BEE}"/>
    <dgm:cxn modelId="{AC1DE3A8-19E2-444E-B026-0653AD4240BF}" srcId="{14C74830-802D-4E0D-B701-DA3AED057076}" destId="{4F862A36-1640-4B4D-B4D6-AA19260D1D62}" srcOrd="2" destOrd="0" parTransId="{EE66DB3B-3DE9-45B1-8E14-5CC877434734}" sibTransId="{67097097-DBBF-4A8A-B3A2-CEF5068D6C45}"/>
    <dgm:cxn modelId="{0F11DDDF-F088-4E85-AC4C-2EEB2F3D1AEB}" type="presOf" srcId="{6FB2247E-DAC1-4D3B-BD9A-DBDE37B33584}" destId="{17787C8D-E83A-4E58-A90D-450D028D7DF3}" srcOrd="0" destOrd="0" presId="urn:microsoft.com/office/officeart/2018/2/layout/IconVerticalSolidList"/>
    <dgm:cxn modelId="{A35BE5B9-D264-4BC3-A939-948385E7E36D}" type="presParOf" srcId="{97553A03-B6B1-4259-9E82-731D37F808FB}" destId="{FCA7977A-D71F-4A08-8031-B64B72FD2E50}" srcOrd="0" destOrd="0" presId="urn:microsoft.com/office/officeart/2018/2/layout/IconVerticalSolidList"/>
    <dgm:cxn modelId="{45C48DF5-FA83-441C-A056-B0C645E7F72F}" type="presParOf" srcId="{FCA7977A-D71F-4A08-8031-B64B72FD2E50}" destId="{C3C6FDFE-6703-4525-AE5B-8E0C85E81E17}" srcOrd="0" destOrd="0" presId="urn:microsoft.com/office/officeart/2018/2/layout/IconVerticalSolidList"/>
    <dgm:cxn modelId="{87D959E8-9F6C-4A51-92A0-6CAF3E939163}" type="presParOf" srcId="{FCA7977A-D71F-4A08-8031-B64B72FD2E50}" destId="{383F40CF-7BA4-4BD8-8506-EE7F74D352CE}" srcOrd="1" destOrd="0" presId="urn:microsoft.com/office/officeart/2018/2/layout/IconVerticalSolidList"/>
    <dgm:cxn modelId="{1383E174-FB50-4583-8C4F-AE50698A06A0}" type="presParOf" srcId="{FCA7977A-D71F-4A08-8031-B64B72FD2E50}" destId="{E1919B75-9251-4360-8C79-4B3CE77D28FA}" srcOrd="2" destOrd="0" presId="urn:microsoft.com/office/officeart/2018/2/layout/IconVerticalSolidList"/>
    <dgm:cxn modelId="{B6AAA3C0-8214-455B-AE17-8E038B85C0B5}" type="presParOf" srcId="{FCA7977A-D71F-4A08-8031-B64B72FD2E50}" destId="{65934605-2E53-4CFB-B6FC-FAAC8F7D5195}" srcOrd="3" destOrd="0" presId="urn:microsoft.com/office/officeart/2018/2/layout/IconVerticalSolidList"/>
    <dgm:cxn modelId="{BEAEAC18-A65F-4AE3-B23B-8DEEEE154D0C}" type="presParOf" srcId="{97553A03-B6B1-4259-9E82-731D37F808FB}" destId="{DE1DB226-6670-4861-8EDD-9769468387F5}" srcOrd="1" destOrd="0" presId="urn:microsoft.com/office/officeart/2018/2/layout/IconVerticalSolidList"/>
    <dgm:cxn modelId="{AE2151CF-9E91-425B-AE08-0383B201ACD1}" type="presParOf" srcId="{97553A03-B6B1-4259-9E82-731D37F808FB}" destId="{B9D77AA9-20FE-4BF8-AE2C-F3AAF674D5F7}" srcOrd="2" destOrd="0" presId="urn:microsoft.com/office/officeart/2018/2/layout/IconVerticalSolidList"/>
    <dgm:cxn modelId="{3F282DCA-ACA2-4BF0-92C9-761CE0D4D7BE}" type="presParOf" srcId="{B9D77AA9-20FE-4BF8-AE2C-F3AAF674D5F7}" destId="{9134E5D7-5ABA-41D6-A7CD-43BEB0362F52}" srcOrd="0" destOrd="0" presId="urn:microsoft.com/office/officeart/2018/2/layout/IconVerticalSolidList"/>
    <dgm:cxn modelId="{AB1E4E43-FBA7-44AE-A7B1-5C1618506B43}" type="presParOf" srcId="{B9D77AA9-20FE-4BF8-AE2C-F3AAF674D5F7}" destId="{FEBA9B2D-B5CD-450D-B99C-BD6E8C918646}" srcOrd="1" destOrd="0" presId="urn:microsoft.com/office/officeart/2018/2/layout/IconVerticalSolidList"/>
    <dgm:cxn modelId="{6BDA1468-32D5-4360-8C02-89BB2F9BC897}" type="presParOf" srcId="{B9D77AA9-20FE-4BF8-AE2C-F3AAF674D5F7}" destId="{03B0A4C1-C213-4B43-9F34-5AD74BBDD388}" srcOrd="2" destOrd="0" presId="urn:microsoft.com/office/officeart/2018/2/layout/IconVerticalSolidList"/>
    <dgm:cxn modelId="{978642E7-C08E-4D1D-8D73-A63C9EF7C04D}" type="presParOf" srcId="{B9D77AA9-20FE-4BF8-AE2C-F3AAF674D5F7}" destId="{17787C8D-E83A-4E58-A90D-450D028D7DF3}" srcOrd="3" destOrd="0" presId="urn:microsoft.com/office/officeart/2018/2/layout/IconVerticalSolidList"/>
    <dgm:cxn modelId="{8FF83832-60C9-4565-854E-F5C53B070E3F}" type="presParOf" srcId="{97553A03-B6B1-4259-9E82-731D37F808FB}" destId="{32255152-AC8B-4695-9A5F-0AD792971C5D}" srcOrd="3" destOrd="0" presId="urn:microsoft.com/office/officeart/2018/2/layout/IconVerticalSolidList"/>
    <dgm:cxn modelId="{4C3FD17D-1934-4683-92D2-5D181421C81C}" type="presParOf" srcId="{97553A03-B6B1-4259-9E82-731D37F808FB}" destId="{19DFA6F7-EEAC-466F-AD56-5824A1E2B745}" srcOrd="4" destOrd="0" presId="urn:microsoft.com/office/officeart/2018/2/layout/IconVerticalSolidList"/>
    <dgm:cxn modelId="{4719C1DC-7489-41F4-B6A3-1F7F2C5949FD}" type="presParOf" srcId="{19DFA6F7-EEAC-466F-AD56-5824A1E2B745}" destId="{19350E62-CEE9-4AEE-977B-46813582DF88}" srcOrd="0" destOrd="0" presId="urn:microsoft.com/office/officeart/2018/2/layout/IconVerticalSolidList"/>
    <dgm:cxn modelId="{5E887864-D1C7-40D6-985A-C114D0571488}" type="presParOf" srcId="{19DFA6F7-EEAC-466F-AD56-5824A1E2B745}" destId="{1DC24079-9200-4A30-BA2F-DB1562BC6946}" srcOrd="1" destOrd="0" presId="urn:microsoft.com/office/officeart/2018/2/layout/IconVerticalSolidList"/>
    <dgm:cxn modelId="{95DA3509-D98C-46AC-9C74-2E31ACBB7396}" type="presParOf" srcId="{19DFA6F7-EEAC-466F-AD56-5824A1E2B745}" destId="{9D45AEC5-3F74-47C7-AEB3-7546963DB01E}" srcOrd="2" destOrd="0" presId="urn:microsoft.com/office/officeart/2018/2/layout/IconVerticalSolidList"/>
    <dgm:cxn modelId="{D75791A2-7928-489C-97A0-BDEA6FEDA870}" type="presParOf" srcId="{19DFA6F7-EEAC-466F-AD56-5824A1E2B745}" destId="{0EDA55AB-CF0D-4F8E-8B94-1B992855B9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670A9-9368-493B-83D7-5FF4539B729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A23FC-A854-4C2C-AC37-CCFB8325332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3E5585-1B9A-42E4-85A8-242495DA36A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Visual Question Answering (VQA) is when computers learn to answer questions about pictures. They do this by using both what they see in the picture and what's written in the question. </a:t>
          </a:r>
        </a:p>
      </dsp:txBody>
      <dsp:txXfrm>
        <a:off x="1435590" y="531"/>
        <a:ext cx="9080009" cy="1242935"/>
      </dsp:txXfrm>
    </dsp:sp>
    <dsp:sp modelId="{48E391C7-CDA4-4D8E-81F8-AF7DF9F40B0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D34316-394D-46C0-9320-7AAC559A4A1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83BE8-8B64-4894-B6F4-33C358B76E9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VQA helps with things like telling blind people what's in a picture or helping students learn by answering questions about images. It works by teaching computers with lots of examples of pictures and questions with their answers.</a:t>
          </a:r>
        </a:p>
      </dsp:txBody>
      <dsp:txXfrm>
        <a:off x="1435590" y="1554201"/>
        <a:ext cx="9080009" cy="1242935"/>
      </dsp:txXfrm>
    </dsp:sp>
    <dsp:sp modelId="{3E450FD7-5091-4CEB-B8DD-DA6C92CDE33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51F356-8308-4604-80E5-29870340085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CAC6D3-C69D-4C4B-8E91-30433F58D2E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VQA can be tricky because sometimes questions are hard to understand or pictures are complicated, but smart people are always trying to make it better.</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6FDFE-6703-4525-AE5B-8E0C85E81E17}">
      <dsp:nvSpPr>
        <dsp:cNvPr id="0" name=""/>
        <dsp:cNvSpPr/>
      </dsp:nvSpPr>
      <dsp:spPr>
        <a:xfrm>
          <a:off x="0" y="409"/>
          <a:ext cx="10515600" cy="9577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F40CF-7BA4-4BD8-8506-EE7F74D352CE}">
      <dsp:nvSpPr>
        <dsp:cNvPr id="0" name=""/>
        <dsp:cNvSpPr/>
      </dsp:nvSpPr>
      <dsp:spPr>
        <a:xfrm>
          <a:off x="289706" y="215893"/>
          <a:ext cx="526739" cy="526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34605-2E53-4CFB-B6FC-FAAC8F7D5195}">
      <dsp:nvSpPr>
        <dsp:cNvPr id="0" name=""/>
        <dsp:cNvSpPr/>
      </dsp:nvSpPr>
      <dsp:spPr>
        <a:xfrm>
          <a:off x="1106153" y="409"/>
          <a:ext cx="9409446" cy="95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58" tIns="101358" rIns="101358" bIns="101358" numCol="1" spcCol="1270" anchor="ctr" anchorCtr="0">
          <a:noAutofit/>
        </a:bodyPr>
        <a:lstStyle/>
        <a:p>
          <a:pPr marL="0" lvl="0" indent="0" algn="l" defTabSz="711200">
            <a:lnSpc>
              <a:spcPct val="100000"/>
            </a:lnSpc>
            <a:spcBef>
              <a:spcPct val="0"/>
            </a:spcBef>
            <a:spcAft>
              <a:spcPct val="35000"/>
            </a:spcAft>
            <a:buNone/>
          </a:pPr>
          <a:r>
            <a:rPr lang="en-US" sz="1600" b="1" kern="1200"/>
            <a:t>Understanding Tricky Questions </a:t>
          </a:r>
          <a:r>
            <a:rPr lang="en-US" sz="1600" kern="1200"/>
            <a:t>: Sometimes questions can be confusing or have multiple meanings, which makes it hard for computers to give the right answer.</a:t>
          </a:r>
        </a:p>
      </dsp:txBody>
      <dsp:txXfrm>
        <a:off x="1106153" y="409"/>
        <a:ext cx="9409446" cy="957708"/>
      </dsp:txXfrm>
    </dsp:sp>
    <dsp:sp modelId="{9134E5D7-5ABA-41D6-A7CD-43BEB0362F52}">
      <dsp:nvSpPr>
        <dsp:cNvPr id="0" name=""/>
        <dsp:cNvSpPr/>
      </dsp:nvSpPr>
      <dsp:spPr>
        <a:xfrm>
          <a:off x="0" y="1197545"/>
          <a:ext cx="10515600" cy="9577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A9B2D-B5CD-450D-B99C-BD6E8C918646}">
      <dsp:nvSpPr>
        <dsp:cNvPr id="0" name=""/>
        <dsp:cNvSpPr/>
      </dsp:nvSpPr>
      <dsp:spPr>
        <a:xfrm>
          <a:off x="289706" y="1413030"/>
          <a:ext cx="526739" cy="526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87C8D-E83A-4E58-A90D-450D028D7DF3}">
      <dsp:nvSpPr>
        <dsp:cNvPr id="0" name=""/>
        <dsp:cNvSpPr/>
      </dsp:nvSpPr>
      <dsp:spPr>
        <a:xfrm>
          <a:off x="1106153" y="1197545"/>
          <a:ext cx="9409446" cy="95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58" tIns="101358" rIns="101358" bIns="101358" numCol="1" spcCol="1270" anchor="ctr" anchorCtr="0">
          <a:noAutofit/>
        </a:bodyPr>
        <a:lstStyle/>
        <a:p>
          <a:pPr marL="0" lvl="0" indent="0" algn="l" defTabSz="711200">
            <a:lnSpc>
              <a:spcPct val="100000"/>
            </a:lnSpc>
            <a:spcBef>
              <a:spcPct val="0"/>
            </a:spcBef>
            <a:spcAft>
              <a:spcPct val="35000"/>
            </a:spcAft>
            <a:buNone/>
          </a:pPr>
          <a:r>
            <a:rPr lang="en-US" sz="1600" b="1" kern="1200"/>
            <a:t>Dealing with Complex Pictures </a:t>
          </a:r>
          <a:r>
            <a:rPr lang="en-US" sz="1600" kern="1200"/>
            <a:t>: Pictures can be complicated, with lots of details or unusual perspectives, making it tough for computers to recognize everything accurately.</a:t>
          </a:r>
        </a:p>
      </dsp:txBody>
      <dsp:txXfrm>
        <a:off x="1106153" y="1197545"/>
        <a:ext cx="9409446" cy="957708"/>
      </dsp:txXfrm>
    </dsp:sp>
    <dsp:sp modelId="{19350E62-CEE9-4AEE-977B-46813582DF88}">
      <dsp:nvSpPr>
        <dsp:cNvPr id="0" name=""/>
        <dsp:cNvSpPr/>
      </dsp:nvSpPr>
      <dsp:spPr>
        <a:xfrm>
          <a:off x="0" y="2394681"/>
          <a:ext cx="10515600" cy="9577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24079-9200-4A30-BA2F-DB1562BC6946}">
      <dsp:nvSpPr>
        <dsp:cNvPr id="0" name=""/>
        <dsp:cNvSpPr/>
      </dsp:nvSpPr>
      <dsp:spPr>
        <a:xfrm>
          <a:off x="289706" y="2610166"/>
          <a:ext cx="526739" cy="526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A55AB-CF0D-4F8E-8B94-1B992855B907}">
      <dsp:nvSpPr>
        <dsp:cNvPr id="0" name=""/>
        <dsp:cNvSpPr/>
      </dsp:nvSpPr>
      <dsp:spPr>
        <a:xfrm>
          <a:off x="1106153" y="2394681"/>
          <a:ext cx="9409446" cy="95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58" tIns="101358" rIns="101358" bIns="101358" numCol="1" spcCol="1270" anchor="ctr" anchorCtr="0">
          <a:noAutofit/>
        </a:bodyPr>
        <a:lstStyle/>
        <a:p>
          <a:pPr marL="0" lvl="0" indent="0" algn="l" defTabSz="711200">
            <a:lnSpc>
              <a:spcPct val="100000"/>
            </a:lnSpc>
            <a:spcBef>
              <a:spcPct val="0"/>
            </a:spcBef>
            <a:spcAft>
              <a:spcPct val="35000"/>
            </a:spcAft>
            <a:buNone/>
          </a:pPr>
          <a:r>
            <a:rPr lang="en-US" sz="1600" b="1" kern="1200"/>
            <a:t>Putting Together Visuals and Words </a:t>
          </a:r>
          <a:r>
            <a:rPr lang="en-US" sz="1600" kern="1200"/>
            <a:t>: Combining what's seen in a picture with the words in a question isn't always straightforward. Computers need to figure out how to connect these two things effectively to give the correct answer.</a:t>
          </a:r>
        </a:p>
      </dsp:txBody>
      <dsp:txXfrm>
        <a:off x="1106153" y="2394681"/>
        <a:ext cx="9409446" cy="9577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ctrTitle"/>
          </p:nvPr>
        </p:nvSpPr>
        <p:spPr>
          <a:xfrm>
            <a:off x="5093520" y="2744662"/>
            <a:ext cx="6589707" cy="2387600"/>
          </a:xfrm>
        </p:spPr>
        <p:txBody>
          <a:bodyPr>
            <a:normAutofit/>
          </a:bodyPr>
          <a:lstStyle/>
          <a:p>
            <a:pPr algn="r"/>
            <a:r>
              <a:rPr lang="en-IN" b="1" i="0" u="none" strike="noStrike">
                <a:solidFill>
                  <a:srgbClr val="FFFFFF"/>
                </a:solidFill>
                <a:effectLst/>
                <a:latin typeface="Montserrat" panose="020F0502020204030204" pitchFamily="34" charset="0"/>
              </a:rPr>
              <a:t>VQA Using LLM</a:t>
            </a:r>
            <a:endParaRPr lang="en-US">
              <a:solidFill>
                <a:srgbClr val="FFFFFF"/>
              </a:solidFill>
            </a:endParaRPr>
          </a:p>
        </p:txBody>
      </p:sp>
      <p:cxnSp>
        <p:nvCxnSpPr>
          <p:cNvPr id="23" name="Straight Connector 2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1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Arc 28">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BE30-6407-5CBB-57ED-1338A9974742}"/>
              </a:ext>
            </a:extLst>
          </p:cNvPr>
          <p:cNvSpPr>
            <a:spLocks noGrp="1"/>
          </p:cNvSpPr>
          <p:nvPr>
            <p:ph type="title"/>
          </p:nvPr>
        </p:nvSpPr>
        <p:spPr/>
        <p:txBody>
          <a:bodyPr/>
          <a:lstStyle/>
          <a:p>
            <a:r>
              <a:rPr lang="en-US" b="1" dirty="0"/>
              <a:t>Introduction</a:t>
            </a:r>
          </a:p>
        </p:txBody>
      </p:sp>
      <p:graphicFrame>
        <p:nvGraphicFramePr>
          <p:cNvPr id="5" name="Content Placeholder 2">
            <a:extLst>
              <a:ext uri="{FF2B5EF4-FFF2-40B4-BE49-F238E27FC236}">
                <a16:creationId xmlns:a16="http://schemas.microsoft.com/office/drawing/2014/main" id="{9A650EBD-1E75-044F-C83C-FA00E378F86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97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9FE5F-6396-B2FA-F0F0-064262E92ACD}"/>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mj-lt"/>
                <a:ea typeface="+mj-ea"/>
                <a:cs typeface="+mj-cs"/>
              </a:rPr>
              <a:t>Scope</a:t>
            </a:r>
          </a:p>
        </p:txBody>
      </p:sp>
      <p:sp>
        <p:nvSpPr>
          <p:cNvPr id="5" name="TextBox 4">
            <a:extLst>
              <a:ext uri="{FF2B5EF4-FFF2-40B4-BE49-F238E27FC236}">
                <a16:creationId xmlns:a16="http://schemas.microsoft.com/office/drawing/2014/main" id="{D8E8A0B1-AA0B-261B-E279-B973B497E990}"/>
              </a:ext>
            </a:extLst>
          </p:cNvPr>
          <p:cNvSpPr txBox="1"/>
          <p:nvPr/>
        </p:nvSpPr>
        <p:spPr>
          <a:xfrm>
            <a:off x="1371599" y="2318197"/>
            <a:ext cx="9724031" cy="3683358"/>
          </a:xfrm>
          <a:prstGeom prst="rect">
            <a:avLst/>
          </a:prstGeom>
        </p:spPr>
        <p:txBody>
          <a:bodyPr vert="horz" lIns="91440" tIns="45720" rIns="91440" bIns="45720" rtlCol="0" anchor="ctr">
            <a:normAutofit fontScale="77500" lnSpcReduction="20000"/>
          </a:bodyPr>
          <a:lstStyle/>
          <a:p>
            <a:pPr marL="342900" indent="-228600">
              <a:lnSpc>
                <a:spcPct val="90000"/>
              </a:lnSpc>
              <a:spcAft>
                <a:spcPts val="600"/>
              </a:spcAft>
              <a:buFont typeface="Arial" panose="020B0604020202020204" pitchFamily="34" charset="0"/>
              <a:buChar char="•"/>
            </a:pPr>
            <a:r>
              <a:rPr lang="en-US" sz="1700" b="1" dirty="0"/>
              <a:t>Accessibility </a:t>
            </a:r>
            <a:r>
              <a:rPr lang="en-US" sz="1700" dirty="0"/>
              <a:t>: Helps visually impaired individuals understand images through spoken descriptions.  </a:t>
            </a:r>
          </a:p>
          <a:p>
            <a:pPr marL="114300">
              <a:lnSpc>
                <a:spcPct val="90000"/>
              </a:lnSpc>
              <a:spcAft>
                <a:spcPts val="600"/>
              </a:spcAft>
            </a:pPr>
            <a:endParaRPr lang="en-US" sz="1700" dirty="0"/>
          </a:p>
          <a:p>
            <a:pPr marL="342900" indent="-228600">
              <a:lnSpc>
                <a:spcPct val="90000"/>
              </a:lnSpc>
              <a:spcAft>
                <a:spcPts val="600"/>
              </a:spcAft>
              <a:buFont typeface="Arial" panose="020B0604020202020204" pitchFamily="34" charset="0"/>
              <a:buChar char="•"/>
            </a:pPr>
            <a:r>
              <a:rPr lang="en-US" sz="1700" b="1" dirty="0"/>
              <a:t>Education </a:t>
            </a:r>
            <a:r>
              <a:rPr lang="en-US" sz="1700" dirty="0"/>
              <a:t>: Makes learning more interactive by allowing students to ask questions about pictures to deepen their understanding.</a:t>
            </a:r>
          </a:p>
          <a:p>
            <a:pPr marL="342900" indent="-228600">
              <a:lnSpc>
                <a:spcPct val="90000"/>
              </a:lnSpc>
              <a:spcAft>
                <a:spcPts val="600"/>
              </a:spcAft>
              <a:buFont typeface="Arial" panose="020B0604020202020204" pitchFamily="34" charset="0"/>
              <a:buChar char="•"/>
            </a:pPr>
            <a:endParaRPr lang="en-US" sz="1700" dirty="0"/>
          </a:p>
          <a:p>
            <a:pPr marL="342900" indent="-228600">
              <a:lnSpc>
                <a:spcPct val="90000"/>
              </a:lnSpc>
              <a:spcAft>
                <a:spcPts val="600"/>
              </a:spcAft>
              <a:buFont typeface="Arial" panose="020B0604020202020204" pitchFamily="34" charset="0"/>
              <a:buChar char="•"/>
            </a:pPr>
            <a:r>
              <a:rPr lang="en-US" sz="1700" b="1" dirty="0"/>
              <a:t>E-commerce</a:t>
            </a:r>
            <a:r>
              <a:rPr lang="en-US" sz="1700" dirty="0"/>
              <a:t> : Improves online shopping experiences by answering questions about products in images, aiding decision-making.</a:t>
            </a:r>
          </a:p>
          <a:p>
            <a:pPr marL="342900" indent="-228600">
              <a:lnSpc>
                <a:spcPct val="90000"/>
              </a:lnSpc>
              <a:spcAft>
                <a:spcPts val="600"/>
              </a:spcAft>
              <a:buFont typeface="Arial" panose="020B0604020202020204" pitchFamily="34" charset="0"/>
              <a:buChar char="•"/>
            </a:pPr>
            <a:endParaRPr lang="en-US" sz="1700" dirty="0"/>
          </a:p>
          <a:p>
            <a:pPr marL="342900" indent="-228600">
              <a:lnSpc>
                <a:spcPct val="90000"/>
              </a:lnSpc>
              <a:spcAft>
                <a:spcPts val="600"/>
              </a:spcAft>
              <a:buFont typeface="Arial" panose="020B0604020202020204" pitchFamily="34" charset="0"/>
              <a:buChar char="•"/>
            </a:pPr>
            <a:r>
              <a:rPr lang="en-US" sz="1700" b="1" dirty="0"/>
              <a:t>Content Understanding </a:t>
            </a:r>
            <a:r>
              <a:rPr lang="en-US" sz="1700" dirty="0"/>
              <a:t>: Assists in tasks like content moderation, image captioning, and analyzing visual content in various domains.</a:t>
            </a:r>
          </a:p>
          <a:p>
            <a:pPr marL="114300">
              <a:lnSpc>
                <a:spcPct val="90000"/>
              </a:lnSpc>
              <a:spcAft>
                <a:spcPts val="600"/>
              </a:spcAft>
            </a:pPr>
            <a:endParaRPr lang="en-US" sz="1700" dirty="0"/>
          </a:p>
          <a:p>
            <a:pPr marL="342900" indent="-228600">
              <a:lnSpc>
                <a:spcPct val="90000"/>
              </a:lnSpc>
              <a:spcAft>
                <a:spcPts val="600"/>
              </a:spcAft>
              <a:buFont typeface="Arial" panose="020B0604020202020204" pitchFamily="34" charset="0"/>
              <a:buChar char="•"/>
            </a:pPr>
            <a:r>
              <a:rPr lang="en-US" sz="1700" b="1" dirty="0"/>
              <a:t>Healthcare</a:t>
            </a:r>
            <a:r>
              <a:rPr lang="en-US" sz="1700" dirty="0"/>
              <a:t> : Aids doctors in analyzing medical images and answering questions related to diagnoses or treatment options.</a:t>
            </a:r>
          </a:p>
          <a:p>
            <a:pPr marL="114300">
              <a:lnSpc>
                <a:spcPct val="90000"/>
              </a:lnSpc>
              <a:spcAft>
                <a:spcPts val="600"/>
              </a:spcAft>
            </a:pPr>
            <a:endParaRPr lang="en-US" sz="1700" dirty="0"/>
          </a:p>
          <a:p>
            <a:pPr marL="342900" indent="-228600">
              <a:lnSpc>
                <a:spcPct val="90000"/>
              </a:lnSpc>
              <a:spcAft>
                <a:spcPts val="600"/>
              </a:spcAft>
              <a:buFont typeface="Arial" panose="020B0604020202020204" pitchFamily="34" charset="0"/>
              <a:buChar char="•"/>
            </a:pPr>
            <a:r>
              <a:rPr lang="en-US" sz="1700" b="1" dirty="0"/>
              <a:t>Research and Development : </a:t>
            </a:r>
            <a:r>
              <a:rPr lang="en-US" sz="1700" dirty="0"/>
              <a:t>Drives advancements in AI technology by integrating computer vision and natural language processing.</a:t>
            </a:r>
          </a:p>
          <a:p>
            <a:pPr marL="114300">
              <a:lnSpc>
                <a:spcPct val="90000"/>
              </a:lnSpc>
              <a:spcAft>
                <a:spcPts val="600"/>
              </a:spcAft>
            </a:pPr>
            <a:endParaRPr lang="en-US" sz="1700" b="1" dirty="0"/>
          </a:p>
          <a:p>
            <a:pPr marL="342900" indent="-228600">
              <a:lnSpc>
                <a:spcPct val="90000"/>
              </a:lnSpc>
              <a:spcAft>
                <a:spcPts val="600"/>
              </a:spcAft>
              <a:buFont typeface="Arial" panose="020B0604020202020204" pitchFamily="34" charset="0"/>
              <a:buChar char="•"/>
            </a:pPr>
            <a:r>
              <a:rPr lang="en-US" sz="1700" b="1" dirty="0"/>
              <a:t>Multimodal AI </a:t>
            </a:r>
            <a:r>
              <a:rPr lang="en-US" sz="1700" dirty="0"/>
              <a:t>: Part of a broader field where systems understand and interact with the world through multiple senses, including vision and language.</a:t>
            </a:r>
          </a:p>
          <a:p>
            <a:pPr indent="-228600">
              <a:lnSpc>
                <a:spcPct val="90000"/>
              </a:lnSpc>
              <a:spcAft>
                <a:spcPts val="600"/>
              </a:spcAft>
              <a:buFont typeface="Arial" panose="020B0604020202020204" pitchFamily="34" charset="0"/>
              <a:buChar char="•"/>
            </a:pPr>
            <a:endParaRPr lang="en-US" sz="1700" dirty="0"/>
          </a:p>
        </p:txBody>
      </p:sp>
      <p:sp>
        <p:nvSpPr>
          <p:cNvPr id="4" name="Subtitle 2">
            <a:extLst>
              <a:ext uri="{FF2B5EF4-FFF2-40B4-BE49-F238E27FC236}">
                <a16:creationId xmlns:a16="http://schemas.microsoft.com/office/drawing/2014/main" id="{357917B7-31FA-8F11-EC0D-506A69FF0D45}"/>
              </a:ext>
            </a:extLst>
          </p:cNvPr>
          <p:cNvSpPr txBox="1">
            <a:spLocks/>
          </p:cNvSpPr>
          <p:nvPr/>
        </p:nvSpPr>
        <p:spPr>
          <a:xfrm>
            <a:off x="416169" y="1533377"/>
            <a:ext cx="6983437" cy="4797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2479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3B9C-FCA1-AA42-E6ED-50783D6E736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F3F091F-C0FF-E7A3-4B89-6101E0045361}"/>
              </a:ext>
            </a:extLst>
          </p:cNvPr>
          <p:cNvSpPr>
            <a:spLocks noGrp="1"/>
          </p:cNvSpPr>
          <p:nvPr>
            <p:ph idx="1"/>
          </p:nvPr>
        </p:nvSpPr>
        <p:spPr>
          <a:xfrm>
            <a:off x="233934" y="1690688"/>
            <a:ext cx="6531864" cy="4351338"/>
          </a:xfrm>
        </p:spPr>
        <p:txBody>
          <a:bodyPr>
            <a:normAutofit fontScale="62500" lnSpcReduction="20000"/>
          </a:bodyPr>
          <a:lstStyle/>
          <a:p>
            <a:pPr marL="0" indent="0">
              <a:buNone/>
            </a:pPr>
            <a:endParaRPr lang="en-US" dirty="0"/>
          </a:p>
          <a:p>
            <a:pPr>
              <a:buFont typeface="Wingdings" pitchFamily="2" charset="2"/>
              <a:buChar char="Ø"/>
            </a:pPr>
            <a:r>
              <a:rPr lang="en-US" b="1" dirty="0"/>
              <a:t>Understanding Pictures and Questions </a:t>
            </a:r>
            <a:r>
              <a:rPr lang="en-US" dirty="0"/>
              <a:t>: VQA combines computer vision to understand pictures and natural language processing to understand questions. Computers learn to associate what's in the picture with the words in the question.</a:t>
            </a:r>
          </a:p>
          <a:p>
            <a:pPr>
              <a:buFont typeface="Wingdings" pitchFamily="2" charset="2"/>
              <a:buChar char="Ø"/>
            </a:pPr>
            <a:endParaRPr lang="en-US" dirty="0"/>
          </a:p>
          <a:p>
            <a:pPr>
              <a:buFont typeface="Wingdings" pitchFamily="2" charset="2"/>
              <a:buChar char="Ø"/>
            </a:pPr>
            <a:r>
              <a:rPr lang="en-US" b="1" dirty="0"/>
              <a:t>Training with Examples </a:t>
            </a:r>
            <a:r>
              <a:rPr lang="en-US" dirty="0"/>
              <a:t>: To learn, computers need lots of examples of pictures paired with questions and their correct answers. They use these examples to recognize patterns and make connections between the visual content and the questions.</a:t>
            </a:r>
          </a:p>
          <a:p>
            <a:pPr>
              <a:buFont typeface="Wingdings" pitchFamily="2" charset="2"/>
              <a:buChar char="Ø"/>
            </a:pPr>
            <a:endParaRPr lang="en-US" dirty="0"/>
          </a:p>
          <a:p>
            <a:pPr>
              <a:buFont typeface="Wingdings" pitchFamily="2" charset="2"/>
              <a:buChar char="Ø"/>
            </a:pPr>
            <a:r>
              <a:rPr lang="en-US" b="1" dirty="0"/>
              <a:t>Using Deep Learning </a:t>
            </a:r>
            <a:r>
              <a:rPr lang="en-US" dirty="0"/>
              <a:t>: VQA systems often use deep learning, which is a type of artificial intelligence that uses complex mathematical algorithms to learn from these examples. By training on large datasets, the system improves its ability to answer questions about new images accurately.</a:t>
            </a:r>
          </a:p>
          <a:p>
            <a:pPr marL="0" indent="0">
              <a:buNone/>
            </a:pPr>
            <a:endParaRPr lang="en-US" dirty="0"/>
          </a:p>
        </p:txBody>
      </p:sp>
      <p:pic>
        <p:nvPicPr>
          <p:cNvPr id="5" name="Picture 4" descr="A close-up of a computer screen&#10;&#10;Description automatically generated">
            <a:extLst>
              <a:ext uri="{FF2B5EF4-FFF2-40B4-BE49-F238E27FC236}">
                <a16:creationId xmlns:a16="http://schemas.microsoft.com/office/drawing/2014/main" id="{29786B5C-8A8B-6A39-2D36-A923C3ECF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766" y="1752600"/>
            <a:ext cx="5067300" cy="3352800"/>
          </a:xfrm>
          <a:prstGeom prst="rect">
            <a:avLst/>
          </a:prstGeom>
        </p:spPr>
      </p:pic>
    </p:spTree>
    <p:extLst>
      <p:ext uri="{BB962C8B-B14F-4D97-AF65-F5344CB8AC3E}">
        <p14:creationId xmlns:p14="http://schemas.microsoft.com/office/powerpoint/2010/main" val="240195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3B9C-FCA1-AA42-E6ED-50783D6E7360}"/>
              </a:ext>
            </a:extLst>
          </p:cNvPr>
          <p:cNvSpPr>
            <a:spLocks noGrp="1"/>
          </p:cNvSpPr>
          <p:nvPr>
            <p:ph type="title"/>
          </p:nvPr>
        </p:nvSpPr>
        <p:spPr/>
        <p:txBody>
          <a:bodyPr/>
          <a:lstStyle/>
          <a:p>
            <a:r>
              <a:rPr lang="en-US" dirty="0"/>
              <a:t>Challenges</a:t>
            </a:r>
          </a:p>
        </p:txBody>
      </p:sp>
      <p:graphicFrame>
        <p:nvGraphicFramePr>
          <p:cNvPr id="6" name="Content Placeholder 2">
            <a:extLst>
              <a:ext uri="{FF2B5EF4-FFF2-40B4-BE49-F238E27FC236}">
                <a16:creationId xmlns:a16="http://schemas.microsoft.com/office/drawing/2014/main" id="{D2408121-101A-A217-5892-1EA5AB561ADD}"/>
              </a:ext>
            </a:extLst>
          </p:cNvPr>
          <p:cNvGraphicFramePr>
            <a:graphicFrameLocks noGrp="1"/>
          </p:cNvGraphicFramePr>
          <p:nvPr>
            <p:ph idx="1"/>
          </p:nvPr>
        </p:nvGraphicFramePr>
        <p:xfrm>
          <a:off x="838200" y="2392553"/>
          <a:ext cx="105156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52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3B9C-FCA1-AA42-E6ED-50783D6E7360}"/>
              </a:ext>
            </a:extLst>
          </p:cNvPr>
          <p:cNvSpPr>
            <a:spLocks noGrp="1"/>
          </p:cNvSpPr>
          <p:nvPr>
            <p:ph type="title"/>
          </p:nvPr>
        </p:nvSpPr>
        <p:spPr>
          <a:xfrm>
            <a:off x="838200" y="2766218"/>
            <a:ext cx="10515600" cy="1325563"/>
          </a:xfrm>
        </p:spPr>
        <p:txBody>
          <a:bodyPr/>
          <a:lstStyle/>
          <a:p>
            <a:pPr algn="ctr"/>
            <a:r>
              <a:rPr lang="en-US" dirty="0"/>
              <a:t>Thankyou</a:t>
            </a:r>
          </a:p>
        </p:txBody>
      </p:sp>
    </p:spTree>
    <p:extLst>
      <p:ext uri="{BB962C8B-B14F-4D97-AF65-F5344CB8AC3E}">
        <p14:creationId xmlns:p14="http://schemas.microsoft.com/office/powerpoint/2010/main" val="33847851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901</TotalTime>
  <Words>456</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Montserrat</vt:lpstr>
      <vt:lpstr>Wingdings</vt:lpstr>
      <vt:lpstr>office theme</vt:lpstr>
      <vt:lpstr>VQA Using LLM</vt:lpstr>
      <vt:lpstr>Introduction</vt:lpstr>
      <vt:lpstr>Scope</vt:lpstr>
      <vt:lpstr>Methodology</vt:lpstr>
      <vt:lpstr>Challenges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NISHKA  MEHLAWAT</cp:lastModifiedBy>
  <cp:revision>4</cp:revision>
  <dcterms:created xsi:type="dcterms:W3CDTF">2023-10-04T04:43:04Z</dcterms:created>
  <dcterms:modified xsi:type="dcterms:W3CDTF">2024-03-21T07:30:53Z</dcterms:modified>
</cp:coreProperties>
</file>