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69" r:id="rId7"/>
    <p:sldId id="262" r:id="rId8"/>
    <p:sldId id="272" r:id="rId9"/>
    <p:sldId id="273" r:id="rId10"/>
    <p:sldId id="274" r:id="rId11"/>
    <p:sldId id="275" r:id="rId12"/>
    <p:sldId id="276" r:id="rId13"/>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395" autoAdjust="0"/>
  </p:normalViewPr>
  <p:slideViewPr>
    <p:cSldViewPr>
      <p:cViewPr>
        <p:scale>
          <a:sx n="75" d="100"/>
          <a:sy n="75" d="100"/>
        </p:scale>
        <p:origin x="982" y="259"/>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19/07/2018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19/07/2018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189176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67273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09934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291371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85533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111346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19/07/2018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19/07/2018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19/07/2018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19/07/2018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19/07/2018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19/07/2018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19/07/2018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19/07/2018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19/07/2018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19/07/2018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19/07/2018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19/07/2018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2412" y="2514600"/>
            <a:ext cx="5764636" cy="2508251"/>
          </a:xfrm>
        </p:spPr>
        <p:txBody>
          <a:bodyPr rtlCol="0">
            <a:noAutofit/>
          </a:bodyPr>
          <a:lstStyle/>
          <a:p>
            <a:pPr rtl="0"/>
            <a:r>
              <a:rPr lang="es-ES" sz="2400" spc="300" dirty="0"/>
              <a:t>Adonis Amaya		8-928-693</a:t>
            </a:r>
            <a:br>
              <a:rPr lang="es-ES" sz="2400" spc="300" dirty="0"/>
            </a:br>
            <a:r>
              <a:rPr lang="es-ES" sz="2400" spc="300" dirty="0"/>
              <a:t>Ariadna Acevedo	8-712-1473</a:t>
            </a:r>
            <a:br>
              <a:rPr lang="es-ES" sz="2400" spc="300" dirty="0"/>
            </a:br>
            <a:r>
              <a:rPr lang="es-ES" sz="2400" spc="300" dirty="0"/>
              <a:t>Jorge Urbano		8-923-948</a:t>
            </a:r>
            <a:br>
              <a:rPr lang="es-ES" sz="2400" spc="300" dirty="0"/>
            </a:br>
            <a:r>
              <a:rPr lang="es-ES" sz="2400" spc="300" dirty="0"/>
              <a:t>Julio R. Gatica		PE-10-585</a:t>
            </a:r>
            <a:br>
              <a:rPr lang="es-ES" sz="2400" spc="300" dirty="0"/>
            </a:br>
            <a:r>
              <a:rPr lang="es-ES" sz="2400" spc="300" dirty="0"/>
              <a:t>Luis Bonilla		8-878-842</a:t>
            </a:r>
            <a:br>
              <a:rPr lang="es-ES" sz="2400" spc="300" dirty="0"/>
            </a:br>
            <a:r>
              <a:rPr lang="es-ES" sz="2400" spc="300" dirty="0"/>
              <a:t>Luis Villarreal		8-800-1974</a:t>
            </a:r>
            <a:br>
              <a:rPr lang="es-ES" sz="2400" spc="300" dirty="0"/>
            </a:br>
            <a:r>
              <a:rPr lang="es-ES" sz="2400" spc="300" dirty="0"/>
              <a:t>Roger Silva		8-951-948</a:t>
            </a:r>
          </a:p>
        </p:txBody>
      </p:sp>
      <p:sp>
        <p:nvSpPr>
          <p:cNvPr id="5" name="Subtítulo 4"/>
          <p:cNvSpPr>
            <a:spLocks noGrp="1"/>
          </p:cNvSpPr>
          <p:nvPr>
            <p:ph type="subTitle" idx="1"/>
          </p:nvPr>
        </p:nvSpPr>
        <p:spPr>
          <a:xfrm>
            <a:off x="1065212" y="914400"/>
            <a:ext cx="8763000" cy="1752600"/>
          </a:xfrm>
        </p:spPr>
        <p:txBody>
          <a:bodyPr rtlCol="0">
            <a:normAutofit/>
          </a:bodyPr>
          <a:lstStyle/>
          <a:p>
            <a:pPr rtl="0"/>
            <a:r>
              <a:rPr lang="es-ES" sz="4800" dirty="0"/>
              <a:t>METODOS DE PROGRAMACION JAVA</a:t>
            </a:r>
          </a:p>
        </p:txBody>
      </p:sp>
      <p:pic>
        <p:nvPicPr>
          <p:cNvPr id="7176" name="Picture 8" descr="Image result for PROGRAMACION JAVA">
            <a:extLst>
              <a:ext uri="{FF2B5EF4-FFF2-40B4-BE49-F238E27FC236}">
                <a16:creationId xmlns:a16="http://schemas.microsoft.com/office/drawing/2014/main" id="{77B4DB75-C33E-4106-AF86-AD7CED5B1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2012" y="3200400"/>
            <a:ext cx="1943099" cy="153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es un método de programación?</a:t>
            </a:r>
          </a:p>
        </p:txBody>
      </p:sp>
      <p:sp>
        <p:nvSpPr>
          <p:cNvPr id="14" name="Marcador de posición de contenido 13"/>
          <p:cNvSpPr>
            <a:spLocks noGrp="1"/>
          </p:cNvSpPr>
          <p:nvPr>
            <p:ph idx="1"/>
          </p:nvPr>
        </p:nvSpPr>
        <p:spPr>
          <a:xfrm>
            <a:off x="1141412" y="2209800"/>
            <a:ext cx="10360501" cy="3556003"/>
          </a:xfrm>
        </p:spPr>
        <p:txBody>
          <a:bodyPr rtlCol="0"/>
          <a:lstStyle/>
          <a:p>
            <a:r>
              <a:rPr lang="es-ES" dirty="0"/>
              <a:t>Es una subrutina cuyo código es definido en una clase y puede pertenecer tanto a una clase, como es el caso de los métodos de clase o estáticos, como a un objeto, como es el caso de los métodos de instancia. Análogamente a los procedimientos en lenguajes imperativos, un método consiste generalmente de una serie de sentencias para llevar a cabo una acción, un juego de parámetros de entrada que regularán dicha acción o, posiblemente, un valor de salida (o valor de retorno) de algún tipo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¿Diferencias entre un procedimiento (función) y un método de programación?</a:t>
            </a:r>
          </a:p>
        </p:txBody>
      </p:sp>
      <p:sp>
        <p:nvSpPr>
          <p:cNvPr id="3" name="Marcador de posición de contenido 2"/>
          <p:cNvSpPr>
            <a:spLocks noGrp="1"/>
          </p:cNvSpPr>
          <p:nvPr>
            <p:ph sz="half" idx="1"/>
          </p:nvPr>
        </p:nvSpPr>
        <p:spPr>
          <a:xfrm>
            <a:off x="1218883" y="1706880"/>
            <a:ext cx="9904729" cy="4465320"/>
          </a:xfrm>
        </p:spPr>
        <p:txBody>
          <a:bodyPr rtlCol="0">
            <a:normAutofit/>
          </a:bodyPr>
          <a:lstStyle/>
          <a:p>
            <a:r>
              <a:rPr lang="es-ES" dirty="0"/>
              <a:t>Al estar asociado con un objeto o clase en particular, puede acceder y modificar los datos privados del objeto correspondiente de forma tal que sea consistente con el comportamiento deseado para el mismo. Así, es recomendable entender a un método no como una secuencia de instrucciones sino como la forma en que el objeto es útil (el método para hacer su trabajo). Por lo tanto, podemos considerar al método como el pedido a un objeto para que realice una tarea determinada o como la vía para enviar un mensaje al objeto y que éste reaccione acorde a dicho mensaje</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17612" y="304800"/>
            <a:ext cx="10360501" cy="563563"/>
          </a:xfrm>
        </p:spPr>
        <p:txBody>
          <a:bodyPr rtlCol="0">
            <a:normAutofit fontScale="90000"/>
          </a:bodyPr>
          <a:lstStyle/>
          <a:p>
            <a:pPr rtl="0"/>
            <a:r>
              <a:rPr lang="es-ES" dirty="0"/>
              <a:t>METODOS DE INSTANCIA</a:t>
            </a:r>
          </a:p>
        </p:txBody>
      </p:sp>
      <p:sp>
        <p:nvSpPr>
          <p:cNvPr id="4" name="Marcador de posición de contenido 2">
            <a:extLst>
              <a:ext uri="{FF2B5EF4-FFF2-40B4-BE49-F238E27FC236}">
                <a16:creationId xmlns:a16="http://schemas.microsoft.com/office/drawing/2014/main" id="{02817D07-807D-4CCC-9063-FD6980CF4FF5}"/>
              </a:ext>
            </a:extLst>
          </p:cNvPr>
          <p:cNvSpPr txBox="1">
            <a:spLocks/>
          </p:cNvSpPr>
          <p:nvPr/>
        </p:nvSpPr>
        <p:spPr>
          <a:xfrm>
            <a:off x="1142047" y="1066800"/>
            <a:ext cx="9904729" cy="4465320"/>
          </a:xfrm>
          <a:prstGeom prst="rect">
            <a:avLst/>
          </a:prstGeom>
        </p:spPr>
        <p:txBody>
          <a:bodyPr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s-ES" dirty="0"/>
          </a:p>
          <a:p>
            <a:pPr marL="0" indent="0">
              <a:buNone/>
            </a:pPr>
            <a:r>
              <a:rPr lang="es-ES" dirty="0"/>
              <a:t>Los </a:t>
            </a:r>
            <a:r>
              <a:rPr lang="es-ES" i="1" dirty="0"/>
              <a:t>métodos de instancia</a:t>
            </a:r>
            <a:r>
              <a:rPr lang="es-ES" dirty="0"/>
              <a:t> operan sobre las variables de instancia de los objetos pero también tienen acceso a las variables de clase. La sintaxis de llamada a un método de instancia es:</a:t>
            </a:r>
          </a:p>
          <a:p>
            <a:endParaRPr lang="es-ES" dirty="0"/>
          </a:p>
        </p:txBody>
      </p:sp>
      <p:sp>
        <p:nvSpPr>
          <p:cNvPr id="6" name="Rectangle 3">
            <a:extLst>
              <a:ext uri="{FF2B5EF4-FFF2-40B4-BE49-F238E27FC236}">
                <a16:creationId xmlns:a16="http://schemas.microsoft.com/office/drawing/2014/main" id="{4447841F-229D-42F8-A554-A35A080A55FE}"/>
              </a:ext>
            </a:extLst>
          </p:cNvPr>
          <p:cNvSpPr>
            <a:spLocks noChangeArrowheads="1"/>
          </p:cNvSpPr>
          <p:nvPr/>
        </p:nvSpPr>
        <p:spPr bwMode="auto">
          <a:xfrm>
            <a:off x="3198812" y="3446585"/>
            <a:ext cx="5374665" cy="49880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Llamada</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tipica</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 un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metodo</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de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instancia</a:t>
            </a:r>
            <a:endPar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idReferencia.idMetodo</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parametros</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9" name="Picture 5" descr="Image result for PROGRAMACION">
            <a:extLst>
              <a:ext uri="{FF2B5EF4-FFF2-40B4-BE49-F238E27FC236}">
                <a16:creationId xmlns:a16="http://schemas.microsoft.com/office/drawing/2014/main" id="{D95D83E0-26A9-476F-BAD3-DB9CCF4470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5434601"/>
            <a:ext cx="2895600" cy="142339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Related image">
            <a:extLst>
              <a:ext uri="{FF2B5EF4-FFF2-40B4-BE49-F238E27FC236}">
                <a16:creationId xmlns:a16="http://schemas.microsoft.com/office/drawing/2014/main" id="{67AB14EB-CF3A-43E0-950E-D04921A2A3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33249" y="5420249"/>
            <a:ext cx="2155574" cy="143775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PROGRAMACION">
            <a:extLst>
              <a:ext uri="{FF2B5EF4-FFF2-40B4-BE49-F238E27FC236}">
                <a16:creationId xmlns:a16="http://schemas.microsoft.com/office/drawing/2014/main" id="{C438FCB7-FBFD-4ABC-8DE8-ED56997A53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1611" y="5443067"/>
            <a:ext cx="3124200" cy="1414933"/>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Image result for PROGRAMACION">
            <a:extLst>
              <a:ext uri="{FF2B5EF4-FFF2-40B4-BE49-F238E27FC236}">
                <a16:creationId xmlns:a16="http://schemas.microsoft.com/office/drawing/2014/main" id="{A53FFABE-CA45-4770-9B1F-4A8298AFF6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66729" y="5431637"/>
            <a:ext cx="2266520" cy="14165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Image result for PROGRAMACION">
            <a:extLst>
              <a:ext uri="{FF2B5EF4-FFF2-40B4-BE49-F238E27FC236}">
                <a16:creationId xmlns:a16="http://schemas.microsoft.com/office/drawing/2014/main" id="{3DD80255-B2A7-4DBF-B4C3-BA29B3266F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5811" y="5443067"/>
            <a:ext cx="1916548" cy="141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17612" y="304800"/>
            <a:ext cx="10360501" cy="563563"/>
          </a:xfrm>
        </p:spPr>
        <p:txBody>
          <a:bodyPr rtlCol="0">
            <a:normAutofit fontScale="90000"/>
          </a:bodyPr>
          <a:lstStyle/>
          <a:p>
            <a:pPr rtl="0"/>
            <a:r>
              <a:rPr lang="es-ES" dirty="0"/>
              <a:t>METODOS DE INSTANCIA</a:t>
            </a:r>
          </a:p>
        </p:txBody>
      </p:sp>
      <p:sp>
        <p:nvSpPr>
          <p:cNvPr id="4" name="Marcador de posición de contenido 2">
            <a:extLst>
              <a:ext uri="{FF2B5EF4-FFF2-40B4-BE49-F238E27FC236}">
                <a16:creationId xmlns:a16="http://schemas.microsoft.com/office/drawing/2014/main" id="{02817D07-807D-4CCC-9063-FD6980CF4FF5}"/>
              </a:ext>
            </a:extLst>
          </p:cNvPr>
          <p:cNvSpPr txBox="1">
            <a:spLocks/>
          </p:cNvSpPr>
          <p:nvPr/>
        </p:nvSpPr>
        <p:spPr>
          <a:xfrm>
            <a:off x="1142047" y="1066800"/>
            <a:ext cx="9904729" cy="4465320"/>
          </a:xfrm>
          <a:prstGeom prst="rect">
            <a:avLst/>
          </a:prstGeom>
        </p:spPr>
        <p:txBody>
          <a:bodyPr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s-ES" dirty="0"/>
              <a:t>Todas las instancias de una clase comparten la misma implementación para un método de instancia. La instancia que hace la llamada al método es siempre un parámetro o argumento implícito. Dentro de un método de instancia, el identificador de una variable de instancia hace referencia al atributo de la instancia concreta que hace la llamada al método (suponiendo que el identificador del atributo no ha sido </a:t>
            </a:r>
            <a:r>
              <a:rPr lang="es-ES" i="1" dirty="0"/>
              <a:t>ocultado</a:t>
            </a:r>
            <a:r>
              <a:rPr lang="es-ES" dirty="0"/>
              <a:t> por el de un parámetro).</a:t>
            </a:r>
          </a:p>
        </p:txBody>
      </p:sp>
      <p:sp>
        <p:nvSpPr>
          <p:cNvPr id="2" name="Rectangle 1">
            <a:extLst>
              <a:ext uri="{FF2B5EF4-FFF2-40B4-BE49-F238E27FC236}">
                <a16:creationId xmlns:a16="http://schemas.microsoft.com/office/drawing/2014/main" id="{48131A17-5CCA-43B1-8C06-FBA9BA3B0607}"/>
              </a:ext>
            </a:extLst>
          </p:cNvPr>
          <p:cNvSpPr>
            <a:spLocks noChangeArrowheads="1"/>
          </p:cNvSpPr>
          <p:nvPr/>
        </p:nvSpPr>
        <p:spPr bwMode="auto">
          <a:xfrm>
            <a:off x="3351212" y="4267200"/>
            <a:ext cx="4953953" cy="134519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public</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double</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saldo</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    return</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959A8"/>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.saldo</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public</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void</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transferencia</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CuentaBancaria</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origen</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959A8"/>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.saldo</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origen.saldo</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endParaRPr lang="en-US" altLang="en-US" sz="1100" dirty="0">
              <a:solidFill>
                <a:srgbClr val="22222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origen.saldo</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0</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26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17612" y="304800"/>
            <a:ext cx="10360501" cy="563563"/>
          </a:xfrm>
        </p:spPr>
        <p:txBody>
          <a:bodyPr rtlCol="0">
            <a:normAutofit fontScale="90000"/>
          </a:bodyPr>
          <a:lstStyle/>
          <a:p>
            <a:pPr rtl="0"/>
            <a:r>
              <a:rPr lang="es-ES" dirty="0"/>
              <a:t>METODOS DE CLASE</a:t>
            </a:r>
          </a:p>
        </p:txBody>
      </p:sp>
      <p:sp>
        <p:nvSpPr>
          <p:cNvPr id="4" name="Marcador de posición de contenido 2">
            <a:extLst>
              <a:ext uri="{FF2B5EF4-FFF2-40B4-BE49-F238E27FC236}">
                <a16:creationId xmlns:a16="http://schemas.microsoft.com/office/drawing/2014/main" id="{02817D07-807D-4CCC-9063-FD6980CF4FF5}"/>
              </a:ext>
            </a:extLst>
          </p:cNvPr>
          <p:cNvSpPr txBox="1">
            <a:spLocks/>
          </p:cNvSpPr>
          <p:nvPr/>
        </p:nvSpPr>
        <p:spPr>
          <a:xfrm>
            <a:off x="1142047" y="1066800"/>
            <a:ext cx="9904729" cy="4465320"/>
          </a:xfrm>
          <a:prstGeom prst="rect">
            <a:avLst/>
          </a:prstGeom>
        </p:spPr>
        <p:txBody>
          <a:bodyPr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s-ES" dirty="0"/>
              <a:t>No operan sobre las variables de instancia de los objetos. Los </a:t>
            </a:r>
            <a:r>
              <a:rPr lang="es-ES" i="1" dirty="0"/>
              <a:t>métodos de clase</a:t>
            </a:r>
            <a:r>
              <a:rPr lang="es-ES" dirty="0"/>
              <a:t> pueden trabajar con las </a:t>
            </a:r>
            <a:r>
              <a:rPr lang="es-ES" b="1" dirty="0"/>
              <a:t>variables de clase</a:t>
            </a:r>
            <a:r>
              <a:rPr lang="es-ES" dirty="0"/>
              <a:t> pero no pueden acceder a las variables de instancia declaradas dentro de la clase, a no ser que se crea una nueva instancia y se acceda a las variables de instancia a través del nuevo objeto.</a:t>
            </a:r>
          </a:p>
        </p:txBody>
      </p:sp>
      <p:pic>
        <p:nvPicPr>
          <p:cNvPr id="4101" name="Picture 5" descr="Image result for PROGRAMACION">
            <a:extLst>
              <a:ext uri="{FF2B5EF4-FFF2-40B4-BE49-F238E27FC236}">
                <a16:creationId xmlns:a16="http://schemas.microsoft.com/office/drawing/2014/main" id="{75534DF5-77FB-4CB3-B5D0-9F2C41A1A4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915"/>
          <a:stretch/>
        </p:blipFill>
        <p:spPr bwMode="auto">
          <a:xfrm>
            <a:off x="2427286" y="3810000"/>
            <a:ext cx="7334250" cy="251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17612" y="304800"/>
            <a:ext cx="10360501" cy="563563"/>
          </a:xfrm>
        </p:spPr>
        <p:txBody>
          <a:bodyPr rtlCol="0">
            <a:normAutofit fontScale="90000"/>
          </a:bodyPr>
          <a:lstStyle/>
          <a:p>
            <a:pPr rtl="0"/>
            <a:r>
              <a:rPr lang="es-ES" dirty="0"/>
              <a:t>METODOS DE CLASE</a:t>
            </a:r>
          </a:p>
        </p:txBody>
      </p:sp>
      <p:sp>
        <p:nvSpPr>
          <p:cNvPr id="4" name="Marcador de posición de contenido 2">
            <a:extLst>
              <a:ext uri="{FF2B5EF4-FFF2-40B4-BE49-F238E27FC236}">
                <a16:creationId xmlns:a16="http://schemas.microsoft.com/office/drawing/2014/main" id="{02817D07-807D-4CCC-9063-FD6980CF4FF5}"/>
              </a:ext>
            </a:extLst>
          </p:cNvPr>
          <p:cNvSpPr txBox="1">
            <a:spLocks/>
          </p:cNvSpPr>
          <p:nvPr/>
        </p:nvSpPr>
        <p:spPr>
          <a:xfrm>
            <a:off x="1142047" y="990600"/>
            <a:ext cx="9904729" cy="3733800"/>
          </a:xfrm>
          <a:prstGeom prst="rect">
            <a:avLst/>
          </a:prstGeom>
        </p:spPr>
        <p:txBody>
          <a:bodyPr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s-ES" dirty="0"/>
              <a:t>También pueden ser llamados precediéndolos con el identificador de la clase, sin necesidad de utilizar el de una instancia.</a:t>
            </a:r>
          </a:p>
          <a:p>
            <a:pPr marL="0" indent="0">
              <a:buNone/>
            </a:pPr>
            <a:endParaRPr lang="es-ES" dirty="0"/>
          </a:p>
          <a:p>
            <a:pPr marL="0" indent="0">
              <a:buNone/>
            </a:pPr>
            <a:endParaRPr lang="es-ES" dirty="0"/>
          </a:p>
          <a:p>
            <a:pPr marL="0" indent="0">
              <a:buNone/>
            </a:pPr>
            <a:r>
              <a:rPr lang="es-ES" dirty="0"/>
              <a:t>La palabra </a:t>
            </a:r>
            <a:r>
              <a:rPr lang="es-ES" dirty="0" err="1">
                <a:latin typeface="Courier New" panose="02070309020205020404" pitchFamily="49" charset="0"/>
                <a:cs typeface="Courier New" panose="02070309020205020404" pitchFamily="49" charset="0"/>
              </a:rPr>
              <a:t>static</a:t>
            </a:r>
            <a:r>
              <a:rPr lang="es-ES" dirty="0"/>
              <a:t> determina la declaración de un método de clase. Por defecto, si no se indica la palabra </a:t>
            </a:r>
            <a:r>
              <a:rPr lang="es-ES" dirty="0" err="1">
                <a:latin typeface="Courier New" panose="02070309020205020404" pitchFamily="49" charset="0"/>
                <a:cs typeface="Courier New" panose="02070309020205020404" pitchFamily="49" charset="0"/>
              </a:rPr>
              <a:t>static</a:t>
            </a:r>
            <a:r>
              <a:rPr lang="es-ES" dirty="0"/>
              <a:t>, el método declarado se considera un método de instancia.</a:t>
            </a:r>
          </a:p>
          <a:p>
            <a:pPr marL="0" indent="0">
              <a:buNone/>
            </a:pPr>
            <a:r>
              <a:rPr lang="es-ES" dirty="0"/>
              <a:t>En el ejemplo anterior en la declaración de la clase </a:t>
            </a:r>
            <a:r>
              <a:rPr lang="es-ES" dirty="0" err="1">
                <a:latin typeface="Courier New" panose="02070309020205020404" pitchFamily="49" charset="0"/>
                <a:cs typeface="Courier New" panose="02070309020205020404" pitchFamily="49" charset="0"/>
              </a:rPr>
              <a:t>CuentaBancaria</a:t>
            </a:r>
            <a:r>
              <a:rPr lang="es-ES" dirty="0"/>
              <a:t>, el método </a:t>
            </a:r>
            <a:r>
              <a:rPr lang="es-ES" dirty="0" err="1">
                <a:latin typeface="Courier New" panose="02070309020205020404" pitchFamily="49" charset="0"/>
                <a:cs typeface="Courier New" panose="02070309020205020404" pitchFamily="49" charset="0"/>
              </a:rPr>
              <a:t>incCuentas</a:t>
            </a:r>
            <a:r>
              <a:rPr lang="es-ES" dirty="0">
                <a:latin typeface="Courier New" panose="02070309020205020404" pitchFamily="49" charset="0"/>
                <a:cs typeface="Courier New" panose="02070309020205020404" pitchFamily="49" charset="0"/>
              </a:rPr>
              <a:t> </a:t>
            </a:r>
            <a:r>
              <a:rPr lang="es-ES" dirty="0"/>
              <a:t>es un método de clase.</a:t>
            </a:r>
          </a:p>
        </p:txBody>
      </p:sp>
      <p:sp>
        <p:nvSpPr>
          <p:cNvPr id="5" name="Rectangle 1">
            <a:extLst>
              <a:ext uri="{FF2B5EF4-FFF2-40B4-BE49-F238E27FC236}">
                <a16:creationId xmlns:a16="http://schemas.microsoft.com/office/drawing/2014/main" id="{FAEC9C6C-C935-494B-BF49-E3D998B42767}"/>
              </a:ext>
            </a:extLst>
          </p:cNvPr>
          <p:cNvSpPr>
            <a:spLocks noChangeArrowheads="1"/>
          </p:cNvSpPr>
          <p:nvPr/>
        </p:nvSpPr>
        <p:spPr bwMode="auto">
          <a:xfrm>
            <a:off x="2741612" y="1981200"/>
            <a:ext cx="6096000" cy="32952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IdClase.idMetodo</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parametros</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Llamada</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tipica</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a un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metodo</a:t>
            </a:r>
            <a:r>
              <a:rPr kumimoji="0" lang="en-US" altLang="en-US" sz="1100" b="0" i="0" u="none" strike="noStrike" cap="none" normalizeH="0" baseline="0" dirty="0">
                <a:ln>
                  <a:noFill/>
                </a:ln>
                <a:solidFill>
                  <a:srgbClr val="8E908C"/>
                </a:solidFill>
                <a:effectLst/>
                <a:latin typeface="Courier New" panose="02070309020205020404" pitchFamily="49" charset="0"/>
                <a:cs typeface="Courier New" panose="02070309020205020404" pitchFamily="49" charset="0"/>
              </a:rPr>
              <a:t> de </a:t>
            </a:r>
            <a:r>
              <a:rPr kumimoji="0" lang="en-US" altLang="en-US" sz="1100" b="0" i="0" u="none" strike="noStrike" cap="none" normalizeH="0" baseline="0" dirty="0" err="1">
                <a:ln>
                  <a:noFill/>
                </a:ln>
                <a:solidFill>
                  <a:srgbClr val="8E908C"/>
                </a:solidFill>
                <a:effectLst/>
                <a:latin typeface="Courier New" panose="02070309020205020404" pitchFamily="49" charset="0"/>
                <a:cs typeface="Courier New" panose="02070309020205020404" pitchFamily="49" charset="0"/>
              </a:rPr>
              <a:t>clase</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E4C25D1-AF48-43DC-ABC5-E0B4C0255B35}"/>
              </a:ext>
            </a:extLst>
          </p:cNvPr>
          <p:cNvSpPr>
            <a:spLocks noChangeArrowheads="1"/>
          </p:cNvSpPr>
          <p:nvPr/>
        </p:nvSpPr>
        <p:spPr bwMode="auto">
          <a:xfrm>
            <a:off x="4302826" y="4648200"/>
            <a:ext cx="2973571" cy="66808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public</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8959A8"/>
                </a:solidFill>
                <a:effectLst/>
                <a:latin typeface="Courier New" panose="02070309020205020404" pitchFamily="49" charset="0"/>
                <a:cs typeface="Courier New" panose="02070309020205020404" pitchFamily="49" charset="0"/>
              </a:rPr>
              <a:t>void</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incCuentas</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222222"/>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totalCuentas</a:t>
            </a:r>
            <a:r>
              <a:rPr kumimoji="0" lang="en-US" altLang="en-US" sz="1100" b="0" i="0" u="none" strike="noStrike" cap="none" normalizeH="0" baseline="0" dirty="0">
                <a:ln>
                  <a:noFill/>
                </a:ln>
                <a:solidFill>
                  <a:srgbClr val="3E999F"/>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1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65212" y="457200"/>
            <a:ext cx="10360501" cy="563563"/>
          </a:xfrm>
        </p:spPr>
        <p:txBody>
          <a:bodyPr rtlCol="0">
            <a:normAutofit fontScale="90000"/>
          </a:bodyPr>
          <a:lstStyle/>
          <a:p>
            <a:pPr rtl="0"/>
            <a:r>
              <a:rPr lang="es-ES" dirty="0"/>
              <a:t>DIFERENCIAS ENTRE LOS METODOS DE INSTANCIA Y CLASE</a:t>
            </a:r>
          </a:p>
        </p:txBody>
      </p:sp>
      <p:pic>
        <p:nvPicPr>
          <p:cNvPr id="6146" name="Picture 2" descr="Diferencias entre los mÃ©todos de instancia y los mÃ©todos de clase">
            <a:extLst>
              <a:ext uri="{FF2B5EF4-FFF2-40B4-BE49-F238E27FC236}">
                <a16:creationId xmlns:a16="http://schemas.microsoft.com/office/drawing/2014/main" id="{ABDE1F82-91F0-44F6-A9AF-FD762C1D7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539" y="1447800"/>
            <a:ext cx="9469745" cy="1776412"/>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osición de contenido 2">
            <a:extLst>
              <a:ext uri="{FF2B5EF4-FFF2-40B4-BE49-F238E27FC236}">
                <a16:creationId xmlns:a16="http://schemas.microsoft.com/office/drawing/2014/main" id="{71A3DCFA-4056-4770-AFC5-7D123EACCF48}"/>
              </a:ext>
            </a:extLst>
          </p:cNvPr>
          <p:cNvSpPr txBox="1">
            <a:spLocks/>
          </p:cNvSpPr>
          <p:nvPr/>
        </p:nvSpPr>
        <p:spPr>
          <a:xfrm>
            <a:off x="1293812" y="3886200"/>
            <a:ext cx="9981564" cy="2033271"/>
          </a:xfrm>
          <a:prstGeom prst="rect">
            <a:avLst/>
          </a:prstGeom>
        </p:spPr>
        <p:txBody>
          <a:bodyPr rtlCol="0">
            <a:normAutofit fontScale="85000"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s-ES" dirty="0"/>
              <a:t>Los métodos de clase o estáticos se pueden considerar equivalentes a las rutinas (globales) de otros lenguajes de programación como Pascal o C. Como ejemplos típicos de métodos estáticos pueden indicarse los métodos de Java correspondientes a las funciones matemáticas sin, cos, </a:t>
            </a:r>
            <a:r>
              <a:rPr lang="es-ES" dirty="0" err="1"/>
              <a:t>exp</a:t>
            </a:r>
            <a:r>
              <a:rPr lang="es-ES" dirty="0"/>
              <a:t>, </a:t>
            </a:r>
            <a:r>
              <a:rPr lang="es-ES" dirty="0" err="1"/>
              <a:t>pow</a:t>
            </a:r>
            <a:r>
              <a:rPr lang="es-ES" dirty="0"/>
              <a:t>... de la clase </a:t>
            </a:r>
            <a:r>
              <a:rPr lang="es-ES" dirty="0" err="1"/>
              <a:t>java.lang.Math</a:t>
            </a:r>
            <a:r>
              <a:rPr lang="es-ES" dirty="0"/>
              <a:t>. Las llamadas a estos métodos se realizan anteponiendo el identificador de la clase </a:t>
            </a:r>
            <a:r>
              <a:rPr lang="es-ES" dirty="0" err="1"/>
              <a:t>Math</a:t>
            </a:r>
            <a:r>
              <a:rPr lang="es-ES" dirty="0"/>
              <a:t> al identificador del método: </a:t>
            </a:r>
            <a:r>
              <a:rPr lang="es-ES" dirty="0" err="1"/>
              <a:t>Math.sin</a:t>
            </a:r>
            <a:r>
              <a:rPr lang="es-ES" dirty="0"/>
              <a:t>(</a:t>
            </a:r>
            <a:r>
              <a:rPr lang="es-ES" dirty="0" err="1"/>
              <a:t>angulo</a:t>
            </a:r>
            <a:r>
              <a:rPr lang="es-ES" dirty="0"/>
              <a:t>)</a:t>
            </a:r>
          </a:p>
        </p:txBody>
      </p:sp>
    </p:spTree>
    <p:extLst>
      <p:ext uri="{BB962C8B-B14F-4D97-AF65-F5344CB8AC3E}">
        <p14:creationId xmlns:p14="http://schemas.microsoft.com/office/powerpoint/2010/main" val="4727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E19CF-FB62-457C-AD6A-65896C91EB19}"/>
              </a:ext>
            </a:extLst>
          </p:cNvPr>
          <p:cNvSpPr>
            <a:spLocks noGrp="1"/>
          </p:cNvSpPr>
          <p:nvPr>
            <p:ph type="title"/>
          </p:nvPr>
        </p:nvSpPr>
        <p:spPr>
          <a:xfrm>
            <a:off x="5103812" y="5237797"/>
            <a:ext cx="2818129" cy="1223963"/>
          </a:xfrm>
        </p:spPr>
        <p:txBody>
          <a:bodyPr/>
          <a:lstStyle/>
          <a:p>
            <a:r>
              <a:rPr lang="en-US" dirty="0"/>
              <a:t>GRACIAS…!!!!</a:t>
            </a:r>
          </a:p>
        </p:txBody>
      </p:sp>
      <p:pic>
        <p:nvPicPr>
          <p:cNvPr id="8194" name="Picture 2" descr="Image result for java gif gracias">
            <a:extLst>
              <a:ext uri="{FF2B5EF4-FFF2-40B4-BE49-F238E27FC236}">
                <a16:creationId xmlns:a16="http://schemas.microsoft.com/office/drawing/2014/main" id="{2585CAA3-63A2-41DE-960A-7AF1CB9D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533400"/>
            <a:ext cx="8610600" cy="516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5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54</TotalTime>
  <Words>553</Words>
  <Application>Microsoft Office PowerPoint</Application>
  <PresentationFormat>Personalizado</PresentationFormat>
  <Paragraphs>43</Paragraphs>
  <Slides>9</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Courier New</vt:lpstr>
      <vt:lpstr>Tecnología 16x9</vt:lpstr>
      <vt:lpstr>Adonis Amaya  8-928-693 Ariadna Acevedo 8-712-1473 Jorge Urbano  8-923-948 Julio R. Gatica  PE-10-585 Luis Bonilla  8-878-842 Luis Villarreal  8-800-1974 Roger Silva  8-951-948</vt:lpstr>
      <vt:lpstr>¿Qué es un método de programación?</vt:lpstr>
      <vt:lpstr>¿Diferencias entre un procedimiento (función) y un método de programación?</vt:lpstr>
      <vt:lpstr>METODOS DE INSTANCIA</vt:lpstr>
      <vt:lpstr>METODOS DE INSTANCIA</vt:lpstr>
      <vt:lpstr>METODOS DE CLASE</vt:lpstr>
      <vt:lpstr>METODOS DE CLASE</vt:lpstr>
      <vt:lpstr>DIFERENCIAS ENTRE LOS METODOS DE INSTANCIA Y CLASE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Adonis Amaya  8-928-693 Ariadna Acevedo 8-712-1473 Jorge Urbano  8-923-948 Julio R. Gatica  PE-10-585 Luis Bonilla  8-878-842 Luis Villarreal  8-800-1974 Roger Silva  8-951-948</dc:title>
  <dc:creator>Julio Gatica</dc:creator>
  <cp:lastModifiedBy>Julio Gatica</cp:lastModifiedBy>
  <cp:revision>7</cp:revision>
  <dcterms:created xsi:type="dcterms:W3CDTF">2018-07-19T20:35:53Z</dcterms:created>
  <dcterms:modified xsi:type="dcterms:W3CDTF">2018-07-19T21:29:55Z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