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2" r:id="rId2"/>
  </p:sldMasterIdLst>
  <p:notesMasterIdLst>
    <p:notesMasterId r:id="rId21"/>
  </p:notesMasterIdLst>
  <p:sldIdLst>
    <p:sldId id="256" r:id="rId3"/>
    <p:sldId id="410" r:id="rId4"/>
    <p:sldId id="258" r:id="rId5"/>
    <p:sldId id="259" r:id="rId6"/>
    <p:sldId id="488" r:id="rId7"/>
    <p:sldId id="283" r:id="rId8"/>
    <p:sldId id="377" r:id="rId9"/>
    <p:sldId id="489" r:id="rId10"/>
    <p:sldId id="490" r:id="rId11"/>
    <p:sldId id="285" r:id="rId12"/>
    <p:sldId id="330" r:id="rId13"/>
    <p:sldId id="491" r:id="rId14"/>
    <p:sldId id="492" r:id="rId15"/>
    <p:sldId id="286" r:id="rId16"/>
    <p:sldId id="493" r:id="rId17"/>
    <p:sldId id="494" r:id="rId18"/>
    <p:sldId id="288" r:id="rId19"/>
    <p:sldId id="4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5"/>
    <p:restoredTop sz="94673"/>
  </p:normalViewPr>
  <p:slideViewPr>
    <p:cSldViewPr>
      <p:cViewPr varScale="1">
        <p:scale>
          <a:sx n="107" d="100"/>
          <a:sy n="107" d="100"/>
        </p:scale>
        <p:origin x="336" y="176"/>
      </p:cViewPr>
      <p:guideLst>
        <p:guide orient="horz" pos="206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5BF20-DF3B-4089-A157-C423B81941B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E15EC-5485-46CA-B1CB-CC3AF0B8A1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2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94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31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0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3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4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064C-B1C8-4B8F-82B1-6A8D1A5749D3}" type="datetime1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710-742C-40D8-8274-244181F055F3}" type="datetime1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8A5-CEC3-4051-A8C3-9375E3DE30B4}" type="datetime1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4AF9-1664-4634-98DD-8A193B72BA2B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t>2019/6/5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156-0F35-4A58-B0EF-48ABD7BC9BC2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t>2019/6/5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959878" y="2701792"/>
            <a:ext cx="792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关于版权：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学术风免费推广整个系列，作者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永久不要钱，什么？如果你获得本系列模板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被收取了费用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请你立即拉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无良网站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小乖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是最近才成立的，模板将会陆续上线，欢迎各位朋友多多关注店铺，你们的支持就是我们前进的动力！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28A5-CEC3-4051-A8C3-9375E3DE30B4}" type="datetime1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156-0F35-4A58-B0EF-48ABD7BC9BC2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t>2019/6/5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6632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-1" y="6200384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372" y="2681145"/>
            <a:ext cx="11305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60705" algn="ctr">
              <a:spcAft>
                <a:spcPts val="0"/>
              </a:spcAft>
            </a:pPr>
            <a:r>
              <a:rPr lang="zh-CN" altLang="en-US" sz="4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4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Thrift</a:t>
            </a:r>
            <a:r>
              <a:rPr lang="zh-CN" altLang="en-US" sz="4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RPC</a:t>
            </a:r>
            <a:r>
              <a:rPr lang="zh-CN" altLang="en-US" sz="4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的微服务自测平台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27948" y="4945380"/>
            <a:ext cx="693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学生姓名：卫亚峰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老师：邹承明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384" y="5759663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原创设计小乖qq:2013440355"/>
          <p:cNvSpPr/>
          <p:nvPr/>
        </p:nvSpPr>
        <p:spPr>
          <a:xfrm>
            <a:off x="299384" y="5507663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且为免费推广模板"/>
          <p:cNvSpPr/>
          <p:nvPr/>
        </p:nvSpPr>
        <p:spPr>
          <a:xfrm>
            <a:off x="11586628" y="1049024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此模板为小乖乖设计原创"/>
          <p:cNvSpPr/>
          <p:nvPr/>
        </p:nvSpPr>
        <p:spPr>
          <a:xfrm>
            <a:off x="11334628" y="797024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25" y="1049020"/>
            <a:ext cx="1479550" cy="135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9">
        <p14:flip dir="r"/>
      </p:transition>
    </mc:Choice>
    <mc:Fallback xmlns="">
      <p:transition spd="slow" advTm="40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1504" y="7289"/>
            <a:ext cx="8856984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50435" y="1244600"/>
            <a:ext cx="2606040" cy="2417445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TextBox 12"/>
          <p:cNvSpPr txBox="1"/>
          <p:nvPr/>
        </p:nvSpPr>
        <p:spPr>
          <a:xfrm>
            <a:off x="2764155" y="3754755"/>
            <a:ext cx="6663690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03 </a:t>
            </a: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关键功能</a:t>
            </a:r>
            <a:r>
              <a:rPr lang="zh-CN" altLang="en-US" sz="4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实现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25" y="1807845"/>
            <a:ext cx="1479550" cy="135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90">
        <p14:flip dir="r"/>
      </p:transition>
    </mc:Choice>
    <mc:Fallback xmlns="">
      <p:transition spd="slow" advTm="27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331837"/>
            <a:ext cx="12117705" cy="720725"/>
            <a:chOff x="0" y="331837"/>
            <a:chExt cx="12117705" cy="720725"/>
          </a:xfrm>
        </p:grpSpPr>
        <p:sp>
          <p:nvSpPr>
            <p:cNvPr id="15" name="矩形 14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1994" y="369302"/>
              <a:ext cx="5416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关键功能实现</a:t>
              </a:r>
              <a:r>
                <a:rPr lang="en-US" altLang="zh-CN" sz="3600" dirty="0"/>
                <a:t>-</a:t>
              </a:r>
              <a:r>
                <a:rPr lang="zh-CN" altLang="en-US" sz="2400" dirty="0"/>
                <a:t>添加服务功能</a:t>
              </a:r>
              <a:endParaRPr lang="zh-CN" altLang="en-US" sz="3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591944" y="331837"/>
              <a:ext cx="6525761" cy="7207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628800"/>
            <a:ext cx="9601200" cy="3429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11624" y="1196752"/>
            <a:ext cx="4536504" cy="41044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83632" y="1228110"/>
            <a:ext cx="25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源码生成模块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7608168" y="1228110"/>
            <a:ext cx="3551079" cy="41044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08168" y="1243789"/>
            <a:ext cx="278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服务加载模块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27448" y="5685369"/>
            <a:ext cx="3026914" cy="359517"/>
          </a:xfrm>
          <a:prstGeom prst="rect">
            <a:avLst/>
          </a:prstGeom>
          <a:noFill/>
        </p:spPr>
        <p:txBody>
          <a:bodyPr wrap="none" lIns="36000" tIns="36000" rtlCol="0">
            <a:spAutoFit/>
          </a:bodyPr>
          <a:lstStyle/>
          <a:p>
            <a:r>
              <a:rPr kumimoji="1" lang="zh-CN" altLang="en-US"/>
              <a:t>两个技术要点：</a:t>
            </a:r>
            <a:r>
              <a:rPr kumimoji="1" lang="en-US" altLang="zh-CN"/>
              <a:t>1</a:t>
            </a:r>
            <a:r>
              <a:rPr kumimoji="1" lang="zh-CN" altLang="en-US"/>
              <a:t>、文本处理</a:t>
            </a:r>
            <a:endParaRPr kumimoji="1"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711624" y="6208963"/>
            <a:ext cx="421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zh-CN" altLang="en-US"/>
              <a:t>、动态链接库对系统暴露的接口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400">
        <p14:flip dir="r"/>
      </p:transition>
    </mc:Choice>
    <mc:Fallback xmlns="">
      <p:transition spd="slow" advTm="2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 animBg="1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331837"/>
            <a:ext cx="12117705" cy="720725"/>
            <a:chOff x="0" y="331837"/>
            <a:chExt cx="12117705" cy="720725"/>
          </a:xfrm>
        </p:grpSpPr>
        <p:sp>
          <p:nvSpPr>
            <p:cNvPr id="15" name="矩形 14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1994" y="369302"/>
              <a:ext cx="573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关键功能实现</a:t>
              </a:r>
              <a:r>
                <a:rPr lang="en-US" altLang="zh-CN" sz="3600" dirty="0"/>
                <a:t>-</a:t>
              </a:r>
              <a:r>
                <a:rPr lang="zh-CN" altLang="en-US" sz="2400" dirty="0"/>
                <a:t>填充测试用例功能</a:t>
              </a:r>
              <a:endParaRPr lang="zh-CN" altLang="en-US" sz="3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68008" y="331837"/>
              <a:ext cx="5949697" cy="7207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1994" y="1628800"/>
            <a:ext cx="460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kernel</a:t>
            </a:r>
            <a:r>
              <a:rPr kumimoji="1" lang="zh-CN" altLang="en-US"/>
              <a:t>模块</a:t>
            </a:r>
            <a:r>
              <a:rPr kumimoji="1" lang="en-US" altLang="zh-CN"/>
              <a:t>FillData</a:t>
            </a:r>
            <a:r>
              <a:rPr kumimoji="1" lang="zh-CN" altLang="en-US"/>
              <a:t>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1994" y="2241967"/>
            <a:ext cx="69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功能：重置特定</a:t>
            </a:r>
            <a:r>
              <a:rPr kumimoji="1" lang="en-US" altLang="zh-CN"/>
              <a:t>Thrift</a:t>
            </a:r>
            <a:r>
              <a:rPr kumimoji="1" lang="zh-CN" altLang="en-US"/>
              <a:t>服务客户端接口请求或服务器接口响应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1994" y="2855134"/>
            <a:ext cx="165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原理：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65" y="3224466"/>
            <a:ext cx="5549900" cy="2552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83832" y="4077072"/>
            <a:ext cx="4608512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61906" y="4077072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Thrift</a:t>
            </a:r>
            <a:r>
              <a:rPr kumimoji="1" lang="zh-CN" altLang="en-US" sz="1400"/>
              <a:t>协议栈</a:t>
            </a:r>
          </a:p>
        </p:txBody>
      </p:sp>
    </p:spTree>
    <p:extLst>
      <p:ext uri="{BB962C8B-B14F-4D97-AF65-F5344CB8AC3E}">
        <p14:creationId xmlns:p14="http://schemas.microsoft.com/office/powerpoint/2010/main" val="184548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400">
        <p14:flip dir="r"/>
      </p:transition>
    </mc:Choice>
    <mc:Fallback xmlns="">
      <p:transition spd="slow" advTm="24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331837"/>
            <a:ext cx="12117705" cy="720725"/>
            <a:chOff x="0" y="331837"/>
            <a:chExt cx="12117705" cy="720725"/>
          </a:xfrm>
        </p:grpSpPr>
        <p:sp>
          <p:nvSpPr>
            <p:cNvPr id="15" name="矩形 14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1994" y="369302"/>
              <a:ext cx="573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关键功能实现</a:t>
              </a:r>
              <a:r>
                <a:rPr lang="en-US" altLang="zh-CN" sz="3600" dirty="0"/>
                <a:t>-</a:t>
              </a:r>
              <a:r>
                <a:rPr lang="zh-CN" altLang="en-US" sz="2400" dirty="0"/>
                <a:t>填充测试用例功能</a:t>
              </a:r>
              <a:endParaRPr lang="zh-CN" altLang="en-US" sz="3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68008" y="331837"/>
              <a:ext cx="5949697" cy="7207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06796" y="2204864"/>
            <a:ext cx="7722423" cy="3854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9449" y="1693889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结合触发测试接口系统处理流程，分析填充测试用例过程</a:t>
            </a:r>
          </a:p>
        </p:txBody>
      </p:sp>
    </p:spTree>
    <p:extLst>
      <p:ext uri="{BB962C8B-B14F-4D97-AF65-F5344CB8AC3E}">
        <p14:creationId xmlns:p14="http://schemas.microsoft.com/office/powerpoint/2010/main" val="3851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400">
        <p14:flip dir="r"/>
      </p:transition>
    </mc:Choice>
    <mc:Fallback xmlns="">
      <p:transition spd="slow" advTm="24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7508" y="0"/>
            <a:ext cx="8856984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810760" y="1231900"/>
            <a:ext cx="2570480" cy="2405380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TextBox 12"/>
          <p:cNvSpPr txBox="1"/>
          <p:nvPr/>
        </p:nvSpPr>
        <p:spPr>
          <a:xfrm>
            <a:off x="2968238" y="3754788"/>
            <a:ext cx="6255526" cy="82867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04 </a:t>
            </a: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总结与展望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25" y="1758950"/>
            <a:ext cx="1479550" cy="135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25">
        <p14:flip dir="r"/>
      </p:transition>
    </mc:Choice>
    <mc:Fallback xmlns="">
      <p:transition spd="slow" advTm="322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2656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709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总结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847528" y="331837"/>
              <a:ext cx="10344472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2120" y="1628800"/>
            <a:ext cx="103284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/>
              <a:t>      本系统实质上是针对</a:t>
            </a:r>
            <a:r>
              <a:rPr kumimoji="1" lang="en-US" altLang="zh-CN"/>
              <a:t>Thrift</a:t>
            </a:r>
            <a:r>
              <a:rPr kumimoji="1" lang="zh-CN" altLang="en-US"/>
              <a:t>微服务开发人员使用的自测平台。开发人员完成开发工作后，可以基于</a:t>
            </a:r>
            <a:endParaRPr kumimoji="1" lang="en-US" altLang="zh-CN"/>
          </a:p>
          <a:p>
            <a:pPr>
              <a:lnSpc>
                <a:spcPct val="200000"/>
              </a:lnSpc>
            </a:pPr>
            <a:r>
              <a:rPr kumimoji="1" lang="zh-CN" altLang="en-US"/>
              <a:t>本平台，利用一些模拟数据，实现对微服务新特性的测试。</a:t>
            </a:r>
            <a:endParaRPr kumimoji="1" lang="en-US" altLang="zh-CN"/>
          </a:p>
          <a:p>
            <a:pPr>
              <a:lnSpc>
                <a:spcPct val="200000"/>
              </a:lnSpc>
            </a:pPr>
            <a:r>
              <a:rPr kumimoji="1" lang="en-US" altLang="zh-CN"/>
              <a:t>       </a:t>
            </a:r>
            <a:r>
              <a:rPr kumimoji="1" lang="zh-CN" altLang="en-US"/>
              <a:t>本课设完成的系统主要如下：</a:t>
            </a:r>
            <a:endParaRPr kumimoji="1" lang="en-US" altLang="zh-CN"/>
          </a:p>
          <a:p>
            <a:pPr>
              <a:lnSpc>
                <a:spcPct val="200000"/>
              </a:lnSpc>
            </a:pPr>
            <a:r>
              <a:rPr kumimoji="1" lang="zh-CN" altLang="en-US"/>
              <a:t>       </a:t>
            </a:r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kumimoji="1" lang="en-US" altLang="zh-CN"/>
              <a:t>Thrift</a:t>
            </a:r>
            <a:r>
              <a:rPr kumimoji="1" lang="zh-CN" altLang="en-US"/>
              <a:t>服务客户端或服务器的生成与加载</a:t>
            </a:r>
            <a:endParaRPr kumimoji="1" lang="en-US" altLang="zh-CN"/>
          </a:p>
          <a:p>
            <a:pPr>
              <a:lnSpc>
                <a:spcPct val="200000"/>
              </a:lnSpc>
            </a:pPr>
            <a:r>
              <a:rPr kumimoji="1" lang="zh-CN" altLang="en-US"/>
              <a:t>       </a:t>
            </a:r>
            <a:r>
              <a:rPr kumimoji="1" lang="en-US" altLang="zh-CN"/>
              <a:t>2</a:t>
            </a:r>
            <a:r>
              <a:rPr kumimoji="1" lang="zh-CN" altLang="en-US"/>
              <a:t>、向特定的接口模式填充测试用例</a:t>
            </a:r>
            <a:endParaRPr kumimoji="1" lang="en-US" altLang="zh-CN"/>
          </a:p>
          <a:p>
            <a:pPr>
              <a:lnSpc>
                <a:spcPct val="200000"/>
              </a:lnSpc>
            </a:pPr>
            <a:r>
              <a:rPr kumimoji="1" lang="zh-CN" altLang="en-US"/>
              <a:t>       </a:t>
            </a:r>
            <a:r>
              <a:rPr kumimoji="1" lang="en-US" altLang="zh-CN"/>
              <a:t>3</a:t>
            </a:r>
            <a:r>
              <a:rPr kumimoji="1" lang="zh-CN" altLang="en-US"/>
              <a:t>、触发特定</a:t>
            </a:r>
            <a:r>
              <a:rPr kumimoji="1" lang="en-US" altLang="zh-CN"/>
              <a:t>Thrift</a:t>
            </a:r>
            <a:r>
              <a:rPr kumimoji="1" lang="zh-CN" altLang="en-US"/>
              <a:t>客户度接口并获取响应</a:t>
            </a:r>
            <a:endParaRPr kumimoji="1" lang="en-US" altLang="zh-CN"/>
          </a:p>
          <a:p>
            <a:pPr>
              <a:lnSpc>
                <a:spcPct val="200000"/>
              </a:lnSpc>
            </a:pPr>
            <a:r>
              <a:rPr kumimoji="1" lang="zh-CN" altLang="en-US"/>
              <a:t>       </a:t>
            </a:r>
            <a:r>
              <a:rPr kumimoji="1" lang="en-US" altLang="zh-CN"/>
              <a:t>4</a:t>
            </a:r>
            <a:r>
              <a:rPr kumimoji="1" lang="zh-CN" altLang="en-US"/>
              <a:t>、服务模式、接口模式、测试数据的管理与维护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1301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708">
        <p14:flip dir="r"/>
      </p:transition>
    </mc:Choice>
    <mc:Fallback xmlns="">
      <p:transition spd="slow" advTm="37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2656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709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展望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847528" y="331837"/>
              <a:ext cx="10344472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2120" y="1988840"/>
            <a:ext cx="9238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/>
              <a:t>        本系统仍存在诸多问题，大致如下：</a:t>
            </a:r>
            <a:endParaRPr kumimoji="1" lang="en-US" altLang="zh-CN"/>
          </a:p>
          <a:p>
            <a:pPr>
              <a:lnSpc>
                <a:spcPct val="200000"/>
              </a:lnSpc>
            </a:pPr>
            <a:r>
              <a:rPr kumimoji="1" lang="zh-CN" altLang="en-US"/>
              <a:t>        </a:t>
            </a:r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lang="zh-CN" altLang="zh-CN"/>
              <a:t>被测试微服务的</a:t>
            </a:r>
            <a:r>
              <a:rPr lang="en-US" altLang="zh-CN"/>
              <a:t>IDL</a:t>
            </a:r>
            <a:r>
              <a:rPr lang="zh-CN" altLang="zh-CN"/>
              <a:t>文件中，暂不支持</a:t>
            </a:r>
            <a:r>
              <a:rPr lang="en-US" altLang="zh-CN"/>
              <a:t>Thrift Struct</a:t>
            </a:r>
            <a:r>
              <a:rPr lang="zh-CN" altLang="zh-CN"/>
              <a:t>类型的嵌套使用</a:t>
            </a:r>
            <a:r>
              <a:rPr lang="zh-CN" altLang="zh-CN">
                <a:effectLst/>
              </a:rPr>
              <a:t> </a:t>
            </a:r>
            <a:endParaRPr lang="en-US" altLang="zh-CN">
              <a:effectLst/>
            </a:endParaRPr>
          </a:p>
          <a:p>
            <a:pPr>
              <a:lnSpc>
                <a:spcPct val="200000"/>
              </a:lnSpc>
            </a:pPr>
            <a:r>
              <a:rPr kumimoji="1" lang="zh-CN" altLang="en-US"/>
              <a:t>        </a:t>
            </a:r>
            <a:r>
              <a:rPr kumimoji="1" lang="en-US" altLang="zh-CN"/>
              <a:t>2</a:t>
            </a:r>
            <a:r>
              <a:rPr kumimoji="1" lang="zh-CN" altLang="en-US"/>
              <a:t>、</a:t>
            </a:r>
            <a:r>
              <a:rPr lang="zh-CN" altLang="zh-CN"/>
              <a:t>暂不支持添加使用不同协议的相同服务</a:t>
            </a:r>
            <a:r>
              <a:rPr lang="zh-CN" altLang="zh-CN">
                <a:effectLst/>
              </a:rPr>
              <a:t> </a:t>
            </a:r>
            <a:endParaRPr lang="en-US" altLang="zh-CN">
              <a:effectLst/>
            </a:endParaRPr>
          </a:p>
          <a:p>
            <a:pPr>
              <a:lnSpc>
                <a:spcPct val="200000"/>
              </a:lnSpc>
            </a:pPr>
            <a:r>
              <a:rPr kumimoji="1" lang="zh-CN" altLang="en-US"/>
              <a:t>        </a:t>
            </a:r>
            <a:r>
              <a:rPr kumimoji="1" lang="en-US" altLang="zh-CN"/>
              <a:t>3</a:t>
            </a:r>
            <a:r>
              <a:rPr kumimoji="1" lang="zh-CN" altLang="en-US"/>
              <a:t>、</a:t>
            </a:r>
            <a:r>
              <a:rPr lang="zh-CN" altLang="zh-CN"/>
              <a:t>当系统调用脚本服务时，系统会给用户较长时间延迟，用户体验受损</a:t>
            </a:r>
            <a:r>
              <a:rPr lang="zh-CN" altLang="zh-CN">
                <a:effectLst/>
              </a:rPr>
              <a:t> </a:t>
            </a:r>
            <a:r>
              <a:rPr lang="zh-CN" altLang="en-US">
                <a:effectLst/>
              </a:rPr>
              <a:t> </a:t>
            </a:r>
            <a:endParaRPr lang="en-US" altLang="zh-CN">
              <a:effectLst/>
            </a:endParaRPr>
          </a:p>
          <a:p>
            <a:pPr>
              <a:lnSpc>
                <a:spcPct val="200000"/>
              </a:lnSpc>
            </a:pPr>
            <a:r>
              <a:rPr kumimoji="1" lang="zh-CN" altLang="en-US"/>
              <a:t>        综上，为实现一个真正可以在生产环境使用的测试平台，本系统仍有较大发展空间。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2805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708">
        <p14:flip dir="r"/>
      </p:transition>
    </mc:Choice>
    <mc:Fallback xmlns="">
      <p:transition spd="slow" advTm="37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6632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小乖qq:2013440355"/>
          <p:cNvSpPr/>
          <p:nvPr/>
        </p:nvSpPr>
        <p:spPr>
          <a:xfrm flipV="1">
            <a:off x="-1" y="6200384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372" y="2681145"/>
            <a:ext cx="1130525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cs typeface="+mn-ea"/>
                <a:sym typeface="+mn-lt"/>
              </a:rPr>
              <a:t>谢谢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976869" y="3652689"/>
            <a:ext cx="8238263" cy="584775"/>
            <a:chOff x="2351584" y="3029773"/>
            <a:chExt cx="8238263" cy="584775"/>
          </a:xfrm>
        </p:grpSpPr>
        <p:sp>
          <p:nvSpPr>
            <p:cNvPr id="6" name="文本框 9"/>
            <p:cNvSpPr txBox="1">
              <a:spLocks noChangeArrowheads="1"/>
            </p:cNvSpPr>
            <p:nvPr/>
          </p:nvSpPr>
          <p:spPr bwMode="auto">
            <a:xfrm>
              <a:off x="3912394" y="3029773"/>
              <a:ext cx="477589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 for </a:t>
              </a:r>
              <a:r>
                <a:rPr lang="en-US" altLang="zh-CN" sz="32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listenling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原创设计小乖qq:2013440355"/>
            <p:cNvCxnSpPr>
              <a:cxnSpLocks noChangeShapeType="1"/>
              <a:stCxn id="6" idx="3"/>
            </p:cNvCxnSpPr>
            <p:nvPr/>
          </p:nvCxnSpPr>
          <p:spPr bwMode="auto">
            <a:xfrm>
              <a:off x="8688288" y="3322161"/>
              <a:ext cx="1901559" cy="0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7"/>
            <p:cNvCxnSpPr>
              <a:cxnSpLocks noChangeShapeType="1"/>
              <a:endCxn id="6" idx="1"/>
            </p:cNvCxnSpPr>
            <p:nvPr/>
          </p:nvCxnSpPr>
          <p:spPr bwMode="auto">
            <a:xfrm>
              <a:off x="2351584" y="3322161"/>
              <a:ext cx="1620000" cy="0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矩形 20"/>
          <p:cNvSpPr/>
          <p:nvPr/>
        </p:nvSpPr>
        <p:spPr>
          <a:xfrm>
            <a:off x="551384" y="5759663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原创设计小乖qq:2013440355"/>
          <p:cNvSpPr/>
          <p:nvPr/>
        </p:nvSpPr>
        <p:spPr>
          <a:xfrm>
            <a:off x="299384" y="5507663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原创设计小乖qq:2013440355"/>
          <p:cNvSpPr/>
          <p:nvPr/>
        </p:nvSpPr>
        <p:spPr>
          <a:xfrm>
            <a:off x="11586628" y="1049024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334628" y="797024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25" y="1049020"/>
            <a:ext cx="1479550" cy="135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618">
        <p14:flip dir="r"/>
      </p:transition>
    </mc:Choice>
    <mc:Fallback xmlns="">
      <p:transition spd="slow" advTm="46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演示</a:t>
              </a:r>
              <a:r>
                <a:rPr lang="en-US" altLang="zh-CN" sz="3600" dirty="0"/>
                <a:t>demo</a:t>
              </a:r>
              <a:endParaRPr lang="zh-CN" altLang="en-US" sz="3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1388760" y="3505654"/>
            <a:ext cx="3024336" cy="1003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80274" y="3505654"/>
            <a:ext cx="29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待测服务</a:t>
            </a:r>
            <a:r>
              <a:rPr kumimoji="1" lang="en-US" altLang="zh-CN"/>
              <a:t>test_service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16736" y="1784285"/>
            <a:ext cx="3024336" cy="648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08250" y="5409277"/>
            <a:ext cx="3024336" cy="648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66066" y="1923655"/>
            <a:ext cx="289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test_service Client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631504" y="4014356"/>
            <a:ext cx="2448272" cy="494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48144" y="4077072"/>
            <a:ext cx="247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calculate Cient</a:t>
            </a: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16736" y="3442919"/>
            <a:ext cx="3024336" cy="1003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08250" y="3442919"/>
            <a:ext cx="29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待测服务</a:t>
            </a:r>
            <a:r>
              <a:rPr kumimoji="1" lang="en-US" altLang="zh-CN"/>
              <a:t>test_service</a:t>
            </a:r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59480" y="3951621"/>
            <a:ext cx="2448272" cy="494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176120" y="4014337"/>
            <a:ext cx="247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calculate Cient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1380" y="5548647"/>
            <a:ext cx="214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calculate Server</a:t>
            </a:r>
            <a:endParaRPr kumimoji="1" lang="zh-CN" altLang="en-US"/>
          </a:p>
        </p:txBody>
      </p:sp>
      <p:cxnSp>
        <p:nvCxnSpPr>
          <p:cNvPr id="23" name="直线箭头连接符 22"/>
          <p:cNvCxnSpPr>
            <a:stCxn id="10" idx="2"/>
            <a:endCxn id="17" idx="0"/>
          </p:cNvCxnSpPr>
          <p:nvPr/>
        </p:nvCxnSpPr>
        <p:spPr>
          <a:xfrm>
            <a:off x="8128904" y="2432357"/>
            <a:ext cx="0" cy="1010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9" idx="2"/>
            <a:endCxn id="14" idx="0"/>
          </p:cNvCxnSpPr>
          <p:nvPr/>
        </p:nvCxnSpPr>
        <p:spPr>
          <a:xfrm>
            <a:off x="8083616" y="4446385"/>
            <a:ext cx="36802" cy="962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4727071" y="3944399"/>
            <a:ext cx="1584176" cy="1846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01587" y="3597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708">
        <p14:flip dir="r"/>
      </p:transition>
    </mc:Choice>
    <mc:Fallback xmlns="">
      <p:transition spd="slow" advTm="37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5906" y="184318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83352" y="1022183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L 形 60"/>
          <p:cNvSpPr/>
          <p:nvPr/>
        </p:nvSpPr>
        <p:spPr>
          <a:xfrm>
            <a:off x="1014498" y="2436421"/>
            <a:ext cx="3232394" cy="438842"/>
          </a:xfrm>
          <a:prstGeom prst="corne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L 形 62"/>
          <p:cNvSpPr/>
          <p:nvPr/>
        </p:nvSpPr>
        <p:spPr>
          <a:xfrm>
            <a:off x="2252152" y="3686942"/>
            <a:ext cx="3232394" cy="438842"/>
          </a:xfrm>
          <a:prstGeom prst="corne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L 形 63"/>
          <p:cNvSpPr/>
          <p:nvPr/>
        </p:nvSpPr>
        <p:spPr>
          <a:xfrm>
            <a:off x="3507826" y="4963744"/>
            <a:ext cx="3232394" cy="438842"/>
          </a:xfrm>
          <a:prstGeom prst="corne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 形 64"/>
          <p:cNvSpPr/>
          <p:nvPr/>
        </p:nvSpPr>
        <p:spPr>
          <a:xfrm>
            <a:off x="4771875" y="6240874"/>
            <a:ext cx="3232394" cy="438842"/>
          </a:xfrm>
          <a:prstGeom prst="corne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455280" y="3050567"/>
            <a:ext cx="3533595" cy="926257"/>
            <a:chOff x="8098970" y="1672191"/>
            <a:chExt cx="3533595" cy="926257"/>
          </a:xfrm>
        </p:grpSpPr>
        <p:grpSp>
          <p:nvGrpSpPr>
            <p:cNvPr id="67" name="组合 66"/>
            <p:cNvGrpSpPr/>
            <p:nvPr/>
          </p:nvGrpSpPr>
          <p:grpSpPr>
            <a:xfrm>
              <a:off x="9120867" y="1823093"/>
              <a:ext cx="2511698" cy="775355"/>
              <a:chOff x="9042399" y="1512825"/>
              <a:chExt cx="2511698" cy="775355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9159239" y="1512825"/>
                <a:ext cx="2394858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系统设计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9042399" y="1922420"/>
                <a:ext cx="2394858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8098970" y="1672191"/>
              <a:ext cx="899886" cy="828000"/>
              <a:chOff x="8098970" y="1672191"/>
              <a:chExt cx="899886" cy="828000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8098970" y="1714806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134913" y="1672191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3697340" y="4332632"/>
            <a:ext cx="4717597" cy="912922"/>
            <a:chOff x="8098970" y="1685526"/>
            <a:chExt cx="4717597" cy="912922"/>
          </a:xfrm>
        </p:grpSpPr>
        <p:grpSp>
          <p:nvGrpSpPr>
            <p:cNvPr id="75" name="组合 74"/>
            <p:cNvGrpSpPr/>
            <p:nvPr/>
          </p:nvGrpSpPr>
          <p:grpSpPr>
            <a:xfrm>
              <a:off x="9120867" y="1823093"/>
              <a:ext cx="3695700" cy="775355"/>
              <a:chOff x="9042399" y="1512825"/>
              <a:chExt cx="3695700" cy="775355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9159239" y="1512825"/>
                <a:ext cx="3578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关键功能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实现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9042399" y="1922420"/>
                <a:ext cx="2394858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79" name="文本框 78"/>
              <p:cNvSpPr txBox="1"/>
              <p:nvPr/>
            </p:nvSpPr>
            <p:spPr>
              <a:xfrm>
                <a:off x="8098970" y="1714806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4955275" y="5611522"/>
            <a:ext cx="3533595" cy="912922"/>
            <a:chOff x="8098970" y="1685526"/>
            <a:chExt cx="3533595" cy="912922"/>
          </a:xfrm>
        </p:grpSpPr>
        <p:grpSp>
          <p:nvGrpSpPr>
            <p:cNvPr id="89" name="组合 88"/>
            <p:cNvGrpSpPr/>
            <p:nvPr/>
          </p:nvGrpSpPr>
          <p:grpSpPr>
            <a:xfrm>
              <a:off x="9120867" y="1823093"/>
              <a:ext cx="2511698" cy="775355"/>
              <a:chOff x="9042399" y="1512825"/>
              <a:chExt cx="2511698" cy="775355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9159239" y="1512825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  <a:sym typeface="+mn-ea"/>
                  </a:rPr>
                  <a:t>总结与展望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9042399" y="1922420"/>
                <a:ext cx="2394858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8098970" y="1714806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212585" y="1823747"/>
            <a:ext cx="3533595" cy="926257"/>
            <a:chOff x="8098970" y="1672191"/>
            <a:chExt cx="3533595" cy="926257"/>
          </a:xfrm>
        </p:grpSpPr>
        <p:grpSp>
          <p:nvGrpSpPr>
            <p:cNvPr id="4" name="组合 3"/>
            <p:cNvGrpSpPr/>
            <p:nvPr/>
          </p:nvGrpSpPr>
          <p:grpSpPr>
            <a:xfrm>
              <a:off x="9120867" y="1823093"/>
              <a:ext cx="2511698" cy="775355"/>
              <a:chOff x="9042399" y="1512825"/>
              <a:chExt cx="2511698" cy="77535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9159239" y="1512825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背景和</a:t>
                </a:r>
                <a:r>
                  <a:rPr lang="zh-CN" altLang="en-US" sz="2800" b="1" dirty="0">
                    <a:latin typeface="微软雅黑" panose="020B0503020204020204" pitchFamily="34" charset="-122"/>
                  </a:rPr>
                  <a:t>目标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9042399" y="1922420"/>
                <a:ext cx="2394858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098970" y="1672191"/>
              <a:ext cx="899886" cy="828000"/>
              <a:chOff x="8098970" y="1672191"/>
              <a:chExt cx="899886" cy="82800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098970" y="1714806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134913" y="1672191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flip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77033" y="0"/>
            <a:ext cx="8856984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812665" y="1257300"/>
            <a:ext cx="2567305" cy="2379980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TextBox 12"/>
          <p:cNvSpPr txBox="1"/>
          <p:nvPr/>
        </p:nvSpPr>
        <p:spPr>
          <a:xfrm>
            <a:off x="2968238" y="3754788"/>
            <a:ext cx="6255526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01 </a:t>
            </a:r>
            <a:r>
              <a:rPr lang="zh-CN" altLang="en-US" sz="4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背景和目标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" name="原创设计小乖qq:2013440355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0" y="1806575"/>
            <a:ext cx="1479550" cy="135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470">
        <p14:flip dir="r"/>
      </p:transition>
    </mc:Choice>
    <mc:Fallback xmlns="">
      <p:transition spd="slow" advTm="34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49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/>
                <a:t>背景</a:t>
              </a:r>
              <a:endParaRPr lang="zh-CN" altLang="en-US" sz="3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847528" y="331837"/>
              <a:ext cx="10344472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328482" y="2169742"/>
            <a:ext cx="3023708" cy="723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313000" y="3639275"/>
            <a:ext cx="2997603" cy="792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97968" y="2169742"/>
            <a:ext cx="29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上游服务 </a:t>
            </a:r>
            <a:r>
              <a:rPr kumimoji="1" lang="en-US" altLang="zh-CN"/>
              <a:t>ServerA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77063" y="2547059"/>
            <a:ext cx="1527683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58753" y="2531089"/>
            <a:ext cx="179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Client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30166" y="3639275"/>
            <a:ext cx="29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当前服务 </a:t>
            </a:r>
            <a:r>
              <a:rPr kumimoji="1" lang="en-US" altLang="zh-CN"/>
              <a:t>Server</a:t>
            </a:r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70608" y="5128813"/>
            <a:ext cx="2185620" cy="567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8650" y="5229200"/>
            <a:ext cx="2142348" cy="36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下游服务 </a:t>
            </a:r>
            <a:r>
              <a:rPr kumimoji="1" lang="en-US" altLang="zh-CN"/>
              <a:t>ServerB</a:t>
            </a:r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095342" y="5128813"/>
            <a:ext cx="2185620" cy="567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63384" y="5229200"/>
            <a:ext cx="2142348" cy="36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下游服务 </a:t>
            </a:r>
            <a:r>
              <a:rPr kumimoji="1" lang="en-US" altLang="zh-CN"/>
              <a:t>ServerC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27249" y="4063503"/>
            <a:ext cx="1050804" cy="3817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ClientB</a:t>
            </a: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90495" y="4063503"/>
            <a:ext cx="1050804" cy="3817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ClientC</a:t>
            </a:r>
            <a:endParaRPr kumimoji="1" lang="zh-CN" altLang="en-US"/>
          </a:p>
        </p:txBody>
      </p:sp>
      <p:cxnSp>
        <p:nvCxnSpPr>
          <p:cNvPr id="25" name="直线箭头连接符 24"/>
          <p:cNvCxnSpPr>
            <a:stCxn id="8" idx="2"/>
            <a:endCxn id="15" idx="0"/>
          </p:cNvCxnSpPr>
          <p:nvPr/>
        </p:nvCxnSpPr>
        <p:spPr>
          <a:xfrm flipH="1">
            <a:off x="2820385" y="2893741"/>
            <a:ext cx="19951" cy="74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20" idx="2"/>
            <a:endCxn id="16" idx="0"/>
          </p:cNvCxnSpPr>
          <p:nvPr/>
        </p:nvCxnSpPr>
        <p:spPr>
          <a:xfrm flipH="1">
            <a:off x="1563418" y="4445237"/>
            <a:ext cx="489233" cy="68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1" idx="2"/>
            <a:endCxn id="18" idx="0"/>
          </p:cNvCxnSpPr>
          <p:nvPr/>
        </p:nvCxnSpPr>
        <p:spPr>
          <a:xfrm>
            <a:off x="3515897" y="4445237"/>
            <a:ext cx="672255" cy="68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97083" y="612443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微服务架构</a:t>
            </a:r>
          </a:p>
        </p:txBody>
      </p:sp>
      <p:sp>
        <p:nvSpPr>
          <p:cNvPr id="31" name="右箭头 30"/>
          <p:cNvSpPr/>
          <p:nvPr/>
        </p:nvSpPr>
        <p:spPr>
          <a:xfrm>
            <a:off x="5015243" y="3854229"/>
            <a:ext cx="1980269" cy="23215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26326" y="3484897"/>
            <a:ext cx="19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新特性开发完成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7696457" y="3639275"/>
            <a:ext cx="2997603" cy="792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60520" y="2547059"/>
            <a:ext cx="1527683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942210" y="2531089"/>
            <a:ext cx="179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Client</a:t>
            </a:r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713623" y="3639275"/>
            <a:ext cx="29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当前服务 </a:t>
            </a:r>
            <a:r>
              <a:rPr kumimoji="1" lang="en-US" altLang="zh-CN"/>
              <a:t>Server</a:t>
            </a:r>
            <a:endParaRPr kumimoji="1"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9382619" y="5028424"/>
            <a:ext cx="1048729" cy="567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428149" y="5111316"/>
            <a:ext cx="1320108" cy="36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ServerC</a:t>
            </a:r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910706" y="4063503"/>
            <a:ext cx="1050804" cy="3817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ClientB</a:t>
            </a:r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373952" y="4063503"/>
            <a:ext cx="1050804" cy="3817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ClientC</a:t>
            </a:r>
            <a:endParaRPr kumimoji="1" lang="zh-CN" altLang="en-US"/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9203842" y="2893741"/>
            <a:ext cx="19951" cy="74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921861" y="5043646"/>
            <a:ext cx="1048729" cy="567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919786" y="5136142"/>
            <a:ext cx="1320108" cy="36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ServerB</a:t>
            </a:r>
            <a:endParaRPr kumimoji="1"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8560519" y="1531867"/>
            <a:ext cx="1527683" cy="5340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请求</a:t>
            </a:r>
            <a:r>
              <a:rPr kumimoji="1" lang="en-US" altLang="zh-CN"/>
              <a:t>Data</a:t>
            </a:r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0843377" y="5010927"/>
            <a:ext cx="1275468" cy="567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204543" y="5133715"/>
            <a:ext cx="17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响应</a:t>
            </a:r>
            <a:r>
              <a:rPr kumimoji="1" lang="en-US" altLang="zh-CN"/>
              <a:t>DataB</a:t>
            </a:r>
            <a:endParaRPr kumimoji="1"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222397" y="5045431"/>
            <a:ext cx="1275468" cy="567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876837" y="5108889"/>
            <a:ext cx="17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响应</a:t>
            </a:r>
            <a:r>
              <a:rPr kumimoji="1" lang="en-US" altLang="zh-CN"/>
              <a:t>DataC</a:t>
            </a:r>
            <a:endParaRPr kumimoji="1" lang="zh-CN" altLang="en-US"/>
          </a:p>
        </p:txBody>
      </p:sp>
      <p:cxnSp>
        <p:nvCxnSpPr>
          <p:cNvPr id="64" name="直线箭头连接符 63"/>
          <p:cNvCxnSpPr>
            <a:stCxn id="58" idx="2"/>
            <a:endCxn id="36" idx="0"/>
          </p:cNvCxnSpPr>
          <p:nvPr/>
        </p:nvCxnSpPr>
        <p:spPr>
          <a:xfrm>
            <a:off x="9324361" y="2065959"/>
            <a:ext cx="1" cy="4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43" idx="2"/>
            <a:endCxn id="56" idx="0"/>
          </p:cNvCxnSpPr>
          <p:nvPr/>
        </p:nvCxnSpPr>
        <p:spPr>
          <a:xfrm>
            <a:off x="8436108" y="4445237"/>
            <a:ext cx="10118" cy="59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44" idx="2"/>
            <a:endCxn id="41" idx="0"/>
          </p:cNvCxnSpPr>
          <p:nvPr/>
        </p:nvCxnSpPr>
        <p:spPr>
          <a:xfrm>
            <a:off x="9899354" y="4445237"/>
            <a:ext cx="7630" cy="58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7497865" y="5319594"/>
            <a:ext cx="412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59" idx="1"/>
          </p:cNvCxnSpPr>
          <p:nvPr/>
        </p:nvCxnSpPr>
        <p:spPr>
          <a:xfrm flipH="1">
            <a:off x="10431348" y="5294768"/>
            <a:ext cx="412029" cy="2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693146" y="604142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传统测试模型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708">
        <p14:flip dir="r"/>
      </p:transition>
    </mc:Choice>
    <mc:Fallback xmlns=""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36" grpId="0" animBg="1"/>
      <p:bldP spid="37" grpId="0"/>
      <p:bldP spid="38" grpId="0"/>
      <p:bldP spid="41" grpId="0" animBg="1"/>
      <p:bldP spid="42" grpId="0"/>
      <p:bldP spid="43" grpId="0" animBg="1"/>
      <p:bldP spid="44" grpId="0" animBg="1"/>
      <p:bldP spid="56" grpId="0" animBg="1"/>
      <p:bldP spid="57" grpId="0"/>
      <p:bldP spid="58" grpId="0" animBg="1"/>
      <p:bldP spid="59" grpId="0" animBg="1"/>
      <p:bldP spid="60" grpId="0"/>
      <p:bldP spid="61" grpId="0" animBg="1"/>
      <p:bldP spid="62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49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目标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847528" y="331837"/>
              <a:ext cx="10344472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36187" y="17728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传统测试模式不足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56240" y="17728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系统核心功能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2899648"/>
            <a:ext cx="573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、开发人员需另外开发当前服务客户端与下游服务器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672064" y="2899648"/>
            <a:ext cx="5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根据</a:t>
            </a:r>
            <a:r>
              <a:rPr kumimoji="1" lang="en-US" altLang="zh-CN"/>
              <a:t>Thrift</a:t>
            </a:r>
            <a:r>
              <a:rPr kumimoji="1" lang="zh-CN" altLang="en-US"/>
              <a:t> </a:t>
            </a:r>
            <a:r>
              <a:rPr kumimoji="1" lang="en-US" altLang="zh-CN"/>
              <a:t>IDL</a:t>
            </a:r>
            <a:r>
              <a:rPr kumimoji="1" lang="zh-CN" altLang="en-US"/>
              <a:t>文件动态生成加载</a:t>
            </a:r>
            <a:r>
              <a:rPr kumimoji="1" lang="en-US" altLang="zh-CN"/>
              <a:t>Thrift</a:t>
            </a:r>
            <a:r>
              <a:rPr kumimoji="1" lang="zh-CN" altLang="en-US"/>
              <a:t>客户端或服务器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0" y="4221088"/>
            <a:ext cx="573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zh-CN" altLang="en-US"/>
              <a:t>、某个新特性需运用多个测试用例测试，维护复杂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647942" y="4221088"/>
            <a:ext cx="5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管理测试用例，支持客户端或服务器读取不同数据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-24122" y="5542528"/>
            <a:ext cx="573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3</a:t>
            </a:r>
            <a:r>
              <a:rPr kumimoji="1" lang="zh-CN" altLang="en-US"/>
              <a:t>、当涉及多个测试项目时，维护复杂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528048" y="5542528"/>
            <a:ext cx="5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从服务模式与接口模式两个维度，对测试项目进行管理</a:t>
            </a:r>
          </a:p>
        </p:txBody>
      </p:sp>
      <p:sp>
        <p:nvSpPr>
          <p:cNvPr id="22" name="右箭头 21"/>
          <p:cNvSpPr/>
          <p:nvPr/>
        </p:nvSpPr>
        <p:spPr>
          <a:xfrm flipV="1">
            <a:off x="5599237" y="3041433"/>
            <a:ext cx="959956" cy="147519"/>
          </a:xfrm>
          <a:prstGeom prst="rightArrow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/>
          <p:cNvSpPr/>
          <p:nvPr/>
        </p:nvSpPr>
        <p:spPr>
          <a:xfrm flipV="1">
            <a:off x="5599237" y="4345099"/>
            <a:ext cx="959956" cy="147519"/>
          </a:xfrm>
          <a:prstGeom prst="rightArrow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/>
          <p:cNvSpPr/>
          <p:nvPr/>
        </p:nvSpPr>
        <p:spPr>
          <a:xfrm flipV="1">
            <a:off x="5605372" y="5672273"/>
            <a:ext cx="959956" cy="147519"/>
          </a:xfrm>
          <a:prstGeom prst="rightArrow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8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708">
        <p14:flip dir="r"/>
      </p:transition>
    </mc:Choice>
    <mc:Fallback xmlns=""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5" grpId="0"/>
      <p:bldP spid="22" grpId="0" animBg="1"/>
      <p:bldP spid="63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7508" y="0"/>
            <a:ext cx="8856984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99330" y="1270000"/>
            <a:ext cx="2593340" cy="2367280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TextBox 12"/>
          <p:cNvSpPr txBox="1"/>
          <p:nvPr/>
        </p:nvSpPr>
        <p:spPr>
          <a:xfrm>
            <a:off x="2968237" y="3766853"/>
            <a:ext cx="6255526" cy="82867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02 </a:t>
            </a:r>
            <a:r>
              <a:rPr lang="zh-CN" altLang="en-US" sz="4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系统设计</a:t>
            </a:r>
            <a:endParaRPr lang="zh-CN" altLang="en-US" sz="4800" b="1" dirty="0" smtClean="0">
              <a:solidFill>
                <a:srgbClr val="FFFFFF"/>
              </a:solidFill>
              <a:latin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385" y="1807845"/>
            <a:ext cx="1479550" cy="135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49">
        <p14:flip dir="r"/>
      </p:transition>
    </mc:Choice>
    <mc:Fallback xmlns="">
      <p:transition spd="slow" advTm="31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1999" cy="720626"/>
            <a:chOff x="0" y="331837"/>
            <a:chExt cx="12191999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400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系统设计</a:t>
              </a:r>
              <a:r>
                <a:rPr lang="en-US" altLang="zh-CN" sz="3600" dirty="0"/>
                <a:t>-</a:t>
              </a:r>
              <a:r>
                <a:rPr lang="zh-CN" altLang="en-US" sz="2400" dirty="0"/>
                <a:t>总体架构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079776" y="331837"/>
              <a:ext cx="8112223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9048328" y="1988840"/>
            <a:ext cx="223224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58275" y="2416242"/>
            <a:ext cx="272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前端模块</a:t>
            </a:r>
          </a:p>
        </p:txBody>
      </p:sp>
      <p:sp>
        <p:nvSpPr>
          <p:cNvPr id="11" name="矩形 10"/>
          <p:cNvSpPr/>
          <p:nvPr/>
        </p:nvSpPr>
        <p:spPr>
          <a:xfrm>
            <a:off x="934611" y="2011592"/>
            <a:ext cx="223224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06078" y="2416242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kernel</a:t>
            </a:r>
            <a:r>
              <a:rPr kumimoji="1" lang="zh-CN" altLang="en-US"/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4979988" y="2011592"/>
            <a:ext cx="223224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78004" y="2416242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CGI</a:t>
            </a:r>
            <a:r>
              <a:rPr kumimoji="1" lang="zh-CN" altLang="en-US"/>
              <a:t>模块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166859" y="2416242"/>
            <a:ext cx="181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7212236" y="2416242"/>
            <a:ext cx="1836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7212236" y="2785574"/>
            <a:ext cx="1836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3166859" y="2785574"/>
            <a:ext cx="181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54891" y="2046911"/>
            <a:ext cx="21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HTTP</a:t>
            </a:r>
            <a:r>
              <a:rPr kumimoji="1" lang="zh-CN" altLang="en-US"/>
              <a:t>协议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47850" y="2066448"/>
            <a:ext cx="246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Thrift</a:t>
            </a:r>
            <a:r>
              <a:rPr kumimoji="1" lang="zh-CN" altLang="en-US"/>
              <a:t> 协议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39252" y="4092315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、前端模块：负责数据展示与用户交互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39252" y="4797152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kumimoji="1" lang="en-US" altLang="zh-CN"/>
              <a:t>CGI</a:t>
            </a:r>
            <a:r>
              <a:rPr kumimoji="1" lang="zh-CN" altLang="en-US"/>
              <a:t>模块：负责服务模式、接口模式、测试用例的管理与维护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39252" y="5558675"/>
            <a:ext cx="100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kumimoji="1" lang="en-US" altLang="zh-CN"/>
              <a:t>kernel</a:t>
            </a:r>
            <a:r>
              <a:rPr kumimoji="1" lang="zh-CN" altLang="en-US"/>
              <a:t>模块：负责</a:t>
            </a:r>
            <a:r>
              <a:rPr kumimoji="1" lang="en-US" altLang="zh-CN"/>
              <a:t>Thrift</a:t>
            </a:r>
            <a:r>
              <a:rPr kumimoji="1" lang="zh-CN" altLang="en-US"/>
              <a:t>服务的生成加载、测试用例的填充、</a:t>
            </a:r>
            <a:r>
              <a:rPr kumimoji="1" lang="en-US" altLang="zh-CN"/>
              <a:t>Thrift</a:t>
            </a:r>
            <a:r>
              <a:rPr kumimoji="1" lang="zh-CN" altLang="en-US"/>
              <a:t>客户端接口的触发并获取响应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708">
        <p14:flip dir="r"/>
      </p:transition>
    </mc:Choice>
    <mc:Fallback xmlns="">
      <p:transition spd="slow" advTm="37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1999" cy="720626"/>
            <a:chOff x="0" y="331837"/>
            <a:chExt cx="12191999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400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系统设计</a:t>
              </a:r>
              <a:r>
                <a:rPr lang="en-US" altLang="zh-CN" sz="3600" dirty="0"/>
                <a:t>-</a:t>
              </a:r>
              <a:r>
                <a:rPr lang="en-US" altLang="zh-CN" sz="2400" dirty="0"/>
                <a:t>CGI</a:t>
              </a:r>
              <a:r>
                <a:rPr lang="zh-CN" altLang="en-US" sz="2400" dirty="0"/>
                <a:t>模块架构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583832" y="331837"/>
              <a:ext cx="7608167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343471" y="1561438"/>
            <a:ext cx="666403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43473" y="3717032"/>
            <a:ext cx="66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前端</a:t>
            </a:r>
          </a:p>
        </p:txBody>
      </p:sp>
      <p:sp>
        <p:nvSpPr>
          <p:cNvPr id="30" name="矩形 29"/>
          <p:cNvSpPr/>
          <p:nvPr/>
        </p:nvSpPr>
        <p:spPr>
          <a:xfrm>
            <a:off x="3143672" y="1561438"/>
            <a:ext cx="496855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59697" y="1955184"/>
            <a:ext cx="576064" cy="410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74096" y="3341313"/>
            <a:ext cx="461665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/>
              <a:t>路由模块</a:t>
            </a:r>
          </a:p>
        </p:txBody>
      </p:sp>
      <p:sp>
        <p:nvSpPr>
          <p:cNvPr id="32" name="矩形 31"/>
          <p:cNvSpPr/>
          <p:nvPr/>
        </p:nvSpPr>
        <p:spPr>
          <a:xfrm>
            <a:off x="4188444" y="1955184"/>
            <a:ext cx="3707756" cy="3258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53980" y="1955184"/>
            <a:ext cx="226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Controller</a:t>
            </a:r>
            <a:r>
              <a:rPr kumimoji="1" lang="zh-CN" altLang="en-US"/>
              <a:t>模块</a:t>
            </a:r>
          </a:p>
        </p:txBody>
      </p:sp>
      <p:sp>
        <p:nvSpPr>
          <p:cNvPr id="33" name="矩形 32"/>
          <p:cNvSpPr/>
          <p:nvPr/>
        </p:nvSpPr>
        <p:spPr>
          <a:xfrm>
            <a:off x="6330128" y="5426990"/>
            <a:ext cx="1565846" cy="632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91851" y="5544201"/>
            <a:ext cx="202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Session </a:t>
            </a:r>
            <a:r>
              <a:rPr kumimoji="1" lang="zh-CN" altLang="en-US"/>
              <a:t>模块</a:t>
            </a:r>
          </a:p>
        </p:txBody>
      </p:sp>
      <p:sp>
        <p:nvSpPr>
          <p:cNvPr id="34" name="矩形 33"/>
          <p:cNvSpPr/>
          <p:nvPr/>
        </p:nvSpPr>
        <p:spPr>
          <a:xfrm>
            <a:off x="4188444" y="5426991"/>
            <a:ext cx="1565846" cy="632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72065" y="554420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DB</a:t>
            </a:r>
            <a:r>
              <a:rPr kumimoji="1" lang="zh-CN" altLang="en-US"/>
              <a:t>模块</a:t>
            </a:r>
          </a:p>
        </p:txBody>
      </p:sp>
      <p:sp>
        <p:nvSpPr>
          <p:cNvPr id="35" name="矩形 34"/>
          <p:cNvSpPr/>
          <p:nvPr/>
        </p:nvSpPr>
        <p:spPr>
          <a:xfrm>
            <a:off x="4545427" y="3045170"/>
            <a:ext cx="3177344" cy="435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73335" y="3062962"/>
            <a:ext cx="211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服务模式管理</a:t>
            </a:r>
          </a:p>
        </p:txBody>
      </p:sp>
      <p:sp>
        <p:nvSpPr>
          <p:cNvPr id="36" name="矩形 35"/>
          <p:cNvSpPr/>
          <p:nvPr/>
        </p:nvSpPr>
        <p:spPr>
          <a:xfrm>
            <a:off x="4544159" y="3749113"/>
            <a:ext cx="3177344" cy="482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27185" y="3805604"/>
            <a:ext cx="211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接口模式管理</a:t>
            </a:r>
          </a:p>
        </p:txBody>
      </p:sp>
      <p:sp>
        <p:nvSpPr>
          <p:cNvPr id="38" name="矩形 37"/>
          <p:cNvSpPr/>
          <p:nvPr/>
        </p:nvSpPr>
        <p:spPr>
          <a:xfrm>
            <a:off x="4530395" y="4481823"/>
            <a:ext cx="3177344" cy="419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273335" y="4461176"/>
            <a:ext cx="211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测试用例管理</a:t>
            </a:r>
          </a:p>
        </p:txBody>
      </p:sp>
      <p:sp>
        <p:nvSpPr>
          <p:cNvPr id="41" name="矩形 40"/>
          <p:cNvSpPr/>
          <p:nvPr/>
        </p:nvSpPr>
        <p:spPr>
          <a:xfrm>
            <a:off x="9534052" y="1561438"/>
            <a:ext cx="666403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654205" y="3420979"/>
            <a:ext cx="461665" cy="2362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/>
              <a:t>Kernel</a:t>
            </a:r>
            <a:r>
              <a:rPr kumimoji="1" lang="zh-CN" altLang="en-US"/>
              <a:t>模块</a:t>
            </a:r>
          </a:p>
        </p:txBody>
      </p:sp>
      <p:cxnSp>
        <p:nvCxnSpPr>
          <p:cNvPr id="45" name="直线箭头连接符 44"/>
          <p:cNvCxnSpPr>
            <a:stCxn id="9" idx="3"/>
            <a:endCxn id="30" idx="1"/>
          </p:cNvCxnSpPr>
          <p:nvPr/>
        </p:nvCxnSpPr>
        <p:spPr>
          <a:xfrm>
            <a:off x="2009874" y="3901698"/>
            <a:ext cx="11337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545427" y="2357163"/>
            <a:ext cx="3177344" cy="435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436737" y="2390245"/>
            <a:ext cx="211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用户管理</a:t>
            </a:r>
          </a:p>
        </p:txBody>
      </p:sp>
      <p:cxnSp>
        <p:nvCxnSpPr>
          <p:cNvPr id="58" name="直线箭头连接符 57"/>
          <p:cNvCxnSpPr>
            <a:stCxn id="35" idx="3"/>
          </p:cNvCxnSpPr>
          <p:nvPr/>
        </p:nvCxnSpPr>
        <p:spPr>
          <a:xfrm flipV="1">
            <a:off x="7722771" y="3262918"/>
            <a:ext cx="18112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38" idx="3"/>
          </p:cNvCxnSpPr>
          <p:nvPr/>
        </p:nvCxnSpPr>
        <p:spPr>
          <a:xfrm>
            <a:off x="7707739" y="4691668"/>
            <a:ext cx="18263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197447" y="1543982"/>
            <a:ext cx="200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CGI</a:t>
            </a:r>
            <a:r>
              <a:rPr kumimoji="1" lang="zh-CN" altLang="en-US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5581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708">
        <p14:flip dir="r"/>
      </p:transition>
    </mc:Choice>
    <mc:Fallback xmlns="">
      <p:transition spd="slow" advTm="37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1999" cy="720626"/>
            <a:chOff x="0" y="331837"/>
            <a:chExt cx="12191999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4257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系统设计</a:t>
              </a:r>
              <a:r>
                <a:rPr lang="en-US" altLang="zh-CN" sz="3600" dirty="0"/>
                <a:t>-</a:t>
              </a:r>
              <a:r>
                <a:rPr lang="en-US" altLang="zh-CN" sz="2400" dirty="0"/>
                <a:t>kernel</a:t>
              </a:r>
              <a:r>
                <a:rPr lang="zh-CN" altLang="en-US" sz="2400" dirty="0"/>
                <a:t>模块架构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71864" y="331837"/>
              <a:ext cx="7320135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1343471" y="1561438"/>
            <a:ext cx="666403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43473" y="3717032"/>
            <a:ext cx="66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CGI</a:t>
            </a:r>
            <a:r>
              <a:rPr kumimoji="1" lang="zh-CN" altLang="en-US"/>
              <a:t>模块</a:t>
            </a:r>
          </a:p>
        </p:txBody>
      </p:sp>
      <p:sp>
        <p:nvSpPr>
          <p:cNvPr id="31" name="矩形 30"/>
          <p:cNvSpPr/>
          <p:nvPr/>
        </p:nvSpPr>
        <p:spPr>
          <a:xfrm>
            <a:off x="3143672" y="1561438"/>
            <a:ext cx="784887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359696" y="2132856"/>
            <a:ext cx="1008112" cy="3924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2009874" y="3901698"/>
            <a:ext cx="11337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6555" y="166248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Kernel</a:t>
            </a:r>
            <a:r>
              <a:rPr kumimoji="1" lang="zh-CN" altLang="en-US"/>
              <a:t> </a:t>
            </a:r>
            <a:r>
              <a:rPr kumimoji="1" lang="en-US" altLang="zh-CN"/>
              <a:t>Server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9696" y="3689742"/>
            <a:ext cx="1231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Handler</a:t>
            </a:r>
          </a:p>
          <a:p>
            <a:r>
              <a:rPr kumimoji="1" lang="zh-CN" altLang="en-US"/>
              <a:t>   模块</a:t>
            </a:r>
            <a:endParaRPr kumimoji="1" lang="en-US" altLang="zh-CN"/>
          </a:p>
          <a:p>
            <a:r>
              <a:rPr kumimoji="1" lang="zh-CN" altLang="en-US"/>
              <a:t>（路由）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71864" y="4868936"/>
            <a:ext cx="5544616" cy="425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71864" y="4868936"/>
            <a:ext cx="240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测试数据管理模块</a:t>
            </a:r>
          </a:p>
        </p:txBody>
      </p:sp>
      <p:sp>
        <p:nvSpPr>
          <p:cNvPr id="53" name="矩形 52"/>
          <p:cNvSpPr/>
          <p:nvPr/>
        </p:nvSpPr>
        <p:spPr>
          <a:xfrm>
            <a:off x="4885352" y="2152375"/>
            <a:ext cx="554461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919992" y="2201027"/>
            <a:ext cx="188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服务管理模块</a:t>
            </a:r>
          </a:p>
        </p:txBody>
      </p:sp>
      <p:sp>
        <p:nvSpPr>
          <p:cNvPr id="55" name="矩形 54"/>
          <p:cNvSpPr/>
          <p:nvPr/>
        </p:nvSpPr>
        <p:spPr>
          <a:xfrm>
            <a:off x="4871864" y="5599724"/>
            <a:ext cx="5544616" cy="425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942758" y="5600643"/>
            <a:ext cx="240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接口管理模块</a:t>
            </a:r>
          </a:p>
        </p:txBody>
      </p:sp>
      <p:sp>
        <p:nvSpPr>
          <p:cNvPr id="57" name="矩形 56"/>
          <p:cNvSpPr/>
          <p:nvPr/>
        </p:nvSpPr>
        <p:spPr>
          <a:xfrm>
            <a:off x="5447193" y="2793415"/>
            <a:ext cx="4393957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5070" y="2860777"/>
            <a:ext cx="26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源码生成模块</a:t>
            </a:r>
          </a:p>
        </p:txBody>
      </p:sp>
      <p:sp>
        <p:nvSpPr>
          <p:cNvPr id="58" name="矩形 57"/>
          <p:cNvSpPr/>
          <p:nvPr/>
        </p:nvSpPr>
        <p:spPr>
          <a:xfrm>
            <a:off x="5454630" y="3649670"/>
            <a:ext cx="4393957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912507" y="3717032"/>
            <a:ext cx="26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服务加载模块</a:t>
            </a:r>
          </a:p>
        </p:txBody>
      </p:sp>
    </p:spTree>
    <p:extLst>
      <p:ext uri="{BB962C8B-B14F-4D97-AF65-F5344CB8AC3E}">
        <p14:creationId xmlns:p14="http://schemas.microsoft.com/office/powerpoint/2010/main" val="6607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708">
        <p14:flip dir="r"/>
      </p:transition>
    </mc:Choice>
    <mc:Fallback xmlns="">
      <p:transition spd="slow" advTm="37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644</Words>
  <Application>Microsoft Macintosh PowerPoint</Application>
  <PresentationFormat>宽屏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Black</vt:lpstr>
      <vt:lpstr>Calibri</vt:lpstr>
      <vt:lpstr>Times New Roman</vt:lpstr>
      <vt:lpstr>黑体</vt:lpstr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演示文稿01</dc:title>
  <dc:creator>Administrator</dc:creator>
  <cp:lastModifiedBy>Microsoft Office 用户</cp:lastModifiedBy>
  <cp:revision>277</cp:revision>
  <dcterms:created xsi:type="dcterms:W3CDTF">2017-02-11T06:33:00Z</dcterms:created>
  <dcterms:modified xsi:type="dcterms:W3CDTF">2019-06-05T15:08:19Z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  <property fmtid="{D5CDD505-2E9C-101B-9397-08002B2CF9AE}" pid="3" name="KSORubyTemplateID">
    <vt:lpwstr>8</vt:lpwstr>
  </property>
</Properties>
</file>