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ontserrat"/>
      <p:regular r:id="rId21"/>
      <p:bold r:id="rId22"/>
      <p:italic r:id="rId23"/>
      <p:boldItalic r:id="rId24"/>
    </p:embeddedFont>
    <p:embeddedFont>
      <p:font typeface="Titillium Web"/>
      <p:regular r:id="rId25"/>
      <p:bold r:id="rId26"/>
      <p:italic r:id="rId27"/>
      <p:boldItalic r:id="rId28"/>
    </p:embeddedFont>
    <p:embeddedFont>
      <p:font typeface="Titillium Web Extra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bold.fntdata"/><Relationship Id="rId25" Type="http://schemas.openxmlformats.org/officeDocument/2006/relationships/font" Target="fonts/TitilliumWeb-regular.fntdata"/><Relationship Id="rId28" Type="http://schemas.openxmlformats.org/officeDocument/2006/relationships/font" Target="fonts/TitilliumWeb-boldItalic.fntdata"/><Relationship Id="rId27" Type="http://schemas.openxmlformats.org/officeDocument/2006/relationships/font" Target="fonts/TitilliumWeb-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itilliumWebExtra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itilliumWebExtraLight-italic.fntdata"/><Relationship Id="rId30" Type="http://schemas.openxmlformats.org/officeDocument/2006/relationships/font" Target="fonts/TitilliumWebExtraLight-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TitilliumWebExtraLight-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g4fcea3a3ee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4fcea3a3e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6" name="Shape 906"/>
        <p:cNvGrpSpPr/>
        <p:nvPr/>
      </p:nvGrpSpPr>
      <p:grpSpPr>
        <a:xfrm>
          <a:off x="0" y="0"/>
          <a:ext cx="0" cy="0"/>
          <a:chOff x="0" y="0"/>
          <a:chExt cx="0" cy="0"/>
        </a:xfrm>
      </p:grpSpPr>
      <p:sp>
        <p:nvSpPr>
          <p:cNvPr id="907" name="Google Shape;90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g4fcea3228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4fcea322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4fcea32284_3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4fcea3228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4fcea32284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4fcea3228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4fcea32284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4fcea3228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Google Shape;829;g4fcea32284_3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4fcea3228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4fcea32284_3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4fcea32284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researchguides.library.brocku.ca/ENTR2P91/organizational-leg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tillium Web"/>
                <a:ea typeface="Titillium Web"/>
                <a:cs typeface="Titillium Web"/>
                <a:sym typeface="Titillium Web"/>
              </a:rPr>
              <a:t>Connected Campus</a:t>
            </a:r>
            <a:endParaRPr b="1">
              <a:latin typeface="Titillium Web"/>
              <a:ea typeface="Titillium Web"/>
              <a:cs typeface="Titillium Web"/>
              <a:sym typeface="Titillium Web"/>
            </a:endParaRPr>
          </a:p>
          <a:p>
            <a:pPr indent="0" lvl="0" marL="0" rtl="0" algn="ctr">
              <a:spcBef>
                <a:spcPts val="0"/>
              </a:spcBef>
              <a:spcAft>
                <a:spcPts val="0"/>
              </a:spcAft>
              <a:buNone/>
            </a:pPr>
            <a:r>
              <a:rPr b="1" lang="en" sz="2000">
                <a:latin typeface="Titillium Web"/>
                <a:ea typeface="Titillium Web"/>
                <a:cs typeface="Titillium Web"/>
                <a:sym typeface="Titillium Web"/>
              </a:rPr>
              <a:t>Mark Girguis, Kishan Patel, Ankit Monga, </a:t>
            </a:r>
            <a:endParaRPr b="1" sz="2000">
              <a:latin typeface="Titillium Web"/>
              <a:ea typeface="Titillium Web"/>
              <a:cs typeface="Titillium Web"/>
              <a:sym typeface="Titillium Web"/>
            </a:endParaRPr>
          </a:p>
          <a:p>
            <a:pPr indent="0" lvl="0" marL="0" rtl="0" algn="ctr">
              <a:spcBef>
                <a:spcPts val="0"/>
              </a:spcBef>
              <a:spcAft>
                <a:spcPts val="0"/>
              </a:spcAft>
              <a:buNone/>
            </a:pPr>
            <a:r>
              <a:rPr b="1" lang="en" sz="2000">
                <a:latin typeface="Titillium Web"/>
                <a:ea typeface="Titillium Web"/>
                <a:cs typeface="Titillium Web"/>
                <a:sym typeface="Titillium Web"/>
              </a:rPr>
              <a:t>Eric Gonzalez, Jason Chung, Hector Khuon</a:t>
            </a:r>
            <a:endParaRPr b="1" sz="2000">
              <a:latin typeface="Titillium Web"/>
              <a:ea typeface="Titillium Web"/>
              <a:cs typeface="Titillium Web"/>
              <a:sym typeface="Titillium Web"/>
            </a:endParaRPr>
          </a:p>
        </p:txBody>
      </p:sp>
      <p:pic>
        <p:nvPicPr>
          <p:cNvPr id="780" name="Google Shape;780;p15"/>
          <p:cNvPicPr preferRelativeResize="0"/>
          <p:nvPr/>
        </p:nvPicPr>
        <p:blipFill>
          <a:blip r:embed="rId3">
            <a:alphaModFix/>
          </a:blip>
          <a:stretch>
            <a:fillRect/>
          </a:stretch>
        </p:blipFill>
        <p:spPr>
          <a:xfrm>
            <a:off x="3436750" y="2649816"/>
            <a:ext cx="2087968" cy="19397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24"/>
          <p:cNvSpPr txBox="1"/>
          <p:nvPr>
            <p:ph type="title"/>
          </p:nvPr>
        </p:nvSpPr>
        <p:spPr>
          <a:xfrm>
            <a:off x="452724" y="329095"/>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Feasibility</a:t>
            </a:r>
            <a:endParaRPr/>
          </a:p>
        </p:txBody>
      </p:sp>
      <p:sp>
        <p:nvSpPr>
          <p:cNvPr id="846" name="Google Shape;846;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47" name="Google Shape;847;p24"/>
          <p:cNvPicPr preferRelativeResize="0"/>
          <p:nvPr/>
        </p:nvPicPr>
        <p:blipFill>
          <a:blip r:embed="rId3">
            <a:alphaModFix/>
          </a:blip>
          <a:stretch>
            <a:fillRect/>
          </a:stretch>
        </p:blipFill>
        <p:spPr>
          <a:xfrm>
            <a:off x="5199475" y="779850"/>
            <a:ext cx="3675525" cy="3542874"/>
          </a:xfrm>
          <a:prstGeom prst="rect">
            <a:avLst/>
          </a:prstGeom>
          <a:noFill/>
          <a:ln>
            <a:noFill/>
          </a:ln>
        </p:spPr>
      </p:pic>
      <p:sp>
        <p:nvSpPr>
          <p:cNvPr id="848" name="Google Shape;848;p24"/>
          <p:cNvSpPr txBox="1"/>
          <p:nvPr>
            <p:ph idx="4294967295" type="body"/>
          </p:nvPr>
        </p:nvSpPr>
        <p:spPr>
          <a:xfrm>
            <a:off x="452725" y="959400"/>
            <a:ext cx="2199600" cy="242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500" u="sng">
                <a:solidFill>
                  <a:srgbClr val="FFFFFF"/>
                </a:solidFill>
                <a:latin typeface="Montserrat"/>
                <a:ea typeface="Montserrat"/>
                <a:cs typeface="Montserrat"/>
                <a:sym typeface="Montserrat"/>
              </a:rPr>
              <a:t>Development Costs</a:t>
            </a:r>
            <a:endParaRPr b="1" sz="1500" u="sng">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Clr>
                <a:srgbClr val="000000"/>
              </a:buClr>
              <a:buSzPts val="1100"/>
              <a:buFont typeface="Arial"/>
              <a:buNone/>
            </a:pPr>
            <a:r>
              <a:rPr lang="en" sz="1500">
                <a:solidFill>
                  <a:srgbClr val="FFFFFF"/>
                </a:solidFill>
                <a:latin typeface="Montserrat"/>
                <a:ea typeface="Montserrat"/>
                <a:cs typeface="Montserrat"/>
                <a:sym typeface="Montserrat"/>
              </a:rPr>
              <a:t>- Team salaries</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Clr>
                <a:srgbClr val="000000"/>
              </a:buClr>
              <a:buSzPts val="1100"/>
              <a:buFont typeface="Arial"/>
              <a:buNone/>
            </a:pPr>
            <a:r>
              <a:rPr lang="en" sz="1500">
                <a:solidFill>
                  <a:srgbClr val="FFFFFF"/>
                </a:solidFill>
                <a:latin typeface="Montserrat"/>
                <a:ea typeface="Montserrat"/>
                <a:cs typeface="Montserrat"/>
                <a:sym typeface="Montserrat"/>
              </a:rPr>
              <a:t>- Hardware and Software</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Clr>
                <a:srgbClr val="000000"/>
              </a:buClr>
              <a:buSzPts val="1100"/>
              <a:buFont typeface="Arial"/>
              <a:buNone/>
            </a:pPr>
            <a:r>
              <a:rPr lang="en" sz="1500">
                <a:solidFill>
                  <a:srgbClr val="FFFFFF"/>
                </a:solidFill>
                <a:latin typeface="Montserrat"/>
                <a:ea typeface="Montserrat"/>
                <a:cs typeface="Montserrat"/>
                <a:sym typeface="Montserrat"/>
              </a:rPr>
              <a:t>- Office Space and Equipment</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rgbClr val="FFFFFF"/>
                </a:solidFill>
                <a:latin typeface="Montserrat"/>
                <a:ea typeface="Montserrat"/>
                <a:cs typeface="Montserrat"/>
                <a:sym typeface="Montserrat"/>
              </a:rPr>
              <a:t>- Data Conversion Costs</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Clr>
                <a:srgbClr val="000000"/>
              </a:buClr>
              <a:buSzPts val="1100"/>
              <a:buFont typeface="Arial"/>
              <a:buNone/>
            </a:pPr>
            <a:r>
              <a:rPr b="1" lang="en" sz="1500" u="sng">
                <a:solidFill>
                  <a:srgbClr val="FFFFFF"/>
                </a:solidFill>
                <a:latin typeface="Montserrat"/>
                <a:ea typeface="Montserrat"/>
                <a:cs typeface="Montserrat"/>
                <a:sym typeface="Montserrat"/>
              </a:rPr>
              <a:t>Operational Costs</a:t>
            </a:r>
            <a:endParaRPr b="1" sz="1500" u="sng">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Clr>
                <a:srgbClr val="000000"/>
              </a:buClr>
              <a:buSzPts val="1100"/>
              <a:buFont typeface="Arial"/>
              <a:buNone/>
            </a:pPr>
            <a:r>
              <a:rPr lang="en" sz="1500">
                <a:solidFill>
                  <a:srgbClr val="FFFFFF"/>
                </a:solidFill>
                <a:latin typeface="Montserrat"/>
                <a:ea typeface="Montserrat"/>
                <a:cs typeface="Montserrat"/>
                <a:sym typeface="Montserrat"/>
              </a:rPr>
              <a:t>- Software Maintenance</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Clr>
                <a:srgbClr val="000000"/>
              </a:buClr>
              <a:buSzPts val="1100"/>
              <a:buFont typeface="Arial"/>
              <a:buNone/>
            </a:pPr>
            <a:r>
              <a:rPr lang="en" sz="1500">
                <a:solidFill>
                  <a:srgbClr val="FFFFFF"/>
                </a:solidFill>
                <a:latin typeface="Montserrat"/>
                <a:ea typeface="Montserrat"/>
                <a:cs typeface="Montserrat"/>
                <a:sym typeface="Montserrat"/>
              </a:rPr>
              <a:t>- Storage Fees</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Clr>
                <a:srgbClr val="000000"/>
              </a:buClr>
              <a:buSzPts val="1100"/>
              <a:buFont typeface="Arial"/>
              <a:buNone/>
            </a:pPr>
            <a:r>
              <a:rPr lang="en" sz="1500">
                <a:solidFill>
                  <a:srgbClr val="FFFFFF"/>
                </a:solidFill>
                <a:latin typeface="Montserrat"/>
                <a:ea typeface="Montserrat"/>
                <a:cs typeface="Montserrat"/>
                <a:sym typeface="Montserrat"/>
              </a:rPr>
              <a:t>- Ops team Salaries</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rgbClr val="FFFFFF"/>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600"/>
              </a:spcBef>
              <a:spcAft>
                <a:spcPts val="0"/>
              </a:spcAft>
              <a:buNone/>
            </a:pPr>
            <a:r>
              <a:t/>
            </a:r>
            <a:endParaRPr sz="1400">
              <a:latin typeface="Montserrat"/>
              <a:ea typeface="Montserrat"/>
              <a:cs typeface="Montserrat"/>
              <a:sym typeface="Montserrat"/>
            </a:endParaRPr>
          </a:p>
        </p:txBody>
      </p:sp>
      <p:sp>
        <p:nvSpPr>
          <p:cNvPr id="849" name="Google Shape;849;p24"/>
          <p:cNvSpPr txBox="1"/>
          <p:nvPr/>
        </p:nvSpPr>
        <p:spPr>
          <a:xfrm>
            <a:off x="2720575" y="959400"/>
            <a:ext cx="2123700" cy="23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u="sng">
                <a:solidFill>
                  <a:schemeClr val="lt1"/>
                </a:solidFill>
                <a:latin typeface="Montserrat"/>
                <a:ea typeface="Montserrat"/>
                <a:cs typeface="Montserrat"/>
                <a:sym typeface="Montserrat"/>
              </a:rPr>
              <a:t>Tangible Benefits</a:t>
            </a:r>
            <a:endParaRPr b="1" sz="1500" u="sng">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Reduction in Staff</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500" u="sng">
                <a:solidFill>
                  <a:schemeClr val="lt1"/>
                </a:solidFill>
                <a:latin typeface="Montserrat"/>
                <a:ea typeface="Montserrat"/>
                <a:cs typeface="Montserrat"/>
                <a:sym typeface="Montserrat"/>
              </a:rPr>
              <a:t>Intangible Benefits</a:t>
            </a:r>
            <a:endParaRPr b="1" sz="1500" u="sng">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Improved Service</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Improved Decision Making</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Alert System</a:t>
            </a:r>
            <a:endParaRPr sz="15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0" st="0"/>
                                            </p:txEl>
                                          </p:spTgt>
                                        </p:tgtEl>
                                        <p:attrNameLst>
                                          <p:attrName>style.visibility</p:attrName>
                                        </p:attrNameLst>
                                      </p:cBhvr>
                                      <p:to>
                                        <p:strVal val="visible"/>
                                      </p:to>
                                    </p:set>
                                    <p:animEffect filter="fade" transition="in">
                                      <p:cBhvr>
                                        <p:cTn dur="500"/>
                                        <p:tgtEl>
                                          <p:spTgt spid="8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1" st="1"/>
                                            </p:txEl>
                                          </p:spTgt>
                                        </p:tgtEl>
                                        <p:attrNameLst>
                                          <p:attrName>style.visibility</p:attrName>
                                        </p:attrNameLst>
                                      </p:cBhvr>
                                      <p:to>
                                        <p:strVal val="visible"/>
                                      </p:to>
                                    </p:set>
                                    <p:animEffect filter="fade" transition="in">
                                      <p:cBhvr>
                                        <p:cTn dur="500"/>
                                        <p:tgtEl>
                                          <p:spTgt spid="8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2" st="2"/>
                                            </p:txEl>
                                          </p:spTgt>
                                        </p:tgtEl>
                                        <p:attrNameLst>
                                          <p:attrName>style.visibility</p:attrName>
                                        </p:attrNameLst>
                                      </p:cBhvr>
                                      <p:to>
                                        <p:strVal val="visible"/>
                                      </p:to>
                                    </p:set>
                                    <p:animEffect filter="fade" transition="in">
                                      <p:cBhvr>
                                        <p:cTn dur="500"/>
                                        <p:tgtEl>
                                          <p:spTgt spid="8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3" st="3"/>
                                            </p:txEl>
                                          </p:spTgt>
                                        </p:tgtEl>
                                        <p:attrNameLst>
                                          <p:attrName>style.visibility</p:attrName>
                                        </p:attrNameLst>
                                      </p:cBhvr>
                                      <p:to>
                                        <p:strVal val="visible"/>
                                      </p:to>
                                    </p:set>
                                    <p:animEffect filter="fade" transition="in">
                                      <p:cBhvr>
                                        <p:cTn dur="500"/>
                                        <p:tgtEl>
                                          <p:spTgt spid="8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4" st="4"/>
                                            </p:txEl>
                                          </p:spTgt>
                                        </p:tgtEl>
                                        <p:attrNameLst>
                                          <p:attrName>style.visibility</p:attrName>
                                        </p:attrNameLst>
                                      </p:cBhvr>
                                      <p:to>
                                        <p:strVal val="visible"/>
                                      </p:to>
                                    </p:set>
                                    <p:animEffect filter="fade" transition="in">
                                      <p:cBhvr>
                                        <p:cTn dur="500"/>
                                        <p:tgtEl>
                                          <p:spTgt spid="8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5" st="5"/>
                                            </p:txEl>
                                          </p:spTgt>
                                        </p:tgtEl>
                                        <p:attrNameLst>
                                          <p:attrName>style.visibility</p:attrName>
                                        </p:attrNameLst>
                                      </p:cBhvr>
                                      <p:to>
                                        <p:strVal val="visible"/>
                                      </p:to>
                                    </p:set>
                                    <p:animEffect filter="fade" transition="in">
                                      <p:cBhvr>
                                        <p:cTn dur="500"/>
                                        <p:tgtEl>
                                          <p:spTgt spid="8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6" st="6"/>
                                            </p:txEl>
                                          </p:spTgt>
                                        </p:tgtEl>
                                        <p:attrNameLst>
                                          <p:attrName>style.visibility</p:attrName>
                                        </p:attrNameLst>
                                      </p:cBhvr>
                                      <p:to>
                                        <p:strVal val="visible"/>
                                      </p:to>
                                    </p:set>
                                    <p:animEffect filter="fade" transition="in">
                                      <p:cBhvr>
                                        <p:cTn dur="500"/>
                                        <p:tgtEl>
                                          <p:spTgt spid="8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7" st="7"/>
                                            </p:txEl>
                                          </p:spTgt>
                                        </p:tgtEl>
                                        <p:attrNameLst>
                                          <p:attrName>style.visibility</p:attrName>
                                        </p:attrNameLst>
                                      </p:cBhvr>
                                      <p:to>
                                        <p:strVal val="visible"/>
                                      </p:to>
                                    </p:set>
                                    <p:animEffect filter="fade" transition="in">
                                      <p:cBhvr>
                                        <p:cTn dur="500"/>
                                        <p:tgtEl>
                                          <p:spTgt spid="8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8" st="8"/>
                                            </p:txEl>
                                          </p:spTgt>
                                        </p:tgtEl>
                                        <p:attrNameLst>
                                          <p:attrName>style.visibility</p:attrName>
                                        </p:attrNameLst>
                                      </p:cBhvr>
                                      <p:to>
                                        <p:strVal val="visible"/>
                                      </p:to>
                                    </p:set>
                                    <p:animEffect filter="fade" transition="in">
                                      <p:cBhvr>
                                        <p:cTn dur="500"/>
                                        <p:tgtEl>
                                          <p:spTgt spid="84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9" st="9"/>
                                            </p:txEl>
                                          </p:spTgt>
                                        </p:tgtEl>
                                        <p:attrNameLst>
                                          <p:attrName>style.visibility</p:attrName>
                                        </p:attrNameLst>
                                      </p:cBhvr>
                                      <p:to>
                                        <p:strVal val="visible"/>
                                      </p:to>
                                    </p:set>
                                    <p:animEffect filter="fade" transition="in">
                                      <p:cBhvr>
                                        <p:cTn dur="500"/>
                                        <p:tgtEl>
                                          <p:spTgt spid="84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10" st="10"/>
                                            </p:txEl>
                                          </p:spTgt>
                                        </p:tgtEl>
                                        <p:attrNameLst>
                                          <p:attrName>style.visibility</p:attrName>
                                        </p:attrNameLst>
                                      </p:cBhvr>
                                      <p:to>
                                        <p:strVal val="visible"/>
                                      </p:to>
                                    </p:set>
                                    <p:animEffect filter="fade" transition="in">
                                      <p:cBhvr>
                                        <p:cTn dur="500"/>
                                        <p:tgtEl>
                                          <p:spTgt spid="84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11" st="11"/>
                                            </p:txEl>
                                          </p:spTgt>
                                        </p:tgtEl>
                                        <p:attrNameLst>
                                          <p:attrName>style.visibility</p:attrName>
                                        </p:attrNameLst>
                                      </p:cBhvr>
                                      <p:to>
                                        <p:strVal val="visible"/>
                                      </p:to>
                                    </p:set>
                                    <p:animEffect filter="fade" transition="in">
                                      <p:cBhvr>
                                        <p:cTn dur="500"/>
                                        <p:tgtEl>
                                          <p:spTgt spid="84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12" st="12"/>
                                            </p:txEl>
                                          </p:spTgt>
                                        </p:tgtEl>
                                        <p:attrNameLst>
                                          <p:attrName>style.visibility</p:attrName>
                                        </p:attrNameLst>
                                      </p:cBhvr>
                                      <p:to>
                                        <p:strVal val="visible"/>
                                      </p:to>
                                    </p:set>
                                    <p:animEffect filter="fade" transition="in">
                                      <p:cBhvr>
                                        <p:cTn dur="500"/>
                                        <p:tgtEl>
                                          <p:spTgt spid="84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0" st="0"/>
                                            </p:txEl>
                                          </p:spTgt>
                                        </p:tgtEl>
                                        <p:attrNameLst>
                                          <p:attrName>style.visibility</p:attrName>
                                        </p:attrNameLst>
                                      </p:cBhvr>
                                      <p:to>
                                        <p:strVal val="visible"/>
                                      </p:to>
                                    </p:set>
                                    <p:animEffect filter="fade" transition="in">
                                      <p:cBhvr>
                                        <p:cTn dur="500"/>
                                        <p:tgtEl>
                                          <p:spTgt spid="8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1" st="1"/>
                                            </p:txEl>
                                          </p:spTgt>
                                        </p:tgtEl>
                                        <p:attrNameLst>
                                          <p:attrName>style.visibility</p:attrName>
                                        </p:attrNameLst>
                                      </p:cBhvr>
                                      <p:to>
                                        <p:strVal val="visible"/>
                                      </p:to>
                                    </p:set>
                                    <p:animEffect filter="fade" transition="in">
                                      <p:cBhvr>
                                        <p:cTn dur="500"/>
                                        <p:tgtEl>
                                          <p:spTgt spid="8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2" st="2"/>
                                            </p:txEl>
                                          </p:spTgt>
                                        </p:tgtEl>
                                        <p:attrNameLst>
                                          <p:attrName>style.visibility</p:attrName>
                                        </p:attrNameLst>
                                      </p:cBhvr>
                                      <p:to>
                                        <p:strVal val="visible"/>
                                      </p:to>
                                    </p:set>
                                    <p:animEffect filter="fade" transition="in">
                                      <p:cBhvr>
                                        <p:cTn dur="500"/>
                                        <p:tgtEl>
                                          <p:spTgt spid="8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3" st="3"/>
                                            </p:txEl>
                                          </p:spTgt>
                                        </p:tgtEl>
                                        <p:attrNameLst>
                                          <p:attrName>style.visibility</p:attrName>
                                        </p:attrNameLst>
                                      </p:cBhvr>
                                      <p:to>
                                        <p:strVal val="visible"/>
                                      </p:to>
                                    </p:set>
                                    <p:animEffect filter="fade" transition="in">
                                      <p:cBhvr>
                                        <p:cTn dur="500"/>
                                        <p:tgtEl>
                                          <p:spTgt spid="8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4" st="4"/>
                                            </p:txEl>
                                          </p:spTgt>
                                        </p:tgtEl>
                                        <p:attrNameLst>
                                          <p:attrName>style.visibility</p:attrName>
                                        </p:attrNameLst>
                                      </p:cBhvr>
                                      <p:to>
                                        <p:strVal val="visible"/>
                                      </p:to>
                                    </p:set>
                                    <p:animEffect filter="fade" transition="in">
                                      <p:cBhvr>
                                        <p:cTn dur="500"/>
                                        <p:tgtEl>
                                          <p:spTgt spid="8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5" st="5"/>
                                            </p:txEl>
                                          </p:spTgt>
                                        </p:tgtEl>
                                        <p:attrNameLst>
                                          <p:attrName>style.visibility</p:attrName>
                                        </p:attrNameLst>
                                      </p:cBhvr>
                                      <p:to>
                                        <p:strVal val="visible"/>
                                      </p:to>
                                    </p:set>
                                    <p:animEffect filter="fade" transition="in">
                                      <p:cBhvr>
                                        <p:cTn dur="500"/>
                                        <p:tgtEl>
                                          <p:spTgt spid="8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6" st="6"/>
                                            </p:txEl>
                                          </p:spTgt>
                                        </p:tgtEl>
                                        <p:attrNameLst>
                                          <p:attrName>style.visibility</p:attrName>
                                        </p:attrNameLst>
                                      </p:cBhvr>
                                      <p:to>
                                        <p:strVal val="visible"/>
                                      </p:to>
                                    </p:set>
                                    <p:animEffect filter="fade" transition="in">
                                      <p:cBhvr>
                                        <p:cTn dur="500"/>
                                        <p:tgtEl>
                                          <p:spTgt spid="8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7" st="7"/>
                                            </p:txEl>
                                          </p:spTgt>
                                        </p:tgtEl>
                                        <p:attrNameLst>
                                          <p:attrName>style.visibility</p:attrName>
                                        </p:attrNameLst>
                                      </p:cBhvr>
                                      <p:to>
                                        <p:strVal val="visible"/>
                                      </p:to>
                                    </p:set>
                                    <p:animEffect filter="fade" transition="in">
                                      <p:cBhvr>
                                        <p:cTn dur="500"/>
                                        <p:tgtEl>
                                          <p:spTgt spid="84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3" name="Shape 853"/>
        <p:cNvGrpSpPr/>
        <p:nvPr/>
      </p:nvGrpSpPr>
      <p:grpSpPr>
        <a:xfrm>
          <a:off x="0" y="0"/>
          <a:ext cx="0" cy="0"/>
          <a:chOff x="0" y="0"/>
          <a:chExt cx="0" cy="0"/>
        </a:xfrm>
      </p:grpSpPr>
      <p:sp>
        <p:nvSpPr>
          <p:cNvPr id="854" name="Google Shape;854;p2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Organizational Feasibility</a:t>
            </a:r>
            <a:endParaRPr>
              <a:solidFill>
                <a:schemeClr val="lt1"/>
              </a:solidFill>
            </a:endParaRPr>
          </a:p>
        </p:txBody>
      </p:sp>
      <p:sp>
        <p:nvSpPr>
          <p:cNvPr id="855" name="Google Shape;855;p25"/>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u="sng">
                <a:solidFill>
                  <a:schemeClr val="lt1"/>
                </a:solidFill>
                <a:latin typeface="Montserrat"/>
                <a:ea typeface="Montserrat"/>
                <a:cs typeface="Montserrat"/>
                <a:sym typeface="Montserrat"/>
              </a:rPr>
              <a:t>Strategic alignment</a:t>
            </a:r>
            <a:endParaRPr b="1" sz="1500" u="sng">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Increased efficiency</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Cut costs from overstaffing</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Improve student production</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500" u="sng">
                <a:solidFill>
                  <a:schemeClr val="lt1"/>
                </a:solidFill>
                <a:latin typeface="Montserrat"/>
                <a:ea typeface="Montserrat"/>
                <a:cs typeface="Montserrat"/>
                <a:sym typeface="Montserrat"/>
              </a:rPr>
              <a:t>Management prowess</a:t>
            </a:r>
            <a:endParaRPr b="1" sz="1500" u="sng">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Allow greater control of staff</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Real-time data</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Effective alert system</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400">
              <a:solidFill>
                <a:schemeClr val="dk1"/>
              </a:solidFill>
              <a:latin typeface="Montserrat"/>
              <a:ea typeface="Montserrat"/>
              <a:cs typeface="Montserrat"/>
              <a:sym typeface="Montserrat"/>
            </a:endParaRPr>
          </a:p>
          <a:p>
            <a:pPr indent="0" lvl="0" marL="0" rtl="0" algn="l">
              <a:spcBef>
                <a:spcPts val="600"/>
              </a:spcBef>
              <a:spcAft>
                <a:spcPts val="0"/>
              </a:spcAft>
              <a:buNone/>
            </a:pPr>
            <a:r>
              <a:t/>
            </a:r>
            <a:endParaRPr sz="1400">
              <a:solidFill>
                <a:schemeClr val="lt1"/>
              </a:solidFill>
              <a:latin typeface="Montserrat"/>
              <a:ea typeface="Montserrat"/>
              <a:cs typeface="Montserrat"/>
              <a:sym typeface="Montserrat"/>
            </a:endParaRPr>
          </a:p>
          <a:p>
            <a:pPr indent="0" lvl="0" marL="0" rtl="0" algn="l">
              <a:spcBef>
                <a:spcPts val="600"/>
              </a:spcBef>
              <a:spcAft>
                <a:spcPts val="0"/>
              </a:spcAft>
              <a:buNone/>
            </a:pPr>
            <a:r>
              <a:t/>
            </a:r>
            <a:endParaRPr/>
          </a:p>
        </p:txBody>
      </p:sp>
      <p:sp>
        <p:nvSpPr>
          <p:cNvPr id="856" name="Google Shape;856;p25"/>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u="sng">
                <a:solidFill>
                  <a:schemeClr val="lt1"/>
                </a:solidFill>
                <a:latin typeface="Montserrat"/>
                <a:ea typeface="Montserrat"/>
                <a:cs typeface="Montserrat"/>
                <a:sym typeface="Montserrat"/>
              </a:rPr>
              <a:t>Resource sufficiency</a:t>
            </a:r>
            <a:endParaRPr b="1" sz="1500" u="sng">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Existing card readers already deployed</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Staff reduction eases load on overall resources</a:t>
            </a:r>
            <a:endParaRPr sz="1500">
              <a:solidFill>
                <a:schemeClr val="lt1"/>
              </a:solidFill>
              <a:latin typeface="Montserrat"/>
              <a:ea typeface="Montserrat"/>
              <a:cs typeface="Montserrat"/>
              <a:sym typeface="Montserrat"/>
            </a:endParaRPr>
          </a:p>
        </p:txBody>
      </p:sp>
      <p:sp>
        <p:nvSpPr>
          <p:cNvPr id="857" name="Google Shape;857;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0" st="0"/>
                                            </p:txEl>
                                          </p:spTgt>
                                        </p:tgtEl>
                                        <p:attrNameLst>
                                          <p:attrName>style.visibility</p:attrName>
                                        </p:attrNameLst>
                                      </p:cBhvr>
                                      <p:to>
                                        <p:strVal val="visible"/>
                                      </p:to>
                                    </p:set>
                                    <p:animEffect filter="fade" transition="in">
                                      <p:cBhvr>
                                        <p:cTn dur="500"/>
                                        <p:tgtEl>
                                          <p:spTgt spid="8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1" st="1"/>
                                            </p:txEl>
                                          </p:spTgt>
                                        </p:tgtEl>
                                        <p:attrNameLst>
                                          <p:attrName>style.visibility</p:attrName>
                                        </p:attrNameLst>
                                      </p:cBhvr>
                                      <p:to>
                                        <p:strVal val="visible"/>
                                      </p:to>
                                    </p:set>
                                    <p:animEffect filter="fade" transition="in">
                                      <p:cBhvr>
                                        <p:cTn dur="500"/>
                                        <p:tgtEl>
                                          <p:spTgt spid="8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2" st="2"/>
                                            </p:txEl>
                                          </p:spTgt>
                                        </p:tgtEl>
                                        <p:attrNameLst>
                                          <p:attrName>style.visibility</p:attrName>
                                        </p:attrNameLst>
                                      </p:cBhvr>
                                      <p:to>
                                        <p:strVal val="visible"/>
                                      </p:to>
                                    </p:set>
                                    <p:animEffect filter="fade" transition="in">
                                      <p:cBhvr>
                                        <p:cTn dur="500"/>
                                        <p:tgtEl>
                                          <p:spTgt spid="8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3" st="3"/>
                                            </p:txEl>
                                          </p:spTgt>
                                        </p:tgtEl>
                                        <p:attrNameLst>
                                          <p:attrName>style.visibility</p:attrName>
                                        </p:attrNameLst>
                                      </p:cBhvr>
                                      <p:to>
                                        <p:strVal val="visible"/>
                                      </p:to>
                                    </p:set>
                                    <p:animEffect filter="fade" transition="in">
                                      <p:cBhvr>
                                        <p:cTn dur="500"/>
                                        <p:tgtEl>
                                          <p:spTgt spid="8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4" st="4"/>
                                            </p:txEl>
                                          </p:spTgt>
                                        </p:tgtEl>
                                        <p:attrNameLst>
                                          <p:attrName>style.visibility</p:attrName>
                                        </p:attrNameLst>
                                      </p:cBhvr>
                                      <p:to>
                                        <p:strVal val="visible"/>
                                      </p:to>
                                    </p:set>
                                    <p:animEffect filter="fade" transition="in">
                                      <p:cBhvr>
                                        <p:cTn dur="500"/>
                                        <p:tgtEl>
                                          <p:spTgt spid="8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5" st="5"/>
                                            </p:txEl>
                                          </p:spTgt>
                                        </p:tgtEl>
                                        <p:attrNameLst>
                                          <p:attrName>style.visibility</p:attrName>
                                        </p:attrNameLst>
                                      </p:cBhvr>
                                      <p:to>
                                        <p:strVal val="visible"/>
                                      </p:to>
                                    </p:set>
                                    <p:animEffect filter="fade" transition="in">
                                      <p:cBhvr>
                                        <p:cTn dur="500"/>
                                        <p:tgtEl>
                                          <p:spTgt spid="8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6" st="6"/>
                                            </p:txEl>
                                          </p:spTgt>
                                        </p:tgtEl>
                                        <p:attrNameLst>
                                          <p:attrName>style.visibility</p:attrName>
                                        </p:attrNameLst>
                                      </p:cBhvr>
                                      <p:to>
                                        <p:strVal val="visible"/>
                                      </p:to>
                                    </p:set>
                                    <p:animEffect filter="fade" transition="in">
                                      <p:cBhvr>
                                        <p:cTn dur="500"/>
                                        <p:tgtEl>
                                          <p:spTgt spid="8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7" st="7"/>
                                            </p:txEl>
                                          </p:spTgt>
                                        </p:tgtEl>
                                        <p:attrNameLst>
                                          <p:attrName>style.visibility</p:attrName>
                                        </p:attrNameLst>
                                      </p:cBhvr>
                                      <p:to>
                                        <p:strVal val="visible"/>
                                      </p:to>
                                    </p:set>
                                    <p:animEffect filter="fade" transition="in">
                                      <p:cBhvr>
                                        <p:cTn dur="500"/>
                                        <p:tgtEl>
                                          <p:spTgt spid="8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8" st="8"/>
                                            </p:txEl>
                                          </p:spTgt>
                                        </p:tgtEl>
                                        <p:attrNameLst>
                                          <p:attrName>style.visibility</p:attrName>
                                        </p:attrNameLst>
                                      </p:cBhvr>
                                      <p:to>
                                        <p:strVal val="visible"/>
                                      </p:to>
                                    </p:set>
                                    <p:animEffect filter="fade" transition="in">
                                      <p:cBhvr>
                                        <p:cTn dur="500"/>
                                        <p:tgtEl>
                                          <p:spTgt spid="8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9" st="9"/>
                                            </p:txEl>
                                          </p:spTgt>
                                        </p:tgtEl>
                                        <p:attrNameLst>
                                          <p:attrName>style.visibility</p:attrName>
                                        </p:attrNameLst>
                                      </p:cBhvr>
                                      <p:to>
                                        <p:strVal val="visible"/>
                                      </p:to>
                                    </p:set>
                                    <p:animEffect filter="fade" transition="in">
                                      <p:cBhvr>
                                        <p:cTn dur="500"/>
                                        <p:tgtEl>
                                          <p:spTgt spid="8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10" st="10"/>
                                            </p:txEl>
                                          </p:spTgt>
                                        </p:tgtEl>
                                        <p:attrNameLst>
                                          <p:attrName>style.visibility</p:attrName>
                                        </p:attrNameLst>
                                      </p:cBhvr>
                                      <p:to>
                                        <p:strVal val="visible"/>
                                      </p:to>
                                    </p:set>
                                    <p:animEffect filter="fade" transition="in">
                                      <p:cBhvr>
                                        <p:cTn dur="500"/>
                                        <p:tgtEl>
                                          <p:spTgt spid="85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11" st="11"/>
                                            </p:txEl>
                                          </p:spTgt>
                                        </p:tgtEl>
                                        <p:attrNameLst>
                                          <p:attrName>style.visibility</p:attrName>
                                        </p:attrNameLst>
                                      </p:cBhvr>
                                      <p:to>
                                        <p:strVal val="visible"/>
                                      </p:to>
                                    </p:set>
                                    <p:animEffect filter="fade" transition="in">
                                      <p:cBhvr>
                                        <p:cTn dur="500"/>
                                        <p:tgtEl>
                                          <p:spTgt spid="85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12" st="12"/>
                                            </p:txEl>
                                          </p:spTgt>
                                        </p:tgtEl>
                                        <p:attrNameLst>
                                          <p:attrName>style.visibility</p:attrName>
                                        </p:attrNameLst>
                                      </p:cBhvr>
                                      <p:to>
                                        <p:strVal val="visible"/>
                                      </p:to>
                                    </p:set>
                                    <p:animEffect filter="fade" transition="in">
                                      <p:cBhvr>
                                        <p:cTn dur="500"/>
                                        <p:tgtEl>
                                          <p:spTgt spid="85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xEl>
                                              <p:pRg end="13" st="13"/>
                                            </p:txEl>
                                          </p:spTgt>
                                        </p:tgtEl>
                                        <p:attrNameLst>
                                          <p:attrName>style.visibility</p:attrName>
                                        </p:attrNameLst>
                                      </p:cBhvr>
                                      <p:to>
                                        <p:strVal val="visible"/>
                                      </p:to>
                                    </p:set>
                                    <p:animEffect filter="fade" transition="in">
                                      <p:cBhvr>
                                        <p:cTn dur="500"/>
                                        <p:tgtEl>
                                          <p:spTgt spid="85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xEl>
                                              <p:pRg end="0" st="0"/>
                                            </p:txEl>
                                          </p:spTgt>
                                        </p:tgtEl>
                                        <p:attrNameLst>
                                          <p:attrName>style.visibility</p:attrName>
                                        </p:attrNameLst>
                                      </p:cBhvr>
                                      <p:to>
                                        <p:strVal val="visible"/>
                                      </p:to>
                                    </p:set>
                                    <p:animEffect filter="fade" transition="in">
                                      <p:cBhvr>
                                        <p:cTn dur="500"/>
                                        <p:tgtEl>
                                          <p:spTgt spid="8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xEl>
                                              <p:pRg end="1" st="1"/>
                                            </p:txEl>
                                          </p:spTgt>
                                        </p:tgtEl>
                                        <p:attrNameLst>
                                          <p:attrName>style.visibility</p:attrName>
                                        </p:attrNameLst>
                                      </p:cBhvr>
                                      <p:to>
                                        <p:strVal val="visible"/>
                                      </p:to>
                                    </p:set>
                                    <p:animEffect filter="fade" transition="in">
                                      <p:cBhvr>
                                        <p:cTn dur="500"/>
                                        <p:tgtEl>
                                          <p:spTgt spid="8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xEl>
                                              <p:pRg end="2" st="2"/>
                                            </p:txEl>
                                          </p:spTgt>
                                        </p:tgtEl>
                                        <p:attrNameLst>
                                          <p:attrName>style.visibility</p:attrName>
                                        </p:attrNameLst>
                                      </p:cBhvr>
                                      <p:to>
                                        <p:strVal val="visible"/>
                                      </p:to>
                                    </p:set>
                                    <p:animEffect filter="fade" transition="in">
                                      <p:cBhvr>
                                        <p:cTn dur="500"/>
                                        <p:tgtEl>
                                          <p:spTgt spid="85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26"/>
          <p:cNvSpPr txBox="1"/>
          <p:nvPr>
            <p:ph idx="4294967295" type="ctrTitle"/>
          </p:nvPr>
        </p:nvSpPr>
        <p:spPr>
          <a:xfrm>
            <a:off x="542400" y="1460425"/>
            <a:ext cx="80592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000"/>
              <a:t>Our Proposed Design</a:t>
            </a:r>
            <a:endParaRPr sz="7000"/>
          </a:p>
        </p:txBody>
      </p:sp>
      <p:sp>
        <p:nvSpPr>
          <p:cNvPr id="863" name="Google Shape;863;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Google Shape;868;p27"/>
          <p:cNvSpPr/>
          <p:nvPr/>
        </p:nvSpPr>
        <p:spPr>
          <a:xfrm>
            <a:off x="1127350" y="250525"/>
            <a:ext cx="6967665" cy="4650289"/>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70" name="Google Shape;870;p27"/>
          <p:cNvPicPr preferRelativeResize="0"/>
          <p:nvPr/>
        </p:nvPicPr>
        <p:blipFill rotWithShape="1">
          <a:blip r:embed="rId3">
            <a:alphaModFix/>
          </a:blip>
          <a:srcRect b="0" l="0" r="0" t="6208"/>
          <a:stretch/>
        </p:blipFill>
        <p:spPr>
          <a:xfrm>
            <a:off x="1411775" y="457625"/>
            <a:ext cx="6398826" cy="356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28"/>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TRUST THE PROCESS (PADIO) </a:t>
            </a:r>
            <a:endParaRPr/>
          </a:p>
        </p:txBody>
      </p:sp>
      <p:sp>
        <p:nvSpPr>
          <p:cNvPr id="876" name="Google Shape;876;p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77" name="Google Shape;877;p28"/>
          <p:cNvSpPr/>
          <p:nvPr/>
        </p:nvSpPr>
        <p:spPr>
          <a:xfrm rot="-711057">
            <a:off x="6976677"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8" name="Google Shape;878;p28"/>
          <p:cNvSpPr/>
          <p:nvPr/>
        </p:nvSpPr>
        <p:spPr>
          <a:xfrm flipH="1" rot="711057">
            <a:off x="5435971"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79" name="Google Shape;879;p28"/>
          <p:cNvGrpSpPr/>
          <p:nvPr/>
        </p:nvGrpSpPr>
        <p:grpSpPr>
          <a:xfrm>
            <a:off x="5859450" y="3039608"/>
            <a:ext cx="2238900" cy="1530567"/>
            <a:chOff x="5859450" y="3039608"/>
            <a:chExt cx="2238900" cy="1530567"/>
          </a:xfrm>
        </p:grpSpPr>
        <p:sp>
          <p:nvSpPr>
            <p:cNvPr id="880" name="Google Shape;880;p28"/>
            <p:cNvSpPr/>
            <p:nvPr/>
          </p:nvSpPr>
          <p:spPr>
            <a:xfrm rot="-1790680">
              <a:off x="6852679" y="3074706"/>
              <a:ext cx="192304" cy="192304"/>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1" name="Google Shape;881;p28"/>
            <p:cNvSpPr txBox="1"/>
            <p:nvPr/>
          </p:nvSpPr>
          <p:spPr>
            <a:xfrm>
              <a:off x="6521554" y="3272001"/>
              <a:ext cx="835800" cy="33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April, May</a:t>
              </a:r>
              <a:endParaRPr sz="1000">
                <a:solidFill>
                  <a:srgbClr val="FFFFFF"/>
                </a:solidFill>
                <a:latin typeface="Titillium Web"/>
                <a:ea typeface="Titillium Web"/>
                <a:cs typeface="Titillium Web"/>
                <a:sym typeface="Titillium Web"/>
              </a:endParaRPr>
            </a:p>
          </p:txBody>
        </p:sp>
        <p:sp>
          <p:nvSpPr>
            <p:cNvPr id="882" name="Google Shape;882;p28"/>
            <p:cNvSpPr/>
            <p:nvPr/>
          </p:nvSpPr>
          <p:spPr>
            <a:xfrm>
              <a:off x="5921968" y="3671848"/>
              <a:ext cx="2053800" cy="843600"/>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3" name="Google Shape;883;p28"/>
            <p:cNvSpPr txBox="1"/>
            <p:nvPr/>
          </p:nvSpPr>
          <p:spPr>
            <a:xfrm>
              <a:off x="5859450" y="3821075"/>
              <a:ext cx="2238900" cy="74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200">
                  <a:solidFill>
                    <a:srgbClr val="6E86B6"/>
                  </a:solidFill>
                  <a:latin typeface="Titillium Web"/>
                  <a:ea typeface="Titillium Web"/>
                  <a:cs typeface="Titillium Web"/>
                  <a:sym typeface="Titillium Web"/>
                </a:rPr>
                <a:t>Implementation</a:t>
              </a:r>
              <a:endParaRPr sz="2200">
                <a:solidFill>
                  <a:srgbClr val="6E86B6"/>
                </a:solidFill>
                <a:latin typeface="Titillium Web"/>
                <a:ea typeface="Titillium Web"/>
                <a:cs typeface="Titillium Web"/>
                <a:sym typeface="Titillium Web"/>
              </a:endParaRPr>
            </a:p>
          </p:txBody>
        </p:sp>
        <p:sp>
          <p:nvSpPr>
            <p:cNvPr id="884" name="Google Shape;884;p28"/>
            <p:cNvSpPr/>
            <p:nvPr/>
          </p:nvSpPr>
          <p:spPr>
            <a:xfrm>
              <a:off x="6894939" y="3594321"/>
              <a:ext cx="108000" cy="81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85" name="Google Shape;885;p28"/>
          <p:cNvSpPr/>
          <p:nvPr/>
        </p:nvSpPr>
        <p:spPr>
          <a:xfrm rot="-711057">
            <a:off x="3899789"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6" name="Google Shape;886;p28"/>
          <p:cNvGrpSpPr/>
          <p:nvPr/>
        </p:nvGrpSpPr>
        <p:grpSpPr>
          <a:xfrm>
            <a:off x="4419278" y="1479246"/>
            <a:ext cx="2053800" cy="1494978"/>
            <a:chOff x="4419278" y="1479246"/>
            <a:chExt cx="2053800" cy="1494978"/>
          </a:xfrm>
        </p:grpSpPr>
        <p:sp>
          <p:nvSpPr>
            <p:cNvPr id="887" name="Google Shape;887;p28"/>
            <p:cNvSpPr/>
            <p:nvPr/>
          </p:nvSpPr>
          <p:spPr>
            <a:xfrm rot="-1790680">
              <a:off x="5349989" y="2746822"/>
              <a:ext cx="192304" cy="192304"/>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8" name="Google Shape;888;p28"/>
            <p:cNvSpPr txBox="1"/>
            <p:nvPr/>
          </p:nvSpPr>
          <p:spPr>
            <a:xfrm>
              <a:off x="5033785" y="2397059"/>
              <a:ext cx="835800" cy="33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March, April</a:t>
              </a:r>
              <a:endParaRPr sz="1000">
                <a:solidFill>
                  <a:srgbClr val="FFFFFF"/>
                </a:solidFill>
                <a:latin typeface="Titillium Web"/>
                <a:ea typeface="Titillium Web"/>
                <a:cs typeface="Titillium Web"/>
                <a:sym typeface="Titillium Web"/>
              </a:endParaRPr>
            </a:p>
          </p:txBody>
        </p:sp>
        <p:sp>
          <p:nvSpPr>
            <p:cNvPr id="889" name="Google Shape;889;p28"/>
            <p:cNvSpPr/>
            <p:nvPr/>
          </p:nvSpPr>
          <p:spPr>
            <a:xfrm>
              <a:off x="4419278" y="1479246"/>
              <a:ext cx="2053800" cy="843600"/>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0" name="Google Shape;890;p28"/>
            <p:cNvSpPr/>
            <p:nvPr/>
          </p:nvSpPr>
          <p:spPr>
            <a:xfrm rot="10800000">
              <a:off x="5392147" y="2317545"/>
              <a:ext cx="108000" cy="81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1" name="Google Shape;891;p28"/>
            <p:cNvSpPr txBox="1"/>
            <p:nvPr/>
          </p:nvSpPr>
          <p:spPr>
            <a:xfrm>
              <a:off x="4472343" y="1523856"/>
              <a:ext cx="1947600" cy="74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3000">
                  <a:solidFill>
                    <a:srgbClr val="6E86B6"/>
                  </a:solidFill>
                  <a:latin typeface="Titillium Web"/>
                  <a:ea typeface="Titillium Web"/>
                  <a:cs typeface="Titillium Web"/>
                  <a:sym typeface="Titillium Web"/>
                </a:rPr>
                <a:t>Design</a:t>
              </a:r>
              <a:endParaRPr sz="3000">
                <a:solidFill>
                  <a:srgbClr val="6E86B6"/>
                </a:solidFill>
                <a:latin typeface="Titillium Web"/>
                <a:ea typeface="Titillium Web"/>
                <a:cs typeface="Titillium Web"/>
                <a:sym typeface="Titillium Web"/>
              </a:endParaRPr>
            </a:p>
          </p:txBody>
        </p:sp>
      </p:grpSp>
      <p:sp>
        <p:nvSpPr>
          <p:cNvPr id="892" name="Google Shape;892;p28"/>
          <p:cNvSpPr/>
          <p:nvPr/>
        </p:nvSpPr>
        <p:spPr>
          <a:xfrm flipH="1" rot="711057">
            <a:off x="2350760"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93" name="Google Shape;893;p28"/>
          <p:cNvGrpSpPr/>
          <p:nvPr/>
        </p:nvGrpSpPr>
        <p:grpSpPr>
          <a:xfrm>
            <a:off x="2912587" y="3039608"/>
            <a:ext cx="2053800" cy="1475840"/>
            <a:chOff x="2912587" y="3039608"/>
            <a:chExt cx="2053800" cy="1475840"/>
          </a:xfrm>
        </p:grpSpPr>
        <p:sp>
          <p:nvSpPr>
            <p:cNvPr id="894" name="Google Shape;894;p28"/>
            <p:cNvSpPr txBox="1"/>
            <p:nvPr/>
          </p:nvSpPr>
          <p:spPr>
            <a:xfrm>
              <a:off x="3409053" y="3273975"/>
              <a:ext cx="1060800" cy="33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February, March</a:t>
              </a:r>
              <a:endParaRPr sz="1000">
                <a:solidFill>
                  <a:srgbClr val="6E86B6"/>
                </a:solidFill>
                <a:latin typeface="Titillium Web"/>
                <a:ea typeface="Titillium Web"/>
                <a:cs typeface="Titillium Web"/>
                <a:sym typeface="Titillium Web"/>
              </a:endParaRPr>
            </a:p>
          </p:txBody>
        </p:sp>
        <p:sp>
          <p:nvSpPr>
            <p:cNvPr id="895" name="Google Shape;895;p28"/>
            <p:cNvSpPr/>
            <p:nvPr/>
          </p:nvSpPr>
          <p:spPr>
            <a:xfrm rot="-1790680">
              <a:off x="3843297" y="3074706"/>
              <a:ext cx="192304" cy="192304"/>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6" name="Google Shape;896;p28"/>
            <p:cNvSpPr/>
            <p:nvPr/>
          </p:nvSpPr>
          <p:spPr>
            <a:xfrm>
              <a:off x="2912587" y="3671848"/>
              <a:ext cx="2053800" cy="843600"/>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7" name="Google Shape;897;p28"/>
            <p:cNvSpPr txBox="1"/>
            <p:nvPr/>
          </p:nvSpPr>
          <p:spPr>
            <a:xfrm>
              <a:off x="2965650" y="3594327"/>
              <a:ext cx="1947600" cy="54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500">
                  <a:solidFill>
                    <a:srgbClr val="FFFFFF"/>
                  </a:solidFill>
                  <a:latin typeface="Titillium Web"/>
                  <a:ea typeface="Titillium Web"/>
                  <a:cs typeface="Titillium Web"/>
                  <a:sym typeface="Titillium Web"/>
                </a:rPr>
                <a:t>Planning, Analysis</a:t>
              </a:r>
              <a:endParaRPr sz="2500">
                <a:solidFill>
                  <a:srgbClr val="FFFFFF"/>
                </a:solidFill>
                <a:latin typeface="Titillium Web"/>
                <a:ea typeface="Titillium Web"/>
                <a:cs typeface="Titillium Web"/>
                <a:sym typeface="Titillium Web"/>
              </a:endParaRPr>
            </a:p>
          </p:txBody>
        </p:sp>
        <p:sp>
          <p:nvSpPr>
            <p:cNvPr id="898" name="Google Shape;898;p28"/>
            <p:cNvSpPr/>
            <p:nvPr/>
          </p:nvSpPr>
          <p:spPr>
            <a:xfrm>
              <a:off x="3885558" y="3594321"/>
              <a:ext cx="108000" cy="81000"/>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99" name="Google Shape;899;p28"/>
          <p:cNvSpPr/>
          <p:nvPr/>
        </p:nvSpPr>
        <p:spPr>
          <a:xfrm rot="-711057">
            <a:off x="822911"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900" name="Google Shape;900;p28"/>
          <p:cNvGrpSpPr/>
          <p:nvPr/>
        </p:nvGrpSpPr>
        <p:grpSpPr>
          <a:xfrm>
            <a:off x="1369440" y="1479246"/>
            <a:ext cx="2053800" cy="1494978"/>
            <a:chOff x="1369440" y="1479246"/>
            <a:chExt cx="2053800" cy="1494978"/>
          </a:xfrm>
        </p:grpSpPr>
        <p:sp>
          <p:nvSpPr>
            <p:cNvPr id="901" name="Google Shape;901;p28"/>
            <p:cNvSpPr/>
            <p:nvPr/>
          </p:nvSpPr>
          <p:spPr>
            <a:xfrm>
              <a:off x="1369440" y="1479246"/>
              <a:ext cx="2053800" cy="843600"/>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902" name="Google Shape;902;p28"/>
            <p:cNvSpPr txBox="1"/>
            <p:nvPr/>
          </p:nvSpPr>
          <p:spPr>
            <a:xfrm>
              <a:off x="1977517" y="2397059"/>
              <a:ext cx="835800" cy="33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February</a:t>
              </a:r>
              <a:endParaRPr sz="1000">
                <a:solidFill>
                  <a:srgbClr val="6E86B6"/>
                </a:solidFill>
                <a:latin typeface="Titillium Web"/>
                <a:ea typeface="Titillium Web"/>
                <a:cs typeface="Titillium Web"/>
                <a:sym typeface="Titillium Web"/>
              </a:endParaRPr>
            </a:p>
          </p:txBody>
        </p:sp>
        <p:sp>
          <p:nvSpPr>
            <p:cNvPr id="903" name="Google Shape;903;p28"/>
            <p:cNvSpPr/>
            <p:nvPr/>
          </p:nvSpPr>
          <p:spPr>
            <a:xfrm rot="10800000">
              <a:off x="2342309" y="2317545"/>
              <a:ext cx="108000" cy="81000"/>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904" name="Google Shape;904;p28"/>
            <p:cNvSpPr txBox="1"/>
            <p:nvPr/>
          </p:nvSpPr>
          <p:spPr>
            <a:xfrm>
              <a:off x="1422504" y="1523856"/>
              <a:ext cx="1947600" cy="74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3000">
                  <a:solidFill>
                    <a:srgbClr val="FFFFFF"/>
                  </a:solidFill>
                  <a:latin typeface="Titillium Web"/>
                  <a:ea typeface="Titillium Web"/>
                  <a:cs typeface="Titillium Web"/>
                  <a:sym typeface="Titillium Web"/>
                </a:rPr>
                <a:t>Planning</a:t>
              </a:r>
              <a:endParaRPr sz="3000">
                <a:solidFill>
                  <a:srgbClr val="FFFFFF"/>
                </a:solidFill>
                <a:latin typeface="Titillium Web"/>
                <a:ea typeface="Titillium Web"/>
                <a:cs typeface="Titillium Web"/>
                <a:sym typeface="Titillium Web"/>
              </a:endParaRPr>
            </a:p>
          </p:txBody>
        </p:sp>
        <p:sp>
          <p:nvSpPr>
            <p:cNvPr id="905" name="Google Shape;905;p28"/>
            <p:cNvSpPr/>
            <p:nvPr/>
          </p:nvSpPr>
          <p:spPr>
            <a:xfrm rot="-1790680">
              <a:off x="2296762" y="2746822"/>
              <a:ext cx="192304" cy="192304"/>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9" name="Shape 909"/>
        <p:cNvGrpSpPr/>
        <p:nvPr/>
      </p:nvGrpSpPr>
      <p:grpSpPr>
        <a:xfrm>
          <a:off x="0" y="0"/>
          <a:ext cx="0" cy="0"/>
          <a:chOff x="0" y="0"/>
          <a:chExt cx="0" cy="0"/>
        </a:xfrm>
      </p:grpSpPr>
      <p:sp>
        <p:nvSpPr>
          <p:cNvPr id="910" name="Google Shape;910;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1" name="Google Shape;911;p29"/>
          <p:cNvSpPr txBox="1"/>
          <p:nvPr>
            <p:ph type="title"/>
          </p:nvPr>
        </p:nvSpPr>
        <p:spPr>
          <a:xfrm>
            <a:off x="452724" y="796914"/>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THANKS!</a:t>
            </a:r>
            <a:endParaRPr sz="6000"/>
          </a:p>
        </p:txBody>
      </p:sp>
      <p:sp>
        <p:nvSpPr>
          <p:cNvPr id="912" name="Google Shape;912;p29"/>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Any questions?</a:t>
            </a:r>
            <a:endParaRPr b="1"/>
          </a:p>
          <a:p>
            <a:pPr indent="0" lvl="0" marL="0" rtl="0" algn="l">
              <a:spcBef>
                <a:spcPts val="600"/>
              </a:spcBef>
              <a:spcAft>
                <a:spcPts val="0"/>
              </a:spcAft>
              <a:buNone/>
            </a:pPr>
            <a:r>
              <a:t/>
            </a:r>
            <a:endParaRPr/>
          </a:p>
        </p:txBody>
      </p:sp>
      <p:pic>
        <p:nvPicPr>
          <p:cNvPr id="913" name="Google Shape;913;p29"/>
          <p:cNvPicPr preferRelativeResize="0"/>
          <p:nvPr/>
        </p:nvPicPr>
        <p:blipFill rotWithShape="1">
          <a:blip r:embed="rId3">
            <a:alphaModFix/>
          </a:blip>
          <a:srcRect b="6947" l="29032" r="24357" t="-74"/>
          <a:stretch/>
        </p:blipFill>
        <p:spPr>
          <a:xfrm>
            <a:off x="5546725" y="544875"/>
            <a:ext cx="3039850" cy="40493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3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19" name="Google Shape;919;p30"/>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a:t>
            </a:r>
            <a:endParaRPr sz="2400"/>
          </a:p>
          <a:p>
            <a:pPr indent="-381000" lvl="0" marL="457200" rtl="0" algn="l">
              <a:lnSpc>
                <a:spcPct val="115000"/>
              </a:lnSpc>
              <a:spcBef>
                <a:spcPts val="0"/>
              </a:spcBef>
              <a:spcAft>
                <a:spcPts val="0"/>
              </a:spcAft>
              <a:buClr>
                <a:srgbClr val="6E86B6"/>
              </a:buClr>
              <a:buSzPts val="2400"/>
              <a:buChar char="▫"/>
            </a:pPr>
            <a:r>
              <a:rPr lang="en" u="sng">
                <a:solidFill>
                  <a:srgbClr val="6E86B6"/>
                </a:solidFill>
                <a:hlinkClick r:id="rId3"/>
              </a:rPr>
              <a:t>https://researchguides.library.brocku.ca/ENTR2P91/organizational-legal</a:t>
            </a:r>
            <a:endParaRPr sz="2400">
              <a:solidFill>
                <a:srgbClr val="6E86B6"/>
              </a:solidFill>
            </a:endParaRPr>
          </a:p>
        </p:txBody>
      </p:sp>
      <p:sp>
        <p:nvSpPr>
          <p:cNvPr id="920" name="Google Shape;920;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1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Description | Connected Campus</a:t>
            </a:r>
            <a:endParaRPr/>
          </a:p>
        </p:txBody>
      </p:sp>
      <p:sp>
        <p:nvSpPr>
          <p:cNvPr id="786" name="Google Shape;786;p16"/>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t/>
            </a:r>
            <a:endParaRPr sz="1400">
              <a:latin typeface="Montserrat"/>
              <a:ea typeface="Montserrat"/>
              <a:cs typeface="Montserrat"/>
              <a:sym typeface="Montserrat"/>
            </a:endParaRPr>
          </a:p>
          <a:p>
            <a:pPr indent="0" lvl="0" marL="0" rtl="0" algn="l">
              <a:lnSpc>
                <a:spcPct val="138000"/>
              </a:lnSpc>
              <a:spcBef>
                <a:spcPts val="0"/>
              </a:spcBef>
              <a:spcAft>
                <a:spcPts val="0"/>
              </a:spcAft>
              <a:buClr>
                <a:schemeClr val="dk1"/>
              </a:buClr>
              <a:buSzPts val="1100"/>
              <a:buFont typeface="Arial"/>
              <a:buNone/>
            </a:pPr>
            <a:r>
              <a:rPr lang="en" sz="1400">
                <a:latin typeface="Montserrat"/>
                <a:ea typeface="Montserrat"/>
                <a:cs typeface="Montserrat"/>
                <a:sym typeface="Montserrat"/>
              </a:rPr>
              <a:t>Every school collects student activity through the swipes of their student ID’s. Students swipe at the dining hall, the front desk of the RAC, the residence halls, the library, labs, and so many other places. We aim to develop an authorized app that analyzes where students are visiting the most and at what times. This data could be used to make business decisions regarding when to increase staff in needed areas through alerts. This alert system could be used to minimize the broadcast messages until absolutely necessary. For example, if there’s a water fountain not working on the second floor of the RAC, only students who swipe in will get that notification. Dashboards and views will be made and HIPAA compliance will be followed.</a:t>
            </a:r>
            <a:endParaRPr sz="1400"/>
          </a:p>
        </p:txBody>
      </p:sp>
      <p:sp>
        <p:nvSpPr>
          <p:cNvPr id="787" name="Google Shape;787;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sp>
        <p:nvSpPr>
          <p:cNvPr id="792" name="Google Shape;792;p1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Team</a:t>
            </a:r>
            <a:r>
              <a:rPr lang="en"/>
              <a:t> | Roles</a:t>
            </a:r>
            <a:endParaRPr/>
          </a:p>
        </p:txBody>
      </p:sp>
      <p:sp>
        <p:nvSpPr>
          <p:cNvPr id="793" name="Google Shape;793;p17"/>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lnSpc>
                <a:spcPct val="138000"/>
              </a:lnSpc>
              <a:spcBef>
                <a:spcPts val="0"/>
              </a:spcBef>
              <a:spcAft>
                <a:spcPts val="0"/>
              </a:spcAft>
              <a:buSzPts val="2400"/>
              <a:buChar char="▫"/>
            </a:pPr>
            <a:r>
              <a:rPr lang="en"/>
              <a:t>Mark Girguis - Project Manager</a:t>
            </a:r>
            <a:endParaRPr/>
          </a:p>
          <a:p>
            <a:pPr indent="-381000" lvl="0" marL="457200" rtl="0" algn="l">
              <a:lnSpc>
                <a:spcPct val="138000"/>
              </a:lnSpc>
              <a:spcBef>
                <a:spcPts val="0"/>
              </a:spcBef>
              <a:spcAft>
                <a:spcPts val="0"/>
              </a:spcAft>
              <a:buSzPts val="2400"/>
              <a:buChar char="▫"/>
            </a:pPr>
            <a:r>
              <a:rPr lang="en"/>
              <a:t>Kishan Patel - Programmer</a:t>
            </a:r>
            <a:endParaRPr/>
          </a:p>
          <a:p>
            <a:pPr indent="-381000" lvl="0" marL="457200" rtl="0" algn="l">
              <a:lnSpc>
                <a:spcPct val="138000"/>
              </a:lnSpc>
              <a:spcBef>
                <a:spcPts val="0"/>
              </a:spcBef>
              <a:spcAft>
                <a:spcPts val="0"/>
              </a:spcAft>
              <a:buSzPts val="2400"/>
              <a:buChar char="▫"/>
            </a:pPr>
            <a:r>
              <a:rPr lang="en"/>
              <a:t>Ankit Monga - Data Analyst</a:t>
            </a:r>
            <a:endParaRPr/>
          </a:p>
          <a:p>
            <a:pPr indent="-381000" lvl="0" marL="457200" rtl="0" algn="l">
              <a:lnSpc>
                <a:spcPct val="138000"/>
              </a:lnSpc>
              <a:spcBef>
                <a:spcPts val="0"/>
              </a:spcBef>
              <a:spcAft>
                <a:spcPts val="0"/>
              </a:spcAft>
              <a:buSzPts val="2400"/>
              <a:buChar char="▫"/>
            </a:pPr>
            <a:r>
              <a:rPr lang="en"/>
              <a:t>Eric Gonzales - Business Analyst</a:t>
            </a:r>
            <a:endParaRPr/>
          </a:p>
          <a:p>
            <a:pPr indent="-381000" lvl="0" marL="457200" rtl="0" algn="l">
              <a:lnSpc>
                <a:spcPct val="138000"/>
              </a:lnSpc>
              <a:spcBef>
                <a:spcPts val="0"/>
              </a:spcBef>
              <a:spcAft>
                <a:spcPts val="0"/>
              </a:spcAft>
              <a:buSzPts val="2400"/>
              <a:buChar char="▫"/>
            </a:pPr>
            <a:r>
              <a:rPr lang="en"/>
              <a:t>Jason Chung - Systems Designer</a:t>
            </a:r>
            <a:endParaRPr/>
          </a:p>
          <a:p>
            <a:pPr indent="-381000" lvl="0" marL="457200" rtl="0" algn="l">
              <a:lnSpc>
                <a:spcPct val="138000"/>
              </a:lnSpc>
              <a:spcBef>
                <a:spcPts val="0"/>
              </a:spcBef>
              <a:spcAft>
                <a:spcPts val="0"/>
              </a:spcAft>
              <a:buSzPts val="2400"/>
              <a:buChar char="▫"/>
            </a:pPr>
            <a:r>
              <a:rPr lang="en"/>
              <a:t>Hector Khuon - Quality Assurance</a:t>
            </a:r>
            <a:endParaRPr/>
          </a:p>
        </p:txBody>
      </p:sp>
      <p:sp>
        <p:nvSpPr>
          <p:cNvPr id="794" name="Google Shape;794;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xEl>
                                              <p:pRg end="0" st="0"/>
                                            </p:txEl>
                                          </p:spTgt>
                                        </p:tgtEl>
                                        <p:attrNameLst>
                                          <p:attrName>style.visibility</p:attrName>
                                        </p:attrNameLst>
                                      </p:cBhvr>
                                      <p:to>
                                        <p:strVal val="visible"/>
                                      </p:to>
                                    </p:set>
                                    <p:animEffect filter="fade" transition="in">
                                      <p:cBhvr>
                                        <p:cTn dur="400"/>
                                        <p:tgtEl>
                                          <p:spTgt spid="7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xEl>
                                              <p:pRg end="1" st="1"/>
                                            </p:txEl>
                                          </p:spTgt>
                                        </p:tgtEl>
                                        <p:attrNameLst>
                                          <p:attrName>style.visibility</p:attrName>
                                        </p:attrNameLst>
                                      </p:cBhvr>
                                      <p:to>
                                        <p:strVal val="visible"/>
                                      </p:to>
                                    </p:set>
                                    <p:animEffect filter="fade" transition="in">
                                      <p:cBhvr>
                                        <p:cTn dur="400"/>
                                        <p:tgtEl>
                                          <p:spTgt spid="7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xEl>
                                              <p:pRg end="2" st="2"/>
                                            </p:txEl>
                                          </p:spTgt>
                                        </p:tgtEl>
                                        <p:attrNameLst>
                                          <p:attrName>style.visibility</p:attrName>
                                        </p:attrNameLst>
                                      </p:cBhvr>
                                      <p:to>
                                        <p:strVal val="visible"/>
                                      </p:to>
                                    </p:set>
                                    <p:animEffect filter="fade" transition="in">
                                      <p:cBhvr>
                                        <p:cTn dur="400"/>
                                        <p:tgtEl>
                                          <p:spTgt spid="7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xEl>
                                              <p:pRg end="3" st="3"/>
                                            </p:txEl>
                                          </p:spTgt>
                                        </p:tgtEl>
                                        <p:attrNameLst>
                                          <p:attrName>style.visibility</p:attrName>
                                        </p:attrNameLst>
                                      </p:cBhvr>
                                      <p:to>
                                        <p:strVal val="visible"/>
                                      </p:to>
                                    </p:set>
                                    <p:animEffect filter="fade" transition="in">
                                      <p:cBhvr>
                                        <p:cTn dur="400"/>
                                        <p:tgtEl>
                                          <p:spTgt spid="7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xEl>
                                              <p:pRg end="4" st="4"/>
                                            </p:txEl>
                                          </p:spTgt>
                                        </p:tgtEl>
                                        <p:attrNameLst>
                                          <p:attrName>style.visibility</p:attrName>
                                        </p:attrNameLst>
                                      </p:cBhvr>
                                      <p:to>
                                        <p:strVal val="visible"/>
                                      </p:to>
                                    </p:set>
                                    <p:animEffect filter="fade" transition="in">
                                      <p:cBhvr>
                                        <p:cTn dur="400"/>
                                        <p:tgtEl>
                                          <p:spTgt spid="7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xEl>
                                              <p:pRg end="5" st="5"/>
                                            </p:txEl>
                                          </p:spTgt>
                                        </p:tgtEl>
                                        <p:attrNameLst>
                                          <p:attrName>style.visibility</p:attrName>
                                        </p:attrNameLst>
                                      </p:cBhvr>
                                      <p:to>
                                        <p:strVal val="visible"/>
                                      </p:to>
                                    </p:set>
                                    <p:animEffect filter="fade" transition="in">
                                      <p:cBhvr>
                                        <p:cTn dur="400"/>
                                        <p:tgtEl>
                                          <p:spTgt spid="79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18"/>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Systems Request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1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Needs</a:t>
            </a:r>
            <a:endParaRPr/>
          </a:p>
        </p:txBody>
      </p:sp>
      <p:sp>
        <p:nvSpPr>
          <p:cNvPr id="805" name="Google Shape;805;p19"/>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t/>
            </a:r>
            <a:endParaRPr/>
          </a:p>
          <a:p>
            <a:pPr indent="-381000" lvl="0" marL="457200" rtl="0" algn="l">
              <a:lnSpc>
                <a:spcPct val="138000"/>
              </a:lnSpc>
              <a:spcBef>
                <a:spcPts val="0"/>
              </a:spcBef>
              <a:spcAft>
                <a:spcPts val="0"/>
              </a:spcAft>
              <a:buSzPts val="2400"/>
              <a:buChar char="▫"/>
            </a:pPr>
            <a:r>
              <a:rPr lang="en"/>
              <a:t>Overstaffed areas with little or no traffic</a:t>
            </a:r>
            <a:endParaRPr/>
          </a:p>
          <a:p>
            <a:pPr indent="-381000" lvl="0" marL="457200" rtl="0" algn="l">
              <a:lnSpc>
                <a:spcPct val="138000"/>
              </a:lnSpc>
              <a:spcBef>
                <a:spcPts val="0"/>
              </a:spcBef>
              <a:spcAft>
                <a:spcPts val="0"/>
              </a:spcAft>
              <a:buSzPts val="2400"/>
              <a:buChar char="▫"/>
            </a:pPr>
            <a:r>
              <a:rPr lang="en"/>
              <a:t>Students receive alerts that are unrelated to them</a:t>
            </a:r>
            <a:endParaRPr/>
          </a:p>
          <a:p>
            <a:pPr indent="-381000" lvl="0" marL="457200" rtl="0" algn="l">
              <a:lnSpc>
                <a:spcPct val="138000"/>
              </a:lnSpc>
              <a:spcBef>
                <a:spcPts val="0"/>
              </a:spcBef>
              <a:spcAft>
                <a:spcPts val="0"/>
              </a:spcAft>
              <a:buSzPts val="2400"/>
              <a:buChar char="▫"/>
            </a:pPr>
            <a:r>
              <a:rPr lang="en"/>
              <a:t>LMS Engagement score not being used to alert students in need</a:t>
            </a:r>
            <a:endParaRPr/>
          </a:p>
        </p:txBody>
      </p:sp>
      <p:sp>
        <p:nvSpPr>
          <p:cNvPr id="806" name="Google Shape;806;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0" st="0"/>
                                            </p:txEl>
                                          </p:spTgt>
                                        </p:tgtEl>
                                        <p:attrNameLst>
                                          <p:attrName>style.visibility</p:attrName>
                                        </p:attrNameLst>
                                      </p:cBhvr>
                                      <p:to>
                                        <p:strVal val="visible"/>
                                      </p:to>
                                    </p:set>
                                    <p:animEffect filter="fade" transition="in">
                                      <p:cBhvr>
                                        <p:cTn dur="500"/>
                                        <p:tgtEl>
                                          <p:spTgt spid="8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1" st="1"/>
                                            </p:txEl>
                                          </p:spTgt>
                                        </p:tgtEl>
                                        <p:attrNameLst>
                                          <p:attrName>style.visibility</p:attrName>
                                        </p:attrNameLst>
                                      </p:cBhvr>
                                      <p:to>
                                        <p:strVal val="visible"/>
                                      </p:to>
                                    </p:set>
                                    <p:animEffect filter="fade" transition="in">
                                      <p:cBhvr>
                                        <p:cTn dur="500"/>
                                        <p:tgtEl>
                                          <p:spTgt spid="8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2" st="2"/>
                                            </p:txEl>
                                          </p:spTgt>
                                        </p:tgtEl>
                                        <p:attrNameLst>
                                          <p:attrName>style.visibility</p:attrName>
                                        </p:attrNameLst>
                                      </p:cBhvr>
                                      <p:to>
                                        <p:strVal val="visible"/>
                                      </p:to>
                                    </p:set>
                                    <p:animEffect filter="fade" transition="in">
                                      <p:cBhvr>
                                        <p:cTn dur="500"/>
                                        <p:tgtEl>
                                          <p:spTgt spid="8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3" st="3"/>
                                            </p:txEl>
                                          </p:spTgt>
                                        </p:tgtEl>
                                        <p:attrNameLst>
                                          <p:attrName>style.visibility</p:attrName>
                                        </p:attrNameLst>
                                      </p:cBhvr>
                                      <p:to>
                                        <p:strVal val="visible"/>
                                      </p:to>
                                    </p:set>
                                    <p:animEffect filter="fade" transition="in">
                                      <p:cBhvr>
                                        <p:cTn dur="500"/>
                                        <p:tgtEl>
                                          <p:spTgt spid="8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2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Requirements | Goals</a:t>
            </a:r>
            <a:endParaRPr/>
          </a:p>
        </p:txBody>
      </p:sp>
      <p:sp>
        <p:nvSpPr>
          <p:cNvPr id="812" name="Google Shape;812;p20"/>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lnSpc>
                <a:spcPct val="138000"/>
              </a:lnSpc>
              <a:spcBef>
                <a:spcPts val="0"/>
              </a:spcBef>
              <a:spcAft>
                <a:spcPts val="0"/>
              </a:spcAft>
              <a:buSzPts val="2400"/>
              <a:buChar char="▫"/>
            </a:pPr>
            <a:r>
              <a:rPr lang="en"/>
              <a:t>Web-based accessible dashboard of activity</a:t>
            </a:r>
            <a:endParaRPr/>
          </a:p>
          <a:p>
            <a:pPr indent="-381000" lvl="0" marL="457200" rtl="0" algn="l">
              <a:lnSpc>
                <a:spcPct val="138000"/>
              </a:lnSpc>
              <a:spcBef>
                <a:spcPts val="0"/>
              </a:spcBef>
              <a:spcAft>
                <a:spcPts val="0"/>
              </a:spcAft>
              <a:buSzPts val="2400"/>
              <a:buChar char="▫"/>
            </a:pPr>
            <a:r>
              <a:rPr lang="en"/>
              <a:t>Alerts trigger in real-time for high-traffic areas</a:t>
            </a:r>
            <a:endParaRPr/>
          </a:p>
          <a:p>
            <a:pPr indent="-381000" lvl="0" marL="457200" rtl="0" algn="l">
              <a:lnSpc>
                <a:spcPct val="138000"/>
              </a:lnSpc>
              <a:spcBef>
                <a:spcPts val="0"/>
              </a:spcBef>
              <a:spcAft>
                <a:spcPts val="0"/>
              </a:spcAft>
              <a:buSzPts val="2400"/>
              <a:buChar char="▫"/>
            </a:pPr>
            <a:r>
              <a:rPr lang="en"/>
              <a:t>Post alerts to organization websites and mobile app</a:t>
            </a:r>
            <a:endParaRPr/>
          </a:p>
          <a:p>
            <a:pPr indent="-381000" lvl="0" marL="457200" rtl="0" algn="l">
              <a:lnSpc>
                <a:spcPct val="138000"/>
              </a:lnSpc>
              <a:spcBef>
                <a:spcPts val="0"/>
              </a:spcBef>
              <a:spcAft>
                <a:spcPts val="0"/>
              </a:spcAft>
              <a:buSzPts val="2400"/>
              <a:buChar char="▫"/>
            </a:pPr>
            <a:r>
              <a:rPr lang="en"/>
              <a:t>LMS Engagement correlation to grade distributions</a:t>
            </a:r>
            <a:endParaRPr/>
          </a:p>
          <a:p>
            <a:pPr indent="-381000" lvl="0" marL="457200" rtl="0" algn="l">
              <a:lnSpc>
                <a:spcPct val="138000"/>
              </a:lnSpc>
              <a:spcBef>
                <a:spcPts val="0"/>
              </a:spcBef>
              <a:spcAft>
                <a:spcPts val="0"/>
              </a:spcAft>
              <a:buSzPts val="2400"/>
              <a:buChar char="▫"/>
            </a:pPr>
            <a:r>
              <a:rPr lang="en"/>
              <a:t>Permission-based, user-friendly UI</a:t>
            </a:r>
            <a:endParaRPr/>
          </a:p>
        </p:txBody>
      </p:sp>
      <p:sp>
        <p:nvSpPr>
          <p:cNvPr id="813" name="Google Shape;813;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xEl>
                                              <p:pRg end="0" st="0"/>
                                            </p:txEl>
                                          </p:spTgt>
                                        </p:tgtEl>
                                        <p:attrNameLst>
                                          <p:attrName>style.visibility</p:attrName>
                                        </p:attrNameLst>
                                      </p:cBhvr>
                                      <p:to>
                                        <p:strVal val="visible"/>
                                      </p:to>
                                    </p:set>
                                    <p:animEffect filter="fade" transition="in">
                                      <p:cBhvr>
                                        <p:cTn dur="500"/>
                                        <p:tgtEl>
                                          <p:spTgt spid="8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xEl>
                                              <p:pRg end="1" st="1"/>
                                            </p:txEl>
                                          </p:spTgt>
                                        </p:tgtEl>
                                        <p:attrNameLst>
                                          <p:attrName>style.visibility</p:attrName>
                                        </p:attrNameLst>
                                      </p:cBhvr>
                                      <p:to>
                                        <p:strVal val="visible"/>
                                      </p:to>
                                    </p:set>
                                    <p:animEffect filter="fade" transition="in">
                                      <p:cBhvr>
                                        <p:cTn dur="500"/>
                                        <p:tgtEl>
                                          <p:spTgt spid="8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xEl>
                                              <p:pRg end="2" st="2"/>
                                            </p:txEl>
                                          </p:spTgt>
                                        </p:tgtEl>
                                        <p:attrNameLst>
                                          <p:attrName>style.visibility</p:attrName>
                                        </p:attrNameLst>
                                      </p:cBhvr>
                                      <p:to>
                                        <p:strVal val="visible"/>
                                      </p:to>
                                    </p:set>
                                    <p:animEffect filter="fade" transition="in">
                                      <p:cBhvr>
                                        <p:cTn dur="500"/>
                                        <p:tgtEl>
                                          <p:spTgt spid="8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xEl>
                                              <p:pRg end="3" st="3"/>
                                            </p:txEl>
                                          </p:spTgt>
                                        </p:tgtEl>
                                        <p:attrNameLst>
                                          <p:attrName>style.visibility</p:attrName>
                                        </p:attrNameLst>
                                      </p:cBhvr>
                                      <p:to>
                                        <p:strVal val="visible"/>
                                      </p:to>
                                    </p:set>
                                    <p:animEffect filter="fade" transition="in">
                                      <p:cBhvr>
                                        <p:cTn dur="500"/>
                                        <p:tgtEl>
                                          <p:spTgt spid="8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xEl>
                                              <p:pRg end="4" st="4"/>
                                            </p:txEl>
                                          </p:spTgt>
                                        </p:tgtEl>
                                        <p:attrNameLst>
                                          <p:attrName>style.visibility</p:attrName>
                                        </p:attrNameLst>
                                      </p:cBhvr>
                                      <p:to>
                                        <p:strVal val="visible"/>
                                      </p:to>
                                    </p:set>
                                    <p:animEffect filter="fade" transition="in">
                                      <p:cBhvr>
                                        <p:cTn dur="500"/>
                                        <p:tgtEl>
                                          <p:spTgt spid="81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21"/>
          <p:cNvSpPr txBox="1"/>
          <p:nvPr>
            <p:ph idx="4294967295" type="ctrTitle"/>
          </p:nvPr>
        </p:nvSpPr>
        <p:spPr>
          <a:xfrm>
            <a:off x="2428725" y="1600475"/>
            <a:ext cx="4266300" cy="62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252,000</a:t>
            </a:r>
            <a:r>
              <a:rPr lang="en" sz="4800"/>
              <a:t>$</a:t>
            </a:r>
            <a:endParaRPr sz="4800"/>
          </a:p>
        </p:txBody>
      </p:sp>
      <p:sp>
        <p:nvSpPr>
          <p:cNvPr id="819" name="Google Shape;819;p21"/>
          <p:cNvSpPr txBox="1"/>
          <p:nvPr>
            <p:ph idx="4294967295" type="subTitle"/>
          </p:nvPr>
        </p:nvSpPr>
        <p:spPr>
          <a:xfrm>
            <a:off x="2448967" y="1961778"/>
            <a:ext cx="4266300" cy="32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Budget savings from FTE/PTE transition</a:t>
            </a:r>
            <a:endParaRPr sz="1800"/>
          </a:p>
        </p:txBody>
      </p:sp>
      <p:sp>
        <p:nvSpPr>
          <p:cNvPr id="820" name="Google Shape;820;p21"/>
          <p:cNvSpPr txBox="1"/>
          <p:nvPr>
            <p:ph idx="4294967295" type="ctrTitle"/>
          </p:nvPr>
        </p:nvSpPr>
        <p:spPr>
          <a:xfrm>
            <a:off x="2418600" y="2647850"/>
            <a:ext cx="2605200" cy="62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284,000 </a:t>
            </a:r>
            <a:endParaRPr sz="4800"/>
          </a:p>
        </p:txBody>
      </p:sp>
      <p:sp>
        <p:nvSpPr>
          <p:cNvPr id="821" name="Google Shape;821;p21"/>
          <p:cNvSpPr txBox="1"/>
          <p:nvPr>
            <p:ph idx="4294967295" type="subTitle"/>
          </p:nvPr>
        </p:nvSpPr>
        <p:spPr>
          <a:xfrm>
            <a:off x="2189042" y="3544038"/>
            <a:ext cx="4266300" cy="3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solidFill>
                <a:schemeClr val="lt1"/>
              </a:solidFill>
              <a:latin typeface="Titillium Web ExtraLight"/>
              <a:ea typeface="Titillium Web ExtraLight"/>
              <a:cs typeface="Titillium Web ExtraLight"/>
              <a:sym typeface="Titillium Web ExtraLight"/>
            </a:endParaRPr>
          </a:p>
          <a:p>
            <a:pPr indent="0" lvl="0" marL="0" rtl="0" algn="l">
              <a:spcBef>
                <a:spcPts val="600"/>
              </a:spcBef>
              <a:spcAft>
                <a:spcPts val="0"/>
              </a:spcAft>
              <a:buNone/>
            </a:pPr>
            <a:r>
              <a:t/>
            </a:r>
            <a:endParaRPr sz="1800"/>
          </a:p>
        </p:txBody>
      </p:sp>
      <p:sp>
        <p:nvSpPr>
          <p:cNvPr id="822" name="Google Shape;822;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23" name="Google Shape;823;p21"/>
          <p:cNvSpPr txBox="1"/>
          <p:nvPr/>
        </p:nvSpPr>
        <p:spPr>
          <a:xfrm>
            <a:off x="1121725" y="396725"/>
            <a:ext cx="7181700" cy="7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Titillium Web"/>
                <a:ea typeface="Titillium Web"/>
                <a:cs typeface="Titillium Web"/>
                <a:sym typeface="Titillium Web"/>
              </a:rPr>
              <a:t>Estimated Business Value</a:t>
            </a:r>
            <a:endParaRPr b="1" sz="4800">
              <a:solidFill>
                <a:srgbClr val="FFFFFF"/>
              </a:solidFill>
              <a:latin typeface="Titillium Web"/>
              <a:ea typeface="Titillium Web"/>
              <a:cs typeface="Titillium Web"/>
              <a:sym typeface="Titillium Web"/>
            </a:endParaRPr>
          </a:p>
        </p:txBody>
      </p:sp>
      <p:sp>
        <p:nvSpPr>
          <p:cNvPr id="824" name="Google Shape;824;p21"/>
          <p:cNvSpPr txBox="1"/>
          <p:nvPr>
            <p:ph idx="4294967295" type="subTitle"/>
          </p:nvPr>
        </p:nvSpPr>
        <p:spPr>
          <a:xfrm>
            <a:off x="2438842" y="3009753"/>
            <a:ext cx="4266300" cy="32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Fewer alert recipients</a:t>
            </a:r>
            <a:endParaRPr sz="1800"/>
          </a:p>
        </p:txBody>
      </p:sp>
      <p:sp>
        <p:nvSpPr>
          <p:cNvPr id="825" name="Google Shape;825;p21"/>
          <p:cNvSpPr txBox="1"/>
          <p:nvPr>
            <p:ph idx="4294967295" type="ctrTitle"/>
          </p:nvPr>
        </p:nvSpPr>
        <p:spPr>
          <a:xfrm>
            <a:off x="2428752" y="3755325"/>
            <a:ext cx="3070500" cy="62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0.50-1.50</a:t>
            </a:r>
            <a:r>
              <a:rPr lang="en" sz="4800"/>
              <a:t> </a:t>
            </a:r>
            <a:endParaRPr sz="4800"/>
          </a:p>
        </p:txBody>
      </p:sp>
      <p:sp>
        <p:nvSpPr>
          <p:cNvPr id="826" name="Google Shape;826;p21"/>
          <p:cNvSpPr txBox="1"/>
          <p:nvPr>
            <p:ph idx="4294967295" type="subTitle"/>
          </p:nvPr>
        </p:nvSpPr>
        <p:spPr>
          <a:xfrm>
            <a:off x="2189054" y="4544588"/>
            <a:ext cx="4266300" cy="3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Titillium Web ExtraLight"/>
              <a:ea typeface="Titillium Web ExtraLight"/>
              <a:cs typeface="Titillium Web ExtraLight"/>
              <a:sym typeface="Titillium Web ExtraLight"/>
            </a:endParaRPr>
          </a:p>
          <a:p>
            <a:pPr indent="0" lvl="0" marL="0" rtl="0" algn="l">
              <a:spcBef>
                <a:spcPts val="600"/>
              </a:spcBef>
              <a:spcAft>
                <a:spcPts val="0"/>
              </a:spcAft>
              <a:buNone/>
            </a:pPr>
            <a:r>
              <a:t/>
            </a:r>
            <a:endParaRPr sz="1800"/>
          </a:p>
        </p:txBody>
      </p:sp>
      <p:sp>
        <p:nvSpPr>
          <p:cNvPr id="827" name="Google Shape;827;p21"/>
          <p:cNvSpPr txBox="1"/>
          <p:nvPr>
            <p:ph idx="4294967295" type="subTitle"/>
          </p:nvPr>
        </p:nvSpPr>
        <p:spPr>
          <a:xfrm>
            <a:off x="2448979" y="4117228"/>
            <a:ext cx="4266300" cy="32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GPA increase of average student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Google Shape;832;p2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Feasibility Analysis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2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Technical Feasibility</a:t>
            </a:r>
            <a:endParaRPr/>
          </a:p>
        </p:txBody>
      </p:sp>
      <p:sp>
        <p:nvSpPr>
          <p:cNvPr id="838" name="Google Shape;838;p23"/>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u="sng">
                <a:solidFill>
                  <a:schemeClr val="lt1"/>
                </a:solidFill>
                <a:latin typeface="Montserrat"/>
                <a:ea typeface="Montserrat"/>
                <a:cs typeface="Montserrat"/>
                <a:sym typeface="Montserrat"/>
              </a:rPr>
              <a:t>Familiarity</a:t>
            </a:r>
            <a:endParaRPr b="1" sz="1500" u="sng">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500">
                <a:solidFill>
                  <a:schemeClr val="lt1"/>
                </a:solidFill>
                <a:latin typeface="Montserrat"/>
                <a:ea typeface="Montserrat"/>
                <a:cs typeface="Montserrat"/>
                <a:sym typeface="Montserrat"/>
              </a:rPr>
              <a:t>- Alert systems already used</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500">
                <a:solidFill>
                  <a:schemeClr val="lt1"/>
                </a:solidFill>
                <a:latin typeface="Montserrat"/>
                <a:ea typeface="Montserrat"/>
                <a:cs typeface="Montserrat"/>
                <a:sym typeface="Montserrat"/>
              </a:rPr>
              <a:t>- User-friendly UI</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 sz="1500" u="sng">
                <a:solidFill>
                  <a:schemeClr val="lt1"/>
                </a:solidFill>
                <a:latin typeface="Montserrat"/>
                <a:ea typeface="Montserrat"/>
                <a:cs typeface="Montserrat"/>
                <a:sym typeface="Montserrat"/>
              </a:rPr>
              <a:t>Project size / Distinct features</a:t>
            </a:r>
            <a:endParaRPr b="1" sz="1500" u="sng">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Entire campus, approx. 15,000+</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- 3 month time frame</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Location-based alerts</a:t>
            </a:r>
            <a:endParaRPr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400">
              <a:solidFill>
                <a:schemeClr val="dk1"/>
              </a:solidFill>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t/>
            </a:r>
            <a:endParaRPr sz="1400">
              <a:solidFill>
                <a:schemeClr val="lt1"/>
              </a:solidFill>
              <a:latin typeface="Montserrat"/>
              <a:ea typeface="Montserrat"/>
              <a:cs typeface="Montserrat"/>
              <a:sym typeface="Montserrat"/>
            </a:endParaRPr>
          </a:p>
          <a:p>
            <a:pPr indent="0" lvl="0" marL="0" rtl="0" algn="l">
              <a:spcBef>
                <a:spcPts val="600"/>
              </a:spcBef>
              <a:spcAft>
                <a:spcPts val="0"/>
              </a:spcAft>
              <a:buNone/>
            </a:pPr>
            <a:r>
              <a:t/>
            </a:r>
            <a:endParaRPr/>
          </a:p>
        </p:txBody>
      </p:sp>
      <p:sp>
        <p:nvSpPr>
          <p:cNvPr id="839" name="Google Shape;839;p23"/>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u="sng">
                <a:solidFill>
                  <a:schemeClr val="lt1"/>
                </a:solidFill>
                <a:latin typeface="Montserrat"/>
                <a:ea typeface="Montserrat"/>
                <a:cs typeface="Montserrat"/>
                <a:sym typeface="Montserrat"/>
              </a:rPr>
              <a:t>Compatibility</a:t>
            </a:r>
            <a:endParaRPr b="1" sz="1500" u="sng">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500">
                <a:solidFill>
                  <a:schemeClr val="lt1"/>
                </a:solidFill>
                <a:latin typeface="Montserrat"/>
                <a:ea typeface="Montserrat"/>
                <a:cs typeface="Montserrat"/>
                <a:sym typeface="Montserrat"/>
              </a:rPr>
              <a:t>- Integration with current campus swipe data and LMS</a:t>
            </a:r>
            <a:endParaRPr/>
          </a:p>
        </p:txBody>
      </p:sp>
      <p:sp>
        <p:nvSpPr>
          <p:cNvPr id="840" name="Google Shape;840;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0" st="0"/>
                                            </p:txEl>
                                          </p:spTgt>
                                        </p:tgtEl>
                                        <p:attrNameLst>
                                          <p:attrName>style.visibility</p:attrName>
                                        </p:attrNameLst>
                                      </p:cBhvr>
                                      <p:to>
                                        <p:strVal val="visible"/>
                                      </p:to>
                                    </p:set>
                                    <p:animEffect filter="fade" transition="in">
                                      <p:cBhvr>
                                        <p:cTn dur="500"/>
                                        <p:tgtEl>
                                          <p:spTgt spid="8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1" st="1"/>
                                            </p:txEl>
                                          </p:spTgt>
                                        </p:tgtEl>
                                        <p:attrNameLst>
                                          <p:attrName>style.visibility</p:attrName>
                                        </p:attrNameLst>
                                      </p:cBhvr>
                                      <p:to>
                                        <p:strVal val="visible"/>
                                      </p:to>
                                    </p:set>
                                    <p:animEffect filter="fade" transition="in">
                                      <p:cBhvr>
                                        <p:cTn dur="500"/>
                                        <p:tgtEl>
                                          <p:spTgt spid="8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2" st="2"/>
                                            </p:txEl>
                                          </p:spTgt>
                                        </p:tgtEl>
                                        <p:attrNameLst>
                                          <p:attrName>style.visibility</p:attrName>
                                        </p:attrNameLst>
                                      </p:cBhvr>
                                      <p:to>
                                        <p:strVal val="visible"/>
                                      </p:to>
                                    </p:set>
                                    <p:animEffect filter="fade" transition="in">
                                      <p:cBhvr>
                                        <p:cTn dur="500"/>
                                        <p:tgtEl>
                                          <p:spTgt spid="8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3" st="3"/>
                                            </p:txEl>
                                          </p:spTgt>
                                        </p:tgtEl>
                                        <p:attrNameLst>
                                          <p:attrName>style.visibility</p:attrName>
                                        </p:attrNameLst>
                                      </p:cBhvr>
                                      <p:to>
                                        <p:strVal val="visible"/>
                                      </p:to>
                                    </p:set>
                                    <p:animEffect filter="fade" transition="in">
                                      <p:cBhvr>
                                        <p:cTn dur="500"/>
                                        <p:tgtEl>
                                          <p:spTgt spid="8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4" st="4"/>
                                            </p:txEl>
                                          </p:spTgt>
                                        </p:tgtEl>
                                        <p:attrNameLst>
                                          <p:attrName>style.visibility</p:attrName>
                                        </p:attrNameLst>
                                      </p:cBhvr>
                                      <p:to>
                                        <p:strVal val="visible"/>
                                      </p:to>
                                    </p:set>
                                    <p:animEffect filter="fade" transition="in">
                                      <p:cBhvr>
                                        <p:cTn dur="500"/>
                                        <p:tgtEl>
                                          <p:spTgt spid="8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5" st="5"/>
                                            </p:txEl>
                                          </p:spTgt>
                                        </p:tgtEl>
                                        <p:attrNameLst>
                                          <p:attrName>style.visibility</p:attrName>
                                        </p:attrNameLst>
                                      </p:cBhvr>
                                      <p:to>
                                        <p:strVal val="visible"/>
                                      </p:to>
                                    </p:set>
                                    <p:animEffect filter="fade" transition="in">
                                      <p:cBhvr>
                                        <p:cTn dur="500"/>
                                        <p:tgtEl>
                                          <p:spTgt spid="8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6" st="6"/>
                                            </p:txEl>
                                          </p:spTgt>
                                        </p:tgtEl>
                                        <p:attrNameLst>
                                          <p:attrName>style.visibility</p:attrName>
                                        </p:attrNameLst>
                                      </p:cBhvr>
                                      <p:to>
                                        <p:strVal val="visible"/>
                                      </p:to>
                                    </p:set>
                                    <p:animEffect filter="fade" transition="in">
                                      <p:cBhvr>
                                        <p:cTn dur="500"/>
                                        <p:tgtEl>
                                          <p:spTgt spid="8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7" st="7"/>
                                            </p:txEl>
                                          </p:spTgt>
                                        </p:tgtEl>
                                        <p:attrNameLst>
                                          <p:attrName>style.visibility</p:attrName>
                                        </p:attrNameLst>
                                      </p:cBhvr>
                                      <p:to>
                                        <p:strVal val="visible"/>
                                      </p:to>
                                    </p:set>
                                    <p:animEffect filter="fade" transition="in">
                                      <p:cBhvr>
                                        <p:cTn dur="500"/>
                                        <p:tgtEl>
                                          <p:spTgt spid="8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8" st="8"/>
                                            </p:txEl>
                                          </p:spTgt>
                                        </p:tgtEl>
                                        <p:attrNameLst>
                                          <p:attrName>style.visibility</p:attrName>
                                        </p:attrNameLst>
                                      </p:cBhvr>
                                      <p:to>
                                        <p:strVal val="visible"/>
                                      </p:to>
                                    </p:set>
                                    <p:animEffect filter="fade" transition="in">
                                      <p:cBhvr>
                                        <p:cTn dur="500"/>
                                        <p:tgtEl>
                                          <p:spTgt spid="83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9" st="9"/>
                                            </p:txEl>
                                          </p:spTgt>
                                        </p:tgtEl>
                                        <p:attrNameLst>
                                          <p:attrName>style.visibility</p:attrName>
                                        </p:attrNameLst>
                                      </p:cBhvr>
                                      <p:to>
                                        <p:strVal val="visible"/>
                                      </p:to>
                                    </p:set>
                                    <p:animEffect filter="fade" transition="in">
                                      <p:cBhvr>
                                        <p:cTn dur="500"/>
                                        <p:tgtEl>
                                          <p:spTgt spid="83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10" st="10"/>
                                            </p:txEl>
                                          </p:spTgt>
                                        </p:tgtEl>
                                        <p:attrNameLst>
                                          <p:attrName>style.visibility</p:attrName>
                                        </p:attrNameLst>
                                      </p:cBhvr>
                                      <p:to>
                                        <p:strVal val="visible"/>
                                      </p:to>
                                    </p:set>
                                    <p:animEffect filter="fade" transition="in">
                                      <p:cBhvr>
                                        <p:cTn dur="500"/>
                                        <p:tgtEl>
                                          <p:spTgt spid="83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11" st="11"/>
                                            </p:txEl>
                                          </p:spTgt>
                                        </p:tgtEl>
                                        <p:attrNameLst>
                                          <p:attrName>style.visibility</p:attrName>
                                        </p:attrNameLst>
                                      </p:cBhvr>
                                      <p:to>
                                        <p:strVal val="visible"/>
                                      </p:to>
                                    </p:set>
                                    <p:animEffect filter="fade" transition="in">
                                      <p:cBhvr>
                                        <p:cTn dur="500"/>
                                        <p:tgtEl>
                                          <p:spTgt spid="83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12" st="12"/>
                                            </p:txEl>
                                          </p:spTgt>
                                        </p:tgtEl>
                                        <p:attrNameLst>
                                          <p:attrName>style.visibility</p:attrName>
                                        </p:attrNameLst>
                                      </p:cBhvr>
                                      <p:to>
                                        <p:strVal val="visible"/>
                                      </p:to>
                                    </p:set>
                                    <p:animEffect filter="fade" transition="in">
                                      <p:cBhvr>
                                        <p:cTn dur="500"/>
                                        <p:tgtEl>
                                          <p:spTgt spid="83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xEl>
                                              <p:pRg end="0" st="0"/>
                                            </p:txEl>
                                          </p:spTgt>
                                        </p:tgtEl>
                                        <p:attrNameLst>
                                          <p:attrName>style.visibility</p:attrName>
                                        </p:attrNameLst>
                                      </p:cBhvr>
                                      <p:to>
                                        <p:strVal val="visible"/>
                                      </p:to>
                                    </p:set>
                                    <p:animEffect filter="fade" transition="in">
                                      <p:cBhvr>
                                        <p:cTn dur="500"/>
                                        <p:tgtEl>
                                          <p:spTgt spid="8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xEl>
                                              <p:pRg end="1" st="1"/>
                                            </p:txEl>
                                          </p:spTgt>
                                        </p:tgtEl>
                                        <p:attrNameLst>
                                          <p:attrName>style.visibility</p:attrName>
                                        </p:attrNameLst>
                                      </p:cBhvr>
                                      <p:to>
                                        <p:strVal val="visible"/>
                                      </p:to>
                                    </p:set>
                                    <p:animEffect filter="fade" transition="in">
                                      <p:cBhvr>
                                        <p:cTn dur="500"/>
                                        <p:tgtEl>
                                          <p:spTgt spid="83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