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ontserrat"/>
      <p:regular r:id="rId26"/>
      <p:bold r:id="rId27"/>
      <p:italic r:id="rId28"/>
      <p:boldItalic r:id="rId29"/>
    </p:embeddedFont>
    <p:embeddedFont>
      <p:font typeface="Titillium Web"/>
      <p:regular r:id="rId30"/>
      <p:bold r:id="rId31"/>
      <p:italic r:id="rId32"/>
      <p:boldItalic r:id="rId33"/>
    </p:embeddedFont>
    <p:embeddedFont>
      <p:font typeface="Titillium Web Extra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slide" Target="slides/slide21.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bold.fntdata"/><Relationship Id="rId30" Type="http://schemas.openxmlformats.org/officeDocument/2006/relationships/font" Target="fonts/TitilliumWeb-regular.fntdata"/><Relationship Id="rId11" Type="http://schemas.openxmlformats.org/officeDocument/2006/relationships/slide" Target="slides/slide7.xml"/><Relationship Id="rId33" Type="http://schemas.openxmlformats.org/officeDocument/2006/relationships/font" Target="fonts/TitilliumWeb-boldItalic.fntdata"/><Relationship Id="rId10" Type="http://schemas.openxmlformats.org/officeDocument/2006/relationships/slide" Target="slides/slide6.xml"/><Relationship Id="rId32" Type="http://schemas.openxmlformats.org/officeDocument/2006/relationships/font" Target="fonts/TitilliumWeb-italic.fntdata"/><Relationship Id="rId13" Type="http://schemas.openxmlformats.org/officeDocument/2006/relationships/slide" Target="slides/slide9.xml"/><Relationship Id="rId35" Type="http://schemas.openxmlformats.org/officeDocument/2006/relationships/font" Target="fonts/TitilliumWebExtraLight-bold.fntdata"/><Relationship Id="rId12" Type="http://schemas.openxmlformats.org/officeDocument/2006/relationships/slide" Target="slides/slide8.xml"/><Relationship Id="rId34" Type="http://schemas.openxmlformats.org/officeDocument/2006/relationships/font" Target="fonts/TitilliumWebExtraLight-regular.fntdata"/><Relationship Id="rId15" Type="http://schemas.openxmlformats.org/officeDocument/2006/relationships/slide" Target="slides/slide11.xml"/><Relationship Id="rId37" Type="http://schemas.openxmlformats.org/officeDocument/2006/relationships/font" Target="fonts/TitilliumWebExtraLight-boldItalic.fntdata"/><Relationship Id="rId14" Type="http://schemas.openxmlformats.org/officeDocument/2006/relationships/slide" Target="slides/slide10.xml"/><Relationship Id="rId36" Type="http://schemas.openxmlformats.org/officeDocument/2006/relationships/font" Target="fonts/TitilliumWebExtra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55bb25ed9d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55bb25ed9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g55bb25ed9d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55bb25ed9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55bb25ed9d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55bb25ed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g55bb25ed9d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55bb25ed9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g4fcea32284_3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4fcea3228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55bb25ed9d_4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5bb25ed9d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4fcea32284_3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4fcea3228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g4fcea32284_3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4fcea32284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8" name="Shape 888"/>
        <p:cNvGrpSpPr/>
        <p:nvPr/>
      </p:nvGrpSpPr>
      <p:grpSpPr>
        <a:xfrm>
          <a:off x="0" y="0"/>
          <a:ext cx="0" cy="0"/>
          <a:chOff x="0" y="0"/>
          <a:chExt cx="0" cy="0"/>
        </a:xfrm>
      </p:grpSpPr>
      <p:sp>
        <p:nvSpPr>
          <p:cNvPr id="889" name="Google Shape;889;g55bb25ed9d_2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55bb25ed9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55bb25ed9d_2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55bb25ed9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g4fcea3228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4fcea322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g4fcea3a3ee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4fcea3a3e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g55bb25ed9d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55bb25ed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55bb25ed9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55bb25e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55bb25ed9d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55bb25ed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g55bb25ed9d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55bb25ed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55bb25ed9d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5bb25ed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g55bb25ed9d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55bb25ed9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tillium Web"/>
                <a:ea typeface="Titillium Web"/>
                <a:cs typeface="Titillium Web"/>
                <a:sym typeface="Titillium Web"/>
              </a:rPr>
              <a:t>Connected Campus</a:t>
            </a:r>
            <a:endParaRPr b="1">
              <a:latin typeface="Titillium Web"/>
              <a:ea typeface="Titillium Web"/>
              <a:cs typeface="Titillium Web"/>
              <a:sym typeface="Titillium Web"/>
            </a:endParaRPr>
          </a:p>
          <a:p>
            <a:pPr indent="0" lvl="0" marL="0" rtl="0" algn="ctr">
              <a:spcBef>
                <a:spcPts val="0"/>
              </a:spcBef>
              <a:spcAft>
                <a:spcPts val="0"/>
              </a:spcAft>
              <a:buNone/>
            </a:pPr>
            <a:r>
              <a:rPr b="1" lang="en" sz="2000">
                <a:latin typeface="Titillium Web"/>
                <a:ea typeface="Titillium Web"/>
                <a:cs typeface="Titillium Web"/>
                <a:sym typeface="Titillium Web"/>
              </a:rPr>
              <a:t>Mark Girguis, Kishan Patel, Ankit Monga, </a:t>
            </a:r>
            <a:endParaRPr b="1" sz="2000">
              <a:latin typeface="Titillium Web"/>
              <a:ea typeface="Titillium Web"/>
              <a:cs typeface="Titillium Web"/>
              <a:sym typeface="Titillium Web"/>
            </a:endParaRPr>
          </a:p>
          <a:p>
            <a:pPr indent="0" lvl="0" marL="0" rtl="0" algn="ctr">
              <a:spcBef>
                <a:spcPts val="0"/>
              </a:spcBef>
              <a:spcAft>
                <a:spcPts val="0"/>
              </a:spcAft>
              <a:buNone/>
            </a:pPr>
            <a:r>
              <a:rPr b="1" lang="en" sz="2000">
                <a:latin typeface="Titillium Web"/>
                <a:ea typeface="Titillium Web"/>
                <a:cs typeface="Titillium Web"/>
                <a:sym typeface="Titillium Web"/>
              </a:rPr>
              <a:t>Eric Gonzalez, Jason Chung, Hector Khuon</a:t>
            </a:r>
            <a:endParaRPr b="1" sz="2000">
              <a:latin typeface="Titillium Web"/>
              <a:ea typeface="Titillium Web"/>
              <a:cs typeface="Titillium Web"/>
              <a:sym typeface="Titillium Web"/>
            </a:endParaRPr>
          </a:p>
        </p:txBody>
      </p:sp>
      <p:pic>
        <p:nvPicPr>
          <p:cNvPr id="780" name="Google Shape;780;p15"/>
          <p:cNvPicPr preferRelativeResize="0"/>
          <p:nvPr/>
        </p:nvPicPr>
        <p:blipFill>
          <a:blip r:embed="rId3">
            <a:alphaModFix/>
          </a:blip>
          <a:stretch>
            <a:fillRect/>
          </a:stretch>
        </p:blipFill>
        <p:spPr>
          <a:xfrm>
            <a:off x="3436750" y="2649816"/>
            <a:ext cx="2087968" cy="19397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38" name="Google Shape;838;p2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Interview - Rohith Chintalapally</a:t>
            </a:r>
            <a:endParaRPr/>
          </a:p>
        </p:txBody>
      </p:sp>
      <p:sp>
        <p:nvSpPr>
          <p:cNvPr id="839" name="Google Shape;839;p24"/>
          <p:cNvSpPr txBox="1"/>
          <p:nvPr>
            <p:ph idx="1" type="body"/>
          </p:nvPr>
        </p:nvSpPr>
        <p:spPr>
          <a:xfrm>
            <a:off x="729005" y="1328353"/>
            <a:ext cx="7686000" cy="3098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FFFFFF"/>
              </a:buClr>
              <a:buSzPts val="2200"/>
              <a:buChar char="-"/>
            </a:pPr>
            <a:r>
              <a:rPr lang="en" sz="2200">
                <a:solidFill>
                  <a:srgbClr val="FFFFFF"/>
                </a:solidFill>
              </a:rPr>
              <a:t>Sales Engineer perspective</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Explained the Splunk Architecture:</a:t>
            </a:r>
            <a:endParaRPr sz="2200">
              <a:solidFill>
                <a:srgbClr val="FFFFFF"/>
              </a:solidFill>
            </a:endParaRPr>
          </a:p>
          <a:p>
            <a:pPr indent="-368300" lvl="1" marL="914400" rtl="0" algn="l">
              <a:spcBef>
                <a:spcPts val="0"/>
              </a:spcBef>
              <a:spcAft>
                <a:spcPts val="0"/>
              </a:spcAft>
              <a:buClr>
                <a:srgbClr val="FFFFFF"/>
              </a:buClr>
              <a:buSzPts val="2200"/>
              <a:buChar char="-"/>
            </a:pPr>
            <a:r>
              <a:rPr b="1" lang="en" sz="2200">
                <a:solidFill>
                  <a:srgbClr val="FFFFFF"/>
                </a:solidFill>
              </a:rPr>
              <a:t>Forwarder</a:t>
            </a:r>
            <a:endParaRPr sz="2200">
              <a:solidFill>
                <a:srgbClr val="FFFFFF"/>
              </a:solidFill>
            </a:endParaRPr>
          </a:p>
          <a:p>
            <a:pPr indent="-368300" lvl="1" marL="914400" rtl="0" algn="l">
              <a:spcBef>
                <a:spcPts val="0"/>
              </a:spcBef>
              <a:spcAft>
                <a:spcPts val="0"/>
              </a:spcAft>
              <a:buClr>
                <a:srgbClr val="FFFFFF"/>
              </a:buClr>
              <a:buSzPts val="2200"/>
              <a:buChar char="-"/>
            </a:pPr>
            <a:r>
              <a:rPr b="1" lang="en" sz="2200">
                <a:solidFill>
                  <a:srgbClr val="FFFFFF"/>
                </a:solidFill>
              </a:rPr>
              <a:t>Indexer</a:t>
            </a:r>
            <a:endParaRPr sz="2200">
              <a:solidFill>
                <a:srgbClr val="FFFFFF"/>
              </a:solidFill>
            </a:endParaRPr>
          </a:p>
          <a:p>
            <a:pPr indent="-368300" lvl="1" marL="914400" rtl="0" algn="l">
              <a:spcBef>
                <a:spcPts val="0"/>
              </a:spcBef>
              <a:spcAft>
                <a:spcPts val="0"/>
              </a:spcAft>
              <a:buClr>
                <a:srgbClr val="FFFFFF"/>
              </a:buClr>
              <a:buSzPts val="2200"/>
              <a:buChar char="-"/>
            </a:pPr>
            <a:r>
              <a:rPr b="1" lang="en" sz="2200">
                <a:solidFill>
                  <a:srgbClr val="FFFFFF"/>
                </a:solidFill>
              </a:rPr>
              <a:t>Search Head</a:t>
            </a:r>
            <a:endParaRPr sz="22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45" name="Google Shape;845;p2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Interviews - Collin Sullivan</a:t>
            </a:r>
            <a:endParaRPr/>
          </a:p>
        </p:txBody>
      </p:sp>
      <p:sp>
        <p:nvSpPr>
          <p:cNvPr id="846" name="Google Shape;846;p25"/>
          <p:cNvSpPr txBox="1"/>
          <p:nvPr>
            <p:ph idx="1" type="body"/>
          </p:nvPr>
        </p:nvSpPr>
        <p:spPr>
          <a:xfrm>
            <a:off x="739680" y="1347678"/>
            <a:ext cx="7686000" cy="3098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500">
                <a:solidFill>
                  <a:srgbClr val="FFFFFF"/>
                </a:solidFill>
              </a:rPr>
              <a:t>Position of Interviewee: </a:t>
            </a:r>
            <a:r>
              <a:rPr lang="en" sz="1500">
                <a:solidFill>
                  <a:srgbClr val="FFFFFF"/>
                </a:solidFill>
              </a:rPr>
              <a:t>Specialist Windows Administration, UMBC</a:t>
            </a:r>
            <a:r>
              <a:rPr b="1" lang="en" sz="1500">
                <a:solidFill>
                  <a:srgbClr val="FFFFFF"/>
                </a:solidFill>
              </a:rPr>
              <a:t> </a:t>
            </a:r>
            <a:r>
              <a:rPr lang="en" sz="1500">
                <a:solidFill>
                  <a:srgbClr val="FFFFFF"/>
                </a:solidFill>
              </a:rPr>
              <a:t>DoIT</a:t>
            </a:r>
            <a:endParaRPr sz="1500">
              <a:solidFill>
                <a:srgbClr val="FFFFFF"/>
              </a:solidFill>
            </a:endParaRPr>
          </a:p>
          <a:p>
            <a:pPr indent="0" lvl="0" marL="0" rtl="0" algn="l">
              <a:spcBef>
                <a:spcPts val="0"/>
              </a:spcBef>
              <a:spcAft>
                <a:spcPts val="0"/>
              </a:spcAft>
              <a:buNone/>
            </a:pPr>
            <a:r>
              <a:rPr b="1" lang="en" sz="1500">
                <a:solidFill>
                  <a:srgbClr val="FFFFFF"/>
                </a:solidFill>
              </a:rPr>
              <a:t>List of Questions: </a:t>
            </a:r>
            <a:endParaRPr b="1"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What has UMBC been using Splunk for?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What data sources have you been pulling in?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If you were to have 1 dashboard with the 10 most important reports to you, what would you like to see on that dashboard?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How does your current Splunk architecture look?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How big is your current Splunk license?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How many people are managing the reports daily? </a:t>
            </a:r>
            <a:endParaRPr b="1" sz="1500">
              <a:solidFill>
                <a:srgbClr val="FFFFFF"/>
              </a:solidFill>
            </a:endParaRPr>
          </a:p>
          <a:p>
            <a:pPr indent="0" lvl="0" marL="0" rtl="0" algn="l">
              <a:spcBef>
                <a:spcPts val="600"/>
              </a:spcBef>
              <a:spcAft>
                <a:spcPts val="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52" name="Google Shape;852;p2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Interview - Collin Sullivan</a:t>
            </a:r>
            <a:endParaRPr/>
          </a:p>
        </p:txBody>
      </p:sp>
      <p:sp>
        <p:nvSpPr>
          <p:cNvPr id="853" name="Google Shape;853;p26"/>
          <p:cNvSpPr txBox="1"/>
          <p:nvPr>
            <p:ph idx="1" type="body"/>
          </p:nvPr>
        </p:nvSpPr>
        <p:spPr>
          <a:xfrm>
            <a:off x="729005" y="1328353"/>
            <a:ext cx="7686000" cy="309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Rundown of Splunk at DoIT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Currently pulling data sources:</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Student swipe data</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Syslogs</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Application logs</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Message queues</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Sensor data</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He said the Splunk reports are generated once in the morning, and once before the COB (close of business). </a:t>
            </a:r>
            <a:endParaRPr sz="20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59" name="Google Shape;859;p2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Interviews - Jack Seuss</a:t>
            </a:r>
            <a:endParaRPr/>
          </a:p>
        </p:txBody>
      </p:sp>
      <p:sp>
        <p:nvSpPr>
          <p:cNvPr id="860" name="Google Shape;860;p27"/>
          <p:cNvSpPr txBox="1"/>
          <p:nvPr>
            <p:ph idx="1" type="body"/>
          </p:nvPr>
        </p:nvSpPr>
        <p:spPr>
          <a:xfrm>
            <a:off x="801900" y="1258652"/>
            <a:ext cx="7540200" cy="408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500">
                <a:solidFill>
                  <a:srgbClr val="FFFFFF"/>
                </a:solidFill>
              </a:rPr>
              <a:t>Position of Interviewee: </a:t>
            </a:r>
            <a:r>
              <a:rPr lang="en" sz="1500">
                <a:solidFill>
                  <a:srgbClr val="FFFFFF"/>
                </a:solidFill>
              </a:rPr>
              <a:t>VP of Information Technology, </a:t>
            </a:r>
            <a:r>
              <a:rPr lang="en" sz="1500">
                <a:solidFill>
                  <a:srgbClr val="FFFFFF"/>
                </a:solidFill>
              </a:rPr>
              <a:t>UMBC</a:t>
            </a:r>
            <a:endParaRPr sz="1500">
              <a:solidFill>
                <a:srgbClr val="FFFFFF"/>
              </a:solidFill>
            </a:endParaRPr>
          </a:p>
          <a:p>
            <a:pPr indent="0" lvl="0" marL="0" rtl="0" algn="l">
              <a:spcBef>
                <a:spcPts val="600"/>
              </a:spcBef>
              <a:spcAft>
                <a:spcPts val="0"/>
              </a:spcAft>
              <a:buNone/>
            </a:pPr>
            <a:r>
              <a:t/>
            </a:r>
            <a:endParaRPr sz="1400"/>
          </a:p>
        </p:txBody>
      </p:sp>
      <p:pic>
        <p:nvPicPr>
          <p:cNvPr id="861" name="Google Shape;861;p27"/>
          <p:cNvPicPr preferRelativeResize="0"/>
          <p:nvPr/>
        </p:nvPicPr>
        <p:blipFill>
          <a:blip r:embed="rId3">
            <a:alphaModFix/>
          </a:blip>
          <a:stretch>
            <a:fillRect/>
          </a:stretch>
        </p:blipFill>
        <p:spPr>
          <a:xfrm>
            <a:off x="2125088" y="1742401"/>
            <a:ext cx="4915175" cy="316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Google Shape;866;p28"/>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72" name="Google Shape;872;p2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 Analysis</a:t>
            </a:r>
            <a:endParaRPr/>
          </a:p>
        </p:txBody>
      </p:sp>
      <p:sp>
        <p:nvSpPr>
          <p:cNvPr id="873" name="Google Shape;873;p29"/>
          <p:cNvSpPr txBox="1"/>
          <p:nvPr>
            <p:ph idx="1" type="body"/>
          </p:nvPr>
        </p:nvSpPr>
        <p:spPr>
          <a:xfrm>
            <a:off x="237875" y="1166475"/>
            <a:ext cx="6508500" cy="3098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For the document analysis, we decided to compare our application to Google’s new popular times feature.</a:t>
            </a:r>
            <a:endParaRPr sz="2000"/>
          </a:p>
          <a:p>
            <a:pPr indent="-355600" lvl="0" marL="457200" rtl="0" algn="l">
              <a:spcBef>
                <a:spcPts val="0"/>
              </a:spcBef>
              <a:spcAft>
                <a:spcPts val="0"/>
              </a:spcAft>
              <a:buSzPts val="2000"/>
              <a:buChar char="-"/>
            </a:pPr>
            <a:r>
              <a:rPr lang="en" sz="2000"/>
              <a:t>Based off of the document, Google’s feature had </a:t>
            </a:r>
            <a:endParaRPr sz="2000"/>
          </a:p>
          <a:p>
            <a:pPr indent="0" lvl="0" marL="457200" rtl="0" algn="l">
              <a:spcBef>
                <a:spcPts val="600"/>
              </a:spcBef>
              <a:spcAft>
                <a:spcPts val="0"/>
              </a:spcAft>
              <a:buNone/>
            </a:pPr>
            <a:r>
              <a:rPr lang="en" sz="2000"/>
              <a:t>many </a:t>
            </a:r>
            <a:r>
              <a:rPr lang="en" sz="2000"/>
              <a:t>similar qualities as Connected Campus. </a:t>
            </a:r>
            <a:r>
              <a:rPr lang="en" sz="2000"/>
              <a:t> </a:t>
            </a:r>
            <a:endParaRPr sz="2000"/>
          </a:p>
          <a:p>
            <a:pPr indent="-355600" lvl="0" marL="457200" rtl="0" algn="l">
              <a:spcBef>
                <a:spcPts val="600"/>
              </a:spcBef>
              <a:spcAft>
                <a:spcPts val="0"/>
              </a:spcAft>
              <a:buSzPts val="2000"/>
              <a:buChar char="-"/>
            </a:pPr>
            <a:r>
              <a:rPr lang="en" sz="2000"/>
              <a:t>Google’s featured used google maps to track </a:t>
            </a:r>
            <a:endParaRPr sz="2000"/>
          </a:p>
          <a:p>
            <a:pPr indent="0" lvl="0" marL="457200" rtl="0" algn="l">
              <a:spcBef>
                <a:spcPts val="600"/>
              </a:spcBef>
              <a:spcAft>
                <a:spcPts val="0"/>
              </a:spcAft>
              <a:buNone/>
            </a:pPr>
            <a:r>
              <a:rPr lang="en" sz="2000"/>
              <a:t>people’s location on Google maps to view high populated areas in a specific time.</a:t>
            </a:r>
            <a:endParaRPr sz="2000"/>
          </a:p>
          <a:p>
            <a:pPr indent="-355600" lvl="0" marL="457200" rtl="0" algn="l">
              <a:spcBef>
                <a:spcPts val="600"/>
              </a:spcBef>
              <a:spcAft>
                <a:spcPts val="0"/>
              </a:spcAft>
              <a:buSzPts val="2000"/>
              <a:buChar char="-"/>
            </a:pPr>
            <a:r>
              <a:rPr lang="en" sz="2000"/>
              <a:t>Statistic is gathered for a variety of different uses. </a:t>
            </a:r>
            <a:endParaRPr sz="2000"/>
          </a:p>
        </p:txBody>
      </p:sp>
      <p:pic>
        <p:nvPicPr>
          <p:cNvPr id="874" name="Google Shape;874;p29"/>
          <p:cNvPicPr preferRelativeResize="0"/>
          <p:nvPr/>
        </p:nvPicPr>
        <p:blipFill rotWithShape="1">
          <a:blip r:embed="rId3">
            <a:alphaModFix/>
          </a:blip>
          <a:srcRect b="0" l="0" r="0" t="72541"/>
          <a:stretch/>
        </p:blipFill>
        <p:spPr>
          <a:xfrm>
            <a:off x="6184725" y="1990849"/>
            <a:ext cx="2816250" cy="144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30"/>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3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1</a:t>
            </a:r>
            <a:endParaRPr/>
          </a:p>
        </p:txBody>
      </p:sp>
      <p:sp>
        <p:nvSpPr>
          <p:cNvPr id="885" name="Google Shape;885;p31"/>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Arial"/>
                <a:ea typeface="Arial"/>
                <a:cs typeface="Arial"/>
                <a:sym typeface="Arial"/>
              </a:rPr>
              <a:t>Use Case 1: </a:t>
            </a:r>
            <a:r>
              <a:rPr lang="en" sz="1100">
                <a:solidFill>
                  <a:srgbClr val="FFFFFF"/>
                </a:solidFill>
                <a:latin typeface="Arial"/>
                <a:ea typeface="Arial"/>
                <a:cs typeface="Arial"/>
                <a:sym typeface="Arial"/>
              </a:rPr>
              <a:t>Student Logs into database to see if the building they are visiting has high traffic at given time</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FFFFFF"/>
                </a:solidFill>
                <a:latin typeface="Arial"/>
                <a:ea typeface="Arial"/>
                <a:cs typeface="Arial"/>
                <a:sym typeface="Arial"/>
              </a:rPr>
              <a:t>Actors:</a:t>
            </a:r>
            <a:endParaRPr b="1"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Student</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Database</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FFFFFF"/>
                </a:solidFill>
                <a:latin typeface="Arial"/>
                <a:ea typeface="Arial"/>
                <a:cs typeface="Arial"/>
                <a:sym typeface="Arial"/>
              </a:rPr>
              <a:t>Flow of Events:</a:t>
            </a:r>
            <a:endParaRPr b="1" sz="11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Use case starts when Student logs in</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system searches traffic information from swipe data</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Student checks traffic information</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Database gives traffic info</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Use Case ends.</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400">
              <a:solidFill>
                <a:schemeClr val="dk1"/>
              </a:solidFill>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t/>
            </a:r>
            <a:endParaRPr sz="1400">
              <a:solidFill>
                <a:schemeClr val="lt1"/>
              </a:solidFill>
              <a:latin typeface="Montserrat"/>
              <a:ea typeface="Montserrat"/>
              <a:cs typeface="Montserrat"/>
              <a:sym typeface="Montserrat"/>
            </a:endParaRPr>
          </a:p>
          <a:p>
            <a:pPr indent="0" lvl="0" marL="0" rtl="0" algn="l">
              <a:spcBef>
                <a:spcPts val="600"/>
              </a:spcBef>
              <a:spcAft>
                <a:spcPts val="0"/>
              </a:spcAft>
              <a:buNone/>
            </a:pPr>
            <a:r>
              <a:t/>
            </a:r>
            <a:endParaRPr/>
          </a:p>
        </p:txBody>
      </p:sp>
      <p:sp>
        <p:nvSpPr>
          <p:cNvPr id="886" name="Google Shape;886;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887" name="Google Shape;887;p31"/>
          <p:cNvPicPr preferRelativeResize="0"/>
          <p:nvPr/>
        </p:nvPicPr>
        <p:blipFill>
          <a:blip r:embed="rId3">
            <a:alphaModFix/>
          </a:blip>
          <a:stretch>
            <a:fillRect/>
          </a:stretch>
        </p:blipFill>
        <p:spPr>
          <a:xfrm>
            <a:off x="4838950" y="1559100"/>
            <a:ext cx="3857626" cy="277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0" st="0"/>
                                            </p:txEl>
                                          </p:spTgt>
                                        </p:tgtEl>
                                        <p:attrNameLst>
                                          <p:attrName>style.visibility</p:attrName>
                                        </p:attrNameLst>
                                      </p:cBhvr>
                                      <p:to>
                                        <p:strVal val="visible"/>
                                      </p:to>
                                    </p:set>
                                    <p:animEffect filter="fade" transition="in">
                                      <p:cBhvr>
                                        <p:cTn dur="500"/>
                                        <p:tgtEl>
                                          <p:spTgt spid="8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1" st="1"/>
                                            </p:txEl>
                                          </p:spTgt>
                                        </p:tgtEl>
                                        <p:attrNameLst>
                                          <p:attrName>style.visibility</p:attrName>
                                        </p:attrNameLst>
                                      </p:cBhvr>
                                      <p:to>
                                        <p:strVal val="visible"/>
                                      </p:to>
                                    </p:set>
                                    <p:animEffect filter="fade" transition="in">
                                      <p:cBhvr>
                                        <p:cTn dur="500"/>
                                        <p:tgtEl>
                                          <p:spTgt spid="8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2" st="2"/>
                                            </p:txEl>
                                          </p:spTgt>
                                        </p:tgtEl>
                                        <p:attrNameLst>
                                          <p:attrName>style.visibility</p:attrName>
                                        </p:attrNameLst>
                                      </p:cBhvr>
                                      <p:to>
                                        <p:strVal val="visible"/>
                                      </p:to>
                                    </p:set>
                                    <p:animEffect filter="fade" transition="in">
                                      <p:cBhvr>
                                        <p:cTn dur="500"/>
                                        <p:tgtEl>
                                          <p:spTgt spid="8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3" st="3"/>
                                            </p:txEl>
                                          </p:spTgt>
                                        </p:tgtEl>
                                        <p:attrNameLst>
                                          <p:attrName>style.visibility</p:attrName>
                                        </p:attrNameLst>
                                      </p:cBhvr>
                                      <p:to>
                                        <p:strVal val="visible"/>
                                      </p:to>
                                    </p:set>
                                    <p:animEffect filter="fade" transition="in">
                                      <p:cBhvr>
                                        <p:cTn dur="500"/>
                                        <p:tgtEl>
                                          <p:spTgt spid="8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4" st="4"/>
                                            </p:txEl>
                                          </p:spTgt>
                                        </p:tgtEl>
                                        <p:attrNameLst>
                                          <p:attrName>style.visibility</p:attrName>
                                        </p:attrNameLst>
                                      </p:cBhvr>
                                      <p:to>
                                        <p:strVal val="visible"/>
                                      </p:to>
                                    </p:set>
                                    <p:animEffect filter="fade" transition="in">
                                      <p:cBhvr>
                                        <p:cTn dur="500"/>
                                        <p:tgtEl>
                                          <p:spTgt spid="8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5" st="5"/>
                                            </p:txEl>
                                          </p:spTgt>
                                        </p:tgtEl>
                                        <p:attrNameLst>
                                          <p:attrName>style.visibility</p:attrName>
                                        </p:attrNameLst>
                                      </p:cBhvr>
                                      <p:to>
                                        <p:strVal val="visible"/>
                                      </p:to>
                                    </p:set>
                                    <p:animEffect filter="fade" transition="in">
                                      <p:cBhvr>
                                        <p:cTn dur="500"/>
                                        <p:tgtEl>
                                          <p:spTgt spid="8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6" st="6"/>
                                            </p:txEl>
                                          </p:spTgt>
                                        </p:tgtEl>
                                        <p:attrNameLst>
                                          <p:attrName>style.visibility</p:attrName>
                                        </p:attrNameLst>
                                      </p:cBhvr>
                                      <p:to>
                                        <p:strVal val="visible"/>
                                      </p:to>
                                    </p:set>
                                    <p:animEffect filter="fade" transition="in">
                                      <p:cBhvr>
                                        <p:cTn dur="500"/>
                                        <p:tgtEl>
                                          <p:spTgt spid="8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7" st="7"/>
                                            </p:txEl>
                                          </p:spTgt>
                                        </p:tgtEl>
                                        <p:attrNameLst>
                                          <p:attrName>style.visibility</p:attrName>
                                        </p:attrNameLst>
                                      </p:cBhvr>
                                      <p:to>
                                        <p:strVal val="visible"/>
                                      </p:to>
                                    </p:set>
                                    <p:animEffect filter="fade" transition="in">
                                      <p:cBhvr>
                                        <p:cTn dur="500"/>
                                        <p:tgtEl>
                                          <p:spTgt spid="8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8" st="8"/>
                                            </p:txEl>
                                          </p:spTgt>
                                        </p:tgtEl>
                                        <p:attrNameLst>
                                          <p:attrName>style.visibility</p:attrName>
                                        </p:attrNameLst>
                                      </p:cBhvr>
                                      <p:to>
                                        <p:strVal val="visible"/>
                                      </p:to>
                                    </p:set>
                                    <p:animEffect filter="fade" transition="in">
                                      <p:cBhvr>
                                        <p:cTn dur="500"/>
                                        <p:tgtEl>
                                          <p:spTgt spid="8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9" st="9"/>
                                            </p:txEl>
                                          </p:spTgt>
                                        </p:tgtEl>
                                        <p:attrNameLst>
                                          <p:attrName>style.visibility</p:attrName>
                                        </p:attrNameLst>
                                      </p:cBhvr>
                                      <p:to>
                                        <p:strVal val="visible"/>
                                      </p:to>
                                    </p:set>
                                    <p:animEffect filter="fade" transition="in">
                                      <p:cBhvr>
                                        <p:cTn dur="500"/>
                                        <p:tgtEl>
                                          <p:spTgt spid="8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10" st="10"/>
                                            </p:txEl>
                                          </p:spTgt>
                                        </p:tgtEl>
                                        <p:attrNameLst>
                                          <p:attrName>style.visibility</p:attrName>
                                        </p:attrNameLst>
                                      </p:cBhvr>
                                      <p:to>
                                        <p:strVal val="visible"/>
                                      </p:to>
                                    </p:set>
                                    <p:animEffect filter="fade" transition="in">
                                      <p:cBhvr>
                                        <p:cTn dur="500"/>
                                        <p:tgtEl>
                                          <p:spTgt spid="8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11" st="11"/>
                                            </p:txEl>
                                          </p:spTgt>
                                        </p:tgtEl>
                                        <p:attrNameLst>
                                          <p:attrName>style.visibility</p:attrName>
                                        </p:attrNameLst>
                                      </p:cBhvr>
                                      <p:to>
                                        <p:strVal val="visible"/>
                                      </p:to>
                                    </p:set>
                                    <p:animEffect filter="fade" transition="in">
                                      <p:cBhvr>
                                        <p:cTn dur="500"/>
                                        <p:tgtEl>
                                          <p:spTgt spid="88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12" st="12"/>
                                            </p:txEl>
                                          </p:spTgt>
                                        </p:tgtEl>
                                        <p:attrNameLst>
                                          <p:attrName>style.visibility</p:attrName>
                                        </p:attrNameLst>
                                      </p:cBhvr>
                                      <p:to>
                                        <p:strVal val="visible"/>
                                      </p:to>
                                    </p:set>
                                    <p:animEffect filter="fade" transition="in">
                                      <p:cBhvr>
                                        <p:cTn dur="500"/>
                                        <p:tgtEl>
                                          <p:spTgt spid="88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13" st="13"/>
                                            </p:txEl>
                                          </p:spTgt>
                                        </p:tgtEl>
                                        <p:attrNameLst>
                                          <p:attrName>style.visibility</p:attrName>
                                        </p:attrNameLst>
                                      </p:cBhvr>
                                      <p:to>
                                        <p:strVal val="visible"/>
                                      </p:to>
                                    </p:set>
                                    <p:animEffect filter="fade" transition="in">
                                      <p:cBhvr>
                                        <p:cTn dur="500"/>
                                        <p:tgtEl>
                                          <p:spTgt spid="88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14" st="14"/>
                                            </p:txEl>
                                          </p:spTgt>
                                        </p:tgtEl>
                                        <p:attrNameLst>
                                          <p:attrName>style.visibility</p:attrName>
                                        </p:attrNameLst>
                                      </p:cBhvr>
                                      <p:to>
                                        <p:strVal val="visible"/>
                                      </p:to>
                                    </p:set>
                                    <p:animEffect filter="fade" transition="in">
                                      <p:cBhvr>
                                        <p:cTn dur="500"/>
                                        <p:tgtEl>
                                          <p:spTgt spid="88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15" st="15"/>
                                            </p:txEl>
                                          </p:spTgt>
                                        </p:tgtEl>
                                        <p:attrNameLst>
                                          <p:attrName>style.visibility</p:attrName>
                                        </p:attrNameLst>
                                      </p:cBhvr>
                                      <p:to>
                                        <p:strVal val="visible"/>
                                      </p:to>
                                    </p:set>
                                    <p:animEffect filter="fade" transition="in">
                                      <p:cBhvr>
                                        <p:cTn dur="500"/>
                                        <p:tgtEl>
                                          <p:spTgt spid="885">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1" name="Shape 891"/>
        <p:cNvGrpSpPr/>
        <p:nvPr/>
      </p:nvGrpSpPr>
      <p:grpSpPr>
        <a:xfrm>
          <a:off x="0" y="0"/>
          <a:ext cx="0" cy="0"/>
          <a:chOff x="0" y="0"/>
          <a:chExt cx="0" cy="0"/>
        </a:xfrm>
      </p:grpSpPr>
      <p:sp>
        <p:nvSpPr>
          <p:cNvPr id="892" name="Google Shape;892;p3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2</a:t>
            </a:r>
            <a:endParaRPr/>
          </a:p>
        </p:txBody>
      </p:sp>
      <p:sp>
        <p:nvSpPr>
          <p:cNvPr id="893" name="Google Shape;893;p32"/>
          <p:cNvSpPr txBox="1"/>
          <p:nvPr>
            <p:ph idx="1" type="body"/>
          </p:nvPr>
        </p:nvSpPr>
        <p:spPr>
          <a:xfrm>
            <a:off x="739675" y="1217999"/>
            <a:ext cx="3730800" cy="323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rgbClr val="FFFFFF"/>
                </a:solidFill>
                <a:latin typeface="Arial"/>
                <a:ea typeface="Arial"/>
                <a:cs typeface="Arial"/>
                <a:sym typeface="Arial"/>
              </a:rPr>
              <a:t>Use Case 2: </a:t>
            </a:r>
            <a:r>
              <a:rPr lang="en" sz="1100">
                <a:solidFill>
                  <a:srgbClr val="FFFFFF"/>
                </a:solidFill>
                <a:latin typeface="Arial"/>
                <a:ea typeface="Arial"/>
                <a:cs typeface="Arial"/>
                <a:sym typeface="Arial"/>
              </a:rPr>
              <a:t>Student checks what time visiting a building is resulting in higher grades</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100">
                <a:solidFill>
                  <a:srgbClr val="FFFFFF"/>
                </a:solidFill>
                <a:latin typeface="Arial"/>
                <a:ea typeface="Arial"/>
                <a:cs typeface="Arial"/>
                <a:sym typeface="Arial"/>
              </a:rPr>
              <a:t>Actors:</a:t>
            </a:r>
            <a:endParaRPr b="1"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Student</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Database</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100">
                <a:solidFill>
                  <a:srgbClr val="FFFFFF"/>
                </a:solidFill>
                <a:latin typeface="Arial"/>
                <a:ea typeface="Arial"/>
                <a:cs typeface="Arial"/>
                <a:sym typeface="Arial"/>
              </a:rPr>
              <a:t>Flow of Events:</a:t>
            </a:r>
            <a:endParaRPr b="1"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Use case starts when Student searches correlation between building traffic and grades</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system searches data for traffic and grades of students and finds which building is resulting in higher grades</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Student checks report</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Use Case ends.</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400">
              <a:solidFill>
                <a:schemeClr val="dk1"/>
              </a:solidFill>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t/>
            </a:r>
            <a:endParaRPr sz="1400">
              <a:solidFill>
                <a:schemeClr val="lt1"/>
              </a:solidFill>
              <a:latin typeface="Montserrat"/>
              <a:ea typeface="Montserrat"/>
              <a:cs typeface="Montserrat"/>
              <a:sym typeface="Montserrat"/>
            </a:endParaRPr>
          </a:p>
          <a:p>
            <a:pPr indent="0" lvl="0" marL="0" rtl="0" algn="l">
              <a:spcBef>
                <a:spcPts val="600"/>
              </a:spcBef>
              <a:spcAft>
                <a:spcPts val="0"/>
              </a:spcAft>
              <a:buNone/>
            </a:pPr>
            <a:r>
              <a:t/>
            </a:r>
            <a:endParaRPr/>
          </a:p>
        </p:txBody>
      </p:sp>
      <p:sp>
        <p:nvSpPr>
          <p:cNvPr id="894" name="Google Shape;894;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895" name="Google Shape;895;p32"/>
          <p:cNvPicPr preferRelativeResize="0"/>
          <p:nvPr/>
        </p:nvPicPr>
        <p:blipFill>
          <a:blip r:embed="rId3">
            <a:alphaModFix/>
          </a:blip>
          <a:stretch>
            <a:fillRect/>
          </a:stretch>
        </p:blipFill>
        <p:spPr>
          <a:xfrm>
            <a:off x="4470475" y="1724738"/>
            <a:ext cx="4494301" cy="2219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0" st="0"/>
                                            </p:txEl>
                                          </p:spTgt>
                                        </p:tgtEl>
                                        <p:attrNameLst>
                                          <p:attrName>style.visibility</p:attrName>
                                        </p:attrNameLst>
                                      </p:cBhvr>
                                      <p:to>
                                        <p:strVal val="visible"/>
                                      </p:to>
                                    </p:set>
                                    <p:animEffect filter="fade" transition="in">
                                      <p:cBhvr>
                                        <p:cTn dur="500"/>
                                        <p:tgtEl>
                                          <p:spTgt spid="8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1" st="1"/>
                                            </p:txEl>
                                          </p:spTgt>
                                        </p:tgtEl>
                                        <p:attrNameLst>
                                          <p:attrName>style.visibility</p:attrName>
                                        </p:attrNameLst>
                                      </p:cBhvr>
                                      <p:to>
                                        <p:strVal val="visible"/>
                                      </p:to>
                                    </p:set>
                                    <p:animEffect filter="fade" transition="in">
                                      <p:cBhvr>
                                        <p:cTn dur="500"/>
                                        <p:tgtEl>
                                          <p:spTgt spid="8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2" st="2"/>
                                            </p:txEl>
                                          </p:spTgt>
                                        </p:tgtEl>
                                        <p:attrNameLst>
                                          <p:attrName>style.visibility</p:attrName>
                                        </p:attrNameLst>
                                      </p:cBhvr>
                                      <p:to>
                                        <p:strVal val="visible"/>
                                      </p:to>
                                    </p:set>
                                    <p:animEffect filter="fade" transition="in">
                                      <p:cBhvr>
                                        <p:cTn dur="500"/>
                                        <p:tgtEl>
                                          <p:spTgt spid="8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3" st="3"/>
                                            </p:txEl>
                                          </p:spTgt>
                                        </p:tgtEl>
                                        <p:attrNameLst>
                                          <p:attrName>style.visibility</p:attrName>
                                        </p:attrNameLst>
                                      </p:cBhvr>
                                      <p:to>
                                        <p:strVal val="visible"/>
                                      </p:to>
                                    </p:set>
                                    <p:animEffect filter="fade" transition="in">
                                      <p:cBhvr>
                                        <p:cTn dur="500"/>
                                        <p:tgtEl>
                                          <p:spTgt spid="8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4" st="4"/>
                                            </p:txEl>
                                          </p:spTgt>
                                        </p:tgtEl>
                                        <p:attrNameLst>
                                          <p:attrName>style.visibility</p:attrName>
                                        </p:attrNameLst>
                                      </p:cBhvr>
                                      <p:to>
                                        <p:strVal val="visible"/>
                                      </p:to>
                                    </p:set>
                                    <p:animEffect filter="fade" transition="in">
                                      <p:cBhvr>
                                        <p:cTn dur="500"/>
                                        <p:tgtEl>
                                          <p:spTgt spid="8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5" st="5"/>
                                            </p:txEl>
                                          </p:spTgt>
                                        </p:tgtEl>
                                        <p:attrNameLst>
                                          <p:attrName>style.visibility</p:attrName>
                                        </p:attrNameLst>
                                      </p:cBhvr>
                                      <p:to>
                                        <p:strVal val="visible"/>
                                      </p:to>
                                    </p:set>
                                    <p:animEffect filter="fade" transition="in">
                                      <p:cBhvr>
                                        <p:cTn dur="500"/>
                                        <p:tgtEl>
                                          <p:spTgt spid="8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6" st="6"/>
                                            </p:txEl>
                                          </p:spTgt>
                                        </p:tgtEl>
                                        <p:attrNameLst>
                                          <p:attrName>style.visibility</p:attrName>
                                        </p:attrNameLst>
                                      </p:cBhvr>
                                      <p:to>
                                        <p:strVal val="visible"/>
                                      </p:to>
                                    </p:set>
                                    <p:animEffect filter="fade" transition="in">
                                      <p:cBhvr>
                                        <p:cTn dur="500"/>
                                        <p:tgtEl>
                                          <p:spTgt spid="8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7" st="7"/>
                                            </p:txEl>
                                          </p:spTgt>
                                        </p:tgtEl>
                                        <p:attrNameLst>
                                          <p:attrName>style.visibility</p:attrName>
                                        </p:attrNameLst>
                                      </p:cBhvr>
                                      <p:to>
                                        <p:strVal val="visible"/>
                                      </p:to>
                                    </p:set>
                                    <p:animEffect filter="fade" transition="in">
                                      <p:cBhvr>
                                        <p:cTn dur="500"/>
                                        <p:tgtEl>
                                          <p:spTgt spid="8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8" st="8"/>
                                            </p:txEl>
                                          </p:spTgt>
                                        </p:tgtEl>
                                        <p:attrNameLst>
                                          <p:attrName>style.visibility</p:attrName>
                                        </p:attrNameLst>
                                      </p:cBhvr>
                                      <p:to>
                                        <p:strVal val="visible"/>
                                      </p:to>
                                    </p:set>
                                    <p:animEffect filter="fade" transition="in">
                                      <p:cBhvr>
                                        <p:cTn dur="500"/>
                                        <p:tgtEl>
                                          <p:spTgt spid="8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9" st="9"/>
                                            </p:txEl>
                                          </p:spTgt>
                                        </p:tgtEl>
                                        <p:attrNameLst>
                                          <p:attrName>style.visibility</p:attrName>
                                        </p:attrNameLst>
                                      </p:cBhvr>
                                      <p:to>
                                        <p:strVal val="visible"/>
                                      </p:to>
                                    </p:set>
                                    <p:animEffect filter="fade" transition="in">
                                      <p:cBhvr>
                                        <p:cTn dur="500"/>
                                        <p:tgtEl>
                                          <p:spTgt spid="89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10" st="10"/>
                                            </p:txEl>
                                          </p:spTgt>
                                        </p:tgtEl>
                                        <p:attrNameLst>
                                          <p:attrName>style.visibility</p:attrName>
                                        </p:attrNameLst>
                                      </p:cBhvr>
                                      <p:to>
                                        <p:strVal val="visible"/>
                                      </p:to>
                                    </p:set>
                                    <p:animEffect filter="fade" transition="in">
                                      <p:cBhvr>
                                        <p:cTn dur="500"/>
                                        <p:tgtEl>
                                          <p:spTgt spid="89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11" st="11"/>
                                            </p:txEl>
                                          </p:spTgt>
                                        </p:tgtEl>
                                        <p:attrNameLst>
                                          <p:attrName>style.visibility</p:attrName>
                                        </p:attrNameLst>
                                      </p:cBhvr>
                                      <p:to>
                                        <p:strVal val="visible"/>
                                      </p:to>
                                    </p:set>
                                    <p:animEffect filter="fade" transition="in">
                                      <p:cBhvr>
                                        <p:cTn dur="500"/>
                                        <p:tgtEl>
                                          <p:spTgt spid="89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12" st="12"/>
                                            </p:txEl>
                                          </p:spTgt>
                                        </p:tgtEl>
                                        <p:attrNameLst>
                                          <p:attrName>style.visibility</p:attrName>
                                        </p:attrNameLst>
                                      </p:cBhvr>
                                      <p:to>
                                        <p:strVal val="visible"/>
                                      </p:to>
                                    </p:set>
                                    <p:animEffect filter="fade" transition="in">
                                      <p:cBhvr>
                                        <p:cTn dur="500"/>
                                        <p:tgtEl>
                                          <p:spTgt spid="89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13" st="13"/>
                                            </p:txEl>
                                          </p:spTgt>
                                        </p:tgtEl>
                                        <p:attrNameLst>
                                          <p:attrName>style.visibility</p:attrName>
                                        </p:attrNameLst>
                                      </p:cBhvr>
                                      <p:to>
                                        <p:strVal val="visible"/>
                                      </p:to>
                                    </p:set>
                                    <p:animEffect filter="fade" transition="in">
                                      <p:cBhvr>
                                        <p:cTn dur="500"/>
                                        <p:tgtEl>
                                          <p:spTgt spid="89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14" st="14"/>
                                            </p:txEl>
                                          </p:spTgt>
                                        </p:tgtEl>
                                        <p:attrNameLst>
                                          <p:attrName>style.visibility</p:attrName>
                                        </p:attrNameLst>
                                      </p:cBhvr>
                                      <p:to>
                                        <p:strVal val="visible"/>
                                      </p:to>
                                    </p:set>
                                    <p:animEffect filter="fade" transition="in">
                                      <p:cBhvr>
                                        <p:cTn dur="500"/>
                                        <p:tgtEl>
                                          <p:spTgt spid="893">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3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3</a:t>
            </a:r>
            <a:endParaRPr/>
          </a:p>
        </p:txBody>
      </p:sp>
      <p:sp>
        <p:nvSpPr>
          <p:cNvPr id="901" name="Google Shape;901;p33"/>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Arial"/>
                <a:ea typeface="Arial"/>
                <a:cs typeface="Arial"/>
                <a:sym typeface="Arial"/>
              </a:rPr>
              <a:t>Use Case 3: </a:t>
            </a:r>
            <a:r>
              <a:rPr lang="en" sz="1100">
                <a:solidFill>
                  <a:srgbClr val="FFFFFF"/>
                </a:solidFill>
                <a:latin typeface="Arial"/>
                <a:ea typeface="Arial"/>
                <a:cs typeface="Arial"/>
                <a:sym typeface="Arial"/>
              </a:rPr>
              <a:t>Students Checks what events and alerts are happening around the school at a given time.</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100">
                <a:solidFill>
                  <a:srgbClr val="FFFFFF"/>
                </a:solidFill>
                <a:latin typeface="Arial"/>
                <a:ea typeface="Arial"/>
                <a:cs typeface="Arial"/>
                <a:sym typeface="Arial"/>
              </a:rPr>
              <a:t>Actors:</a:t>
            </a:r>
            <a:endParaRPr b="1"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Student</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Database</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100">
                <a:solidFill>
                  <a:srgbClr val="FFFFFF"/>
                </a:solidFill>
                <a:latin typeface="Arial"/>
                <a:ea typeface="Arial"/>
                <a:cs typeface="Arial"/>
                <a:sym typeface="Arial"/>
              </a:rPr>
              <a:t>Flow of Events:</a:t>
            </a:r>
            <a:endParaRPr b="1"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Use case starts when Student swipes card.</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system then records student record.</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Student checks school events and alerts</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Database retrieves reports</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Use Case ends</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400">
              <a:solidFill>
                <a:schemeClr val="dk1"/>
              </a:solidFill>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t/>
            </a:r>
            <a:endParaRPr sz="1400">
              <a:solidFill>
                <a:schemeClr val="lt1"/>
              </a:solidFill>
              <a:latin typeface="Montserrat"/>
              <a:ea typeface="Montserrat"/>
              <a:cs typeface="Montserrat"/>
              <a:sym typeface="Montserrat"/>
            </a:endParaRPr>
          </a:p>
          <a:p>
            <a:pPr indent="0" lvl="0" marL="0" rtl="0" algn="l">
              <a:spcBef>
                <a:spcPts val="600"/>
              </a:spcBef>
              <a:spcAft>
                <a:spcPts val="0"/>
              </a:spcAft>
              <a:buNone/>
            </a:pPr>
            <a:r>
              <a:t/>
            </a:r>
            <a:endParaRPr/>
          </a:p>
        </p:txBody>
      </p:sp>
      <p:sp>
        <p:nvSpPr>
          <p:cNvPr id="902" name="Google Shape;902;p33"/>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903" name="Google Shape;903;p3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904" name="Google Shape;904;p33"/>
          <p:cNvPicPr preferRelativeResize="0"/>
          <p:nvPr/>
        </p:nvPicPr>
        <p:blipFill>
          <a:blip r:embed="rId3">
            <a:alphaModFix/>
          </a:blip>
          <a:stretch>
            <a:fillRect/>
          </a:stretch>
        </p:blipFill>
        <p:spPr>
          <a:xfrm>
            <a:off x="4803025" y="1478363"/>
            <a:ext cx="3941501" cy="2333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0" st="0"/>
                                            </p:txEl>
                                          </p:spTgt>
                                        </p:tgtEl>
                                        <p:attrNameLst>
                                          <p:attrName>style.visibility</p:attrName>
                                        </p:attrNameLst>
                                      </p:cBhvr>
                                      <p:to>
                                        <p:strVal val="visible"/>
                                      </p:to>
                                    </p:set>
                                    <p:animEffect filter="fade" transition="in">
                                      <p:cBhvr>
                                        <p:cTn dur="500"/>
                                        <p:tgtEl>
                                          <p:spTgt spid="9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1" st="1"/>
                                            </p:txEl>
                                          </p:spTgt>
                                        </p:tgtEl>
                                        <p:attrNameLst>
                                          <p:attrName>style.visibility</p:attrName>
                                        </p:attrNameLst>
                                      </p:cBhvr>
                                      <p:to>
                                        <p:strVal val="visible"/>
                                      </p:to>
                                    </p:set>
                                    <p:animEffect filter="fade" transition="in">
                                      <p:cBhvr>
                                        <p:cTn dur="500"/>
                                        <p:tgtEl>
                                          <p:spTgt spid="9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2" st="2"/>
                                            </p:txEl>
                                          </p:spTgt>
                                        </p:tgtEl>
                                        <p:attrNameLst>
                                          <p:attrName>style.visibility</p:attrName>
                                        </p:attrNameLst>
                                      </p:cBhvr>
                                      <p:to>
                                        <p:strVal val="visible"/>
                                      </p:to>
                                    </p:set>
                                    <p:animEffect filter="fade" transition="in">
                                      <p:cBhvr>
                                        <p:cTn dur="500"/>
                                        <p:tgtEl>
                                          <p:spTgt spid="9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3" st="3"/>
                                            </p:txEl>
                                          </p:spTgt>
                                        </p:tgtEl>
                                        <p:attrNameLst>
                                          <p:attrName>style.visibility</p:attrName>
                                        </p:attrNameLst>
                                      </p:cBhvr>
                                      <p:to>
                                        <p:strVal val="visible"/>
                                      </p:to>
                                    </p:set>
                                    <p:animEffect filter="fade" transition="in">
                                      <p:cBhvr>
                                        <p:cTn dur="500"/>
                                        <p:tgtEl>
                                          <p:spTgt spid="9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4" st="4"/>
                                            </p:txEl>
                                          </p:spTgt>
                                        </p:tgtEl>
                                        <p:attrNameLst>
                                          <p:attrName>style.visibility</p:attrName>
                                        </p:attrNameLst>
                                      </p:cBhvr>
                                      <p:to>
                                        <p:strVal val="visible"/>
                                      </p:to>
                                    </p:set>
                                    <p:animEffect filter="fade" transition="in">
                                      <p:cBhvr>
                                        <p:cTn dur="500"/>
                                        <p:tgtEl>
                                          <p:spTgt spid="9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5" st="5"/>
                                            </p:txEl>
                                          </p:spTgt>
                                        </p:tgtEl>
                                        <p:attrNameLst>
                                          <p:attrName>style.visibility</p:attrName>
                                        </p:attrNameLst>
                                      </p:cBhvr>
                                      <p:to>
                                        <p:strVal val="visible"/>
                                      </p:to>
                                    </p:set>
                                    <p:animEffect filter="fade" transition="in">
                                      <p:cBhvr>
                                        <p:cTn dur="500"/>
                                        <p:tgtEl>
                                          <p:spTgt spid="9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6" st="6"/>
                                            </p:txEl>
                                          </p:spTgt>
                                        </p:tgtEl>
                                        <p:attrNameLst>
                                          <p:attrName>style.visibility</p:attrName>
                                        </p:attrNameLst>
                                      </p:cBhvr>
                                      <p:to>
                                        <p:strVal val="visible"/>
                                      </p:to>
                                    </p:set>
                                    <p:animEffect filter="fade" transition="in">
                                      <p:cBhvr>
                                        <p:cTn dur="500"/>
                                        <p:tgtEl>
                                          <p:spTgt spid="9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7" st="7"/>
                                            </p:txEl>
                                          </p:spTgt>
                                        </p:tgtEl>
                                        <p:attrNameLst>
                                          <p:attrName>style.visibility</p:attrName>
                                        </p:attrNameLst>
                                      </p:cBhvr>
                                      <p:to>
                                        <p:strVal val="visible"/>
                                      </p:to>
                                    </p:set>
                                    <p:animEffect filter="fade" transition="in">
                                      <p:cBhvr>
                                        <p:cTn dur="500"/>
                                        <p:tgtEl>
                                          <p:spTgt spid="9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8" st="8"/>
                                            </p:txEl>
                                          </p:spTgt>
                                        </p:tgtEl>
                                        <p:attrNameLst>
                                          <p:attrName>style.visibility</p:attrName>
                                        </p:attrNameLst>
                                      </p:cBhvr>
                                      <p:to>
                                        <p:strVal val="visible"/>
                                      </p:to>
                                    </p:set>
                                    <p:animEffect filter="fade" transition="in">
                                      <p:cBhvr>
                                        <p:cTn dur="500"/>
                                        <p:tgtEl>
                                          <p:spTgt spid="9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9" st="9"/>
                                            </p:txEl>
                                          </p:spTgt>
                                        </p:tgtEl>
                                        <p:attrNameLst>
                                          <p:attrName>style.visibility</p:attrName>
                                        </p:attrNameLst>
                                      </p:cBhvr>
                                      <p:to>
                                        <p:strVal val="visible"/>
                                      </p:to>
                                    </p:set>
                                    <p:animEffect filter="fade" transition="in">
                                      <p:cBhvr>
                                        <p:cTn dur="500"/>
                                        <p:tgtEl>
                                          <p:spTgt spid="90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10" st="10"/>
                                            </p:txEl>
                                          </p:spTgt>
                                        </p:tgtEl>
                                        <p:attrNameLst>
                                          <p:attrName>style.visibility</p:attrName>
                                        </p:attrNameLst>
                                      </p:cBhvr>
                                      <p:to>
                                        <p:strVal val="visible"/>
                                      </p:to>
                                    </p:set>
                                    <p:animEffect filter="fade" transition="in">
                                      <p:cBhvr>
                                        <p:cTn dur="500"/>
                                        <p:tgtEl>
                                          <p:spTgt spid="90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11" st="11"/>
                                            </p:txEl>
                                          </p:spTgt>
                                        </p:tgtEl>
                                        <p:attrNameLst>
                                          <p:attrName>style.visibility</p:attrName>
                                        </p:attrNameLst>
                                      </p:cBhvr>
                                      <p:to>
                                        <p:strVal val="visible"/>
                                      </p:to>
                                    </p:set>
                                    <p:animEffect filter="fade" transition="in">
                                      <p:cBhvr>
                                        <p:cTn dur="500"/>
                                        <p:tgtEl>
                                          <p:spTgt spid="90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12" st="12"/>
                                            </p:txEl>
                                          </p:spTgt>
                                        </p:tgtEl>
                                        <p:attrNameLst>
                                          <p:attrName>style.visibility</p:attrName>
                                        </p:attrNameLst>
                                      </p:cBhvr>
                                      <p:to>
                                        <p:strVal val="visible"/>
                                      </p:to>
                                    </p:set>
                                    <p:animEffect filter="fade" transition="in">
                                      <p:cBhvr>
                                        <p:cTn dur="500"/>
                                        <p:tgtEl>
                                          <p:spTgt spid="90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13" st="13"/>
                                            </p:txEl>
                                          </p:spTgt>
                                        </p:tgtEl>
                                        <p:attrNameLst>
                                          <p:attrName>style.visibility</p:attrName>
                                        </p:attrNameLst>
                                      </p:cBhvr>
                                      <p:to>
                                        <p:strVal val="visible"/>
                                      </p:to>
                                    </p:set>
                                    <p:animEffect filter="fade" transition="in">
                                      <p:cBhvr>
                                        <p:cTn dur="500"/>
                                        <p:tgtEl>
                                          <p:spTgt spid="90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14" st="14"/>
                                            </p:txEl>
                                          </p:spTgt>
                                        </p:tgtEl>
                                        <p:attrNameLst>
                                          <p:attrName>style.visibility</p:attrName>
                                        </p:attrNameLst>
                                      </p:cBhvr>
                                      <p:to>
                                        <p:strVal val="visible"/>
                                      </p:to>
                                    </p:set>
                                    <p:animEffect filter="fade" transition="in">
                                      <p:cBhvr>
                                        <p:cTn dur="500"/>
                                        <p:tgtEl>
                                          <p:spTgt spid="90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xEl>
                                              <p:pRg end="15" st="15"/>
                                            </p:txEl>
                                          </p:spTgt>
                                        </p:tgtEl>
                                        <p:attrNameLst>
                                          <p:attrName>style.visibility</p:attrName>
                                        </p:attrNameLst>
                                      </p:cBhvr>
                                      <p:to>
                                        <p:strVal val="visible"/>
                                      </p:to>
                                    </p:set>
                                    <p:animEffect filter="fade" transition="in">
                                      <p:cBhvr>
                                        <p:cTn dur="500"/>
                                        <p:tgtEl>
                                          <p:spTgt spid="90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2">
                                            <p:txEl>
                                              <p:pRg end="0" st="0"/>
                                            </p:txEl>
                                          </p:spTgt>
                                        </p:tgtEl>
                                        <p:attrNameLst>
                                          <p:attrName>style.visibility</p:attrName>
                                        </p:attrNameLst>
                                      </p:cBhvr>
                                      <p:to>
                                        <p:strVal val="visible"/>
                                      </p:to>
                                    </p:set>
                                    <p:animEffect filter="fade" transition="in">
                                      <p:cBhvr>
                                        <p:cTn dur="500"/>
                                        <p:tgtEl>
                                          <p:spTgt spid="90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1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Team</a:t>
            </a:r>
            <a:r>
              <a:rPr lang="en"/>
              <a:t> | Roles</a:t>
            </a:r>
            <a:endParaRPr/>
          </a:p>
        </p:txBody>
      </p:sp>
      <p:sp>
        <p:nvSpPr>
          <p:cNvPr id="786" name="Google Shape;786;p16"/>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lnSpc>
                <a:spcPct val="138000"/>
              </a:lnSpc>
              <a:spcBef>
                <a:spcPts val="0"/>
              </a:spcBef>
              <a:spcAft>
                <a:spcPts val="0"/>
              </a:spcAft>
              <a:buSzPts val="2400"/>
              <a:buChar char="▫"/>
            </a:pPr>
            <a:r>
              <a:rPr lang="en"/>
              <a:t>Mark Girguis - Project Manager</a:t>
            </a:r>
            <a:endParaRPr/>
          </a:p>
          <a:p>
            <a:pPr indent="-381000" lvl="0" marL="457200" rtl="0" algn="l">
              <a:lnSpc>
                <a:spcPct val="138000"/>
              </a:lnSpc>
              <a:spcBef>
                <a:spcPts val="0"/>
              </a:spcBef>
              <a:spcAft>
                <a:spcPts val="0"/>
              </a:spcAft>
              <a:buSzPts val="2400"/>
              <a:buChar char="▫"/>
            </a:pPr>
            <a:r>
              <a:rPr lang="en"/>
              <a:t>Kishan Patel - Programmer</a:t>
            </a:r>
            <a:endParaRPr/>
          </a:p>
          <a:p>
            <a:pPr indent="-381000" lvl="0" marL="457200" rtl="0" algn="l">
              <a:lnSpc>
                <a:spcPct val="138000"/>
              </a:lnSpc>
              <a:spcBef>
                <a:spcPts val="0"/>
              </a:spcBef>
              <a:spcAft>
                <a:spcPts val="0"/>
              </a:spcAft>
              <a:buSzPts val="2400"/>
              <a:buChar char="▫"/>
            </a:pPr>
            <a:r>
              <a:rPr lang="en"/>
              <a:t>Ankit Monga - Data Analyst</a:t>
            </a:r>
            <a:endParaRPr/>
          </a:p>
          <a:p>
            <a:pPr indent="-381000" lvl="0" marL="457200" rtl="0" algn="l">
              <a:lnSpc>
                <a:spcPct val="138000"/>
              </a:lnSpc>
              <a:spcBef>
                <a:spcPts val="0"/>
              </a:spcBef>
              <a:spcAft>
                <a:spcPts val="0"/>
              </a:spcAft>
              <a:buSzPts val="2400"/>
              <a:buChar char="▫"/>
            </a:pPr>
            <a:r>
              <a:rPr lang="en"/>
              <a:t>Eric Gonzales - Business Analyst</a:t>
            </a:r>
            <a:endParaRPr/>
          </a:p>
          <a:p>
            <a:pPr indent="-381000" lvl="0" marL="457200" rtl="0" algn="l">
              <a:lnSpc>
                <a:spcPct val="138000"/>
              </a:lnSpc>
              <a:spcBef>
                <a:spcPts val="0"/>
              </a:spcBef>
              <a:spcAft>
                <a:spcPts val="0"/>
              </a:spcAft>
              <a:buSzPts val="2400"/>
              <a:buChar char="▫"/>
            </a:pPr>
            <a:r>
              <a:rPr lang="en"/>
              <a:t>Jason Chung - Systems Designer</a:t>
            </a:r>
            <a:endParaRPr/>
          </a:p>
          <a:p>
            <a:pPr indent="-381000" lvl="0" marL="457200" rtl="0" algn="l">
              <a:lnSpc>
                <a:spcPct val="138000"/>
              </a:lnSpc>
              <a:spcBef>
                <a:spcPts val="0"/>
              </a:spcBef>
              <a:spcAft>
                <a:spcPts val="0"/>
              </a:spcAft>
              <a:buSzPts val="2400"/>
              <a:buChar char="▫"/>
            </a:pPr>
            <a:r>
              <a:rPr lang="en"/>
              <a:t>Hector Khuon - Quality Assurance</a:t>
            </a:r>
            <a:endParaRPr/>
          </a:p>
        </p:txBody>
      </p:sp>
      <p:sp>
        <p:nvSpPr>
          <p:cNvPr id="787" name="Google Shape;787;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xEl>
                                              <p:pRg end="0" st="0"/>
                                            </p:txEl>
                                          </p:spTgt>
                                        </p:tgtEl>
                                        <p:attrNameLst>
                                          <p:attrName>style.visibility</p:attrName>
                                        </p:attrNameLst>
                                      </p:cBhvr>
                                      <p:to>
                                        <p:strVal val="visible"/>
                                      </p:to>
                                    </p:set>
                                    <p:animEffect filter="fade" transition="in">
                                      <p:cBhvr>
                                        <p:cTn dur="400"/>
                                        <p:tgtEl>
                                          <p:spTgt spid="7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xEl>
                                              <p:pRg end="1" st="1"/>
                                            </p:txEl>
                                          </p:spTgt>
                                        </p:tgtEl>
                                        <p:attrNameLst>
                                          <p:attrName>style.visibility</p:attrName>
                                        </p:attrNameLst>
                                      </p:cBhvr>
                                      <p:to>
                                        <p:strVal val="visible"/>
                                      </p:to>
                                    </p:set>
                                    <p:animEffect filter="fade" transition="in">
                                      <p:cBhvr>
                                        <p:cTn dur="400"/>
                                        <p:tgtEl>
                                          <p:spTgt spid="7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xEl>
                                              <p:pRg end="2" st="2"/>
                                            </p:txEl>
                                          </p:spTgt>
                                        </p:tgtEl>
                                        <p:attrNameLst>
                                          <p:attrName>style.visibility</p:attrName>
                                        </p:attrNameLst>
                                      </p:cBhvr>
                                      <p:to>
                                        <p:strVal val="visible"/>
                                      </p:to>
                                    </p:set>
                                    <p:animEffect filter="fade" transition="in">
                                      <p:cBhvr>
                                        <p:cTn dur="400"/>
                                        <p:tgtEl>
                                          <p:spTgt spid="7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xEl>
                                              <p:pRg end="3" st="3"/>
                                            </p:txEl>
                                          </p:spTgt>
                                        </p:tgtEl>
                                        <p:attrNameLst>
                                          <p:attrName>style.visibility</p:attrName>
                                        </p:attrNameLst>
                                      </p:cBhvr>
                                      <p:to>
                                        <p:strVal val="visible"/>
                                      </p:to>
                                    </p:set>
                                    <p:animEffect filter="fade" transition="in">
                                      <p:cBhvr>
                                        <p:cTn dur="400"/>
                                        <p:tgtEl>
                                          <p:spTgt spid="7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xEl>
                                              <p:pRg end="4" st="4"/>
                                            </p:txEl>
                                          </p:spTgt>
                                        </p:tgtEl>
                                        <p:attrNameLst>
                                          <p:attrName>style.visibility</p:attrName>
                                        </p:attrNameLst>
                                      </p:cBhvr>
                                      <p:to>
                                        <p:strVal val="visible"/>
                                      </p:to>
                                    </p:set>
                                    <p:animEffect filter="fade" transition="in">
                                      <p:cBhvr>
                                        <p:cTn dur="400"/>
                                        <p:tgtEl>
                                          <p:spTgt spid="7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xEl>
                                              <p:pRg end="5" st="5"/>
                                            </p:txEl>
                                          </p:spTgt>
                                        </p:tgtEl>
                                        <p:attrNameLst>
                                          <p:attrName>style.visibility</p:attrName>
                                        </p:attrNameLst>
                                      </p:cBhvr>
                                      <p:to>
                                        <p:strVal val="visible"/>
                                      </p:to>
                                    </p:set>
                                    <p:animEffect filter="fade" transition="in">
                                      <p:cBhvr>
                                        <p:cTn dur="400"/>
                                        <p:tgtEl>
                                          <p:spTgt spid="78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34"/>
          <p:cNvSpPr txBox="1"/>
          <p:nvPr>
            <p:ph type="title"/>
          </p:nvPr>
        </p:nvSpPr>
        <p:spPr>
          <a:xfrm>
            <a:off x="452725" y="329100"/>
            <a:ext cx="63939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4</a:t>
            </a:r>
            <a:endParaRPr/>
          </a:p>
        </p:txBody>
      </p:sp>
      <p:sp>
        <p:nvSpPr>
          <p:cNvPr id="910" name="Google Shape;910;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1" name="Google Shape;911;p34"/>
          <p:cNvSpPr txBox="1"/>
          <p:nvPr>
            <p:ph idx="4294967295" type="body"/>
          </p:nvPr>
        </p:nvSpPr>
        <p:spPr>
          <a:xfrm>
            <a:off x="452725" y="959400"/>
            <a:ext cx="3699600" cy="370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Arial"/>
                <a:ea typeface="Arial"/>
                <a:cs typeface="Arial"/>
                <a:sym typeface="Arial"/>
              </a:rPr>
              <a:t>Use Case 4: (Log in)</a:t>
            </a:r>
            <a:r>
              <a:rPr lang="en" sz="1200">
                <a:solidFill>
                  <a:srgbClr val="FFFFFF"/>
                </a:solidFill>
                <a:latin typeface="Arial"/>
                <a:ea typeface="Arial"/>
                <a:cs typeface="Arial"/>
                <a:sym typeface="Arial"/>
              </a:rPr>
              <a:t>Proposed User Interface for mobile application version of Connected campus</a:t>
            </a:r>
            <a:endParaRPr sz="12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Arial"/>
                <a:ea typeface="Arial"/>
                <a:cs typeface="Arial"/>
                <a:sym typeface="Arial"/>
              </a:rPr>
              <a:t>Actors:</a:t>
            </a:r>
            <a:endParaRPr b="1"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Students</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Admin</a:t>
            </a:r>
            <a:endParaRPr sz="12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Arial"/>
                <a:ea typeface="Arial"/>
                <a:cs typeface="Arial"/>
                <a:sym typeface="Arial"/>
              </a:rPr>
              <a:t>Flow of events:</a:t>
            </a:r>
            <a:endParaRPr b="1"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Use Case Starts when Student Opens the Mobile Application</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Student then log in with ID and password</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Student then selects the different application options.</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Case use end.</a:t>
            </a:r>
            <a:endParaRPr sz="12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Arial"/>
                <a:ea typeface="Arial"/>
                <a:cs typeface="Arial"/>
                <a:sym typeface="Arial"/>
              </a:rPr>
              <a:t>Scenarios</a:t>
            </a:r>
            <a:endParaRPr b="1" sz="12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200">
                <a:solidFill>
                  <a:srgbClr val="FFFFFF"/>
                </a:solidFill>
                <a:latin typeface="Arial"/>
                <a:ea typeface="Arial"/>
                <a:cs typeface="Arial"/>
                <a:sym typeface="Arial"/>
              </a:rPr>
              <a:t>·</a:t>
            </a:r>
            <a:r>
              <a:rPr lang="en" sz="1200">
                <a:solidFill>
                  <a:srgbClr val="FFFFFF"/>
                </a:solidFill>
                <a:latin typeface="Times New Roman"/>
                <a:ea typeface="Times New Roman"/>
                <a:cs typeface="Times New Roman"/>
                <a:sym typeface="Times New Roman"/>
              </a:rPr>
              <a:t>      </a:t>
            </a:r>
            <a:r>
              <a:rPr lang="en" sz="1200">
                <a:solidFill>
                  <a:srgbClr val="FFFFFF"/>
                </a:solidFill>
                <a:latin typeface="Arial"/>
                <a:ea typeface="Arial"/>
                <a:cs typeface="Arial"/>
                <a:sym typeface="Arial"/>
              </a:rPr>
              <a:t>Bad User Name</a:t>
            </a:r>
            <a:endParaRPr sz="12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200">
                <a:solidFill>
                  <a:srgbClr val="FFFFFF"/>
                </a:solidFill>
                <a:latin typeface="Arial"/>
                <a:ea typeface="Arial"/>
                <a:cs typeface="Arial"/>
                <a:sym typeface="Arial"/>
              </a:rPr>
              <a:t>·</a:t>
            </a:r>
            <a:r>
              <a:rPr lang="en" sz="1200">
                <a:solidFill>
                  <a:srgbClr val="FFFFFF"/>
                </a:solidFill>
                <a:latin typeface="Times New Roman"/>
                <a:ea typeface="Times New Roman"/>
                <a:cs typeface="Times New Roman"/>
                <a:sym typeface="Times New Roman"/>
              </a:rPr>
              <a:t>      </a:t>
            </a:r>
            <a:r>
              <a:rPr lang="en" sz="1200">
                <a:solidFill>
                  <a:srgbClr val="FFFFFF"/>
                </a:solidFill>
                <a:latin typeface="Arial"/>
                <a:ea typeface="Arial"/>
                <a:cs typeface="Arial"/>
                <a:sym typeface="Arial"/>
              </a:rPr>
              <a:t>Bad password</a:t>
            </a:r>
            <a:endParaRPr sz="12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200">
                <a:solidFill>
                  <a:srgbClr val="FFFFFF"/>
                </a:solidFill>
                <a:latin typeface="Arial"/>
                <a:ea typeface="Arial"/>
                <a:cs typeface="Arial"/>
                <a:sym typeface="Arial"/>
              </a:rPr>
              <a:t>·</a:t>
            </a:r>
            <a:r>
              <a:rPr lang="en" sz="1200">
                <a:solidFill>
                  <a:srgbClr val="FFFFFF"/>
                </a:solidFill>
                <a:latin typeface="Times New Roman"/>
                <a:ea typeface="Times New Roman"/>
                <a:cs typeface="Times New Roman"/>
                <a:sym typeface="Times New Roman"/>
              </a:rPr>
              <a:t>      </a:t>
            </a:r>
            <a:r>
              <a:rPr lang="en" sz="1200">
                <a:solidFill>
                  <a:srgbClr val="FFFFFF"/>
                </a:solidFill>
                <a:latin typeface="Arial"/>
                <a:ea typeface="Arial"/>
                <a:cs typeface="Arial"/>
                <a:sym typeface="Arial"/>
              </a:rPr>
              <a:t>Too many attempts to log in, account on hold</a:t>
            </a:r>
            <a:endParaRPr sz="12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200">
                <a:solidFill>
                  <a:srgbClr val="FFFFFF"/>
                </a:solidFill>
                <a:latin typeface="Arial"/>
                <a:ea typeface="Arial"/>
                <a:cs typeface="Arial"/>
                <a:sym typeface="Arial"/>
              </a:rPr>
              <a:t>·</a:t>
            </a:r>
            <a:r>
              <a:rPr lang="en" sz="1200">
                <a:solidFill>
                  <a:srgbClr val="FFFFFF"/>
                </a:solidFill>
                <a:latin typeface="Times New Roman"/>
                <a:ea typeface="Times New Roman"/>
                <a:cs typeface="Times New Roman"/>
                <a:sym typeface="Times New Roman"/>
              </a:rPr>
              <a:t>      </a:t>
            </a:r>
            <a:r>
              <a:rPr lang="en" sz="1200">
                <a:solidFill>
                  <a:srgbClr val="FFFFFF"/>
                </a:solidFill>
                <a:latin typeface="Arial"/>
                <a:ea typeface="Arial"/>
                <a:cs typeface="Arial"/>
                <a:sym typeface="Arial"/>
              </a:rPr>
              <a:t>Admin has the control for students logins.</a:t>
            </a:r>
            <a:endParaRPr sz="12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solidFill>
                <a:srgbClr val="FFFFFF"/>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sz="900">
              <a:solidFill>
                <a:srgbClr val="000000"/>
              </a:solidFill>
              <a:latin typeface="Montserrat"/>
              <a:ea typeface="Montserrat"/>
              <a:cs typeface="Montserrat"/>
              <a:sym typeface="Montserrat"/>
            </a:endParaRPr>
          </a:p>
          <a:p>
            <a:pPr indent="0" lvl="0" marL="0" rtl="0" algn="l">
              <a:spcBef>
                <a:spcPts val="600"/>
              </a:spcBef>
              <a:spcAft>
                <a:spcPts val="0"/>
              </a:spcAft>
              <a:buNone/>
            </a:pPr>
            <a:r>
              <a:t/>
            </a:r>
            <a:endParaRPr sz="900">
              <a:latin typeface="Montserrat"/>
              <a:ea typeface="Montserrat"/>
              <a:cs typeface="Montserrat"/>
              <a:sym typeface="Montserrat"/>
            </a:endParaRPr>
          </a:p>
        </p:txBody>
      </p:sp>
      <p:pic>
        <p:nvPicPr>
          <p:cNvPr id="912" name="Google Shape;912;p34"/>
          <p:cNvPicPr preferRelativeResize="0"/>
          <p:nvPr/>
        </p:nvPicPr>
        <p:blipFill>
          <a:blip r:embed="rId3">
            <a:alphaModFix/>
          </a:blip>
          <a:stretch>
            <a:fillRect/>
          </a:stretch>
        </p:blipFill>
        <p:spPr>
          <a:xfrm>
            <a:off x="5323975" y="959400"/>
            <a:ext cx="3699700" cy="3652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0" st="0"/>
                                            </p:txEl>
                                          </p:spTgt>
                                        </p:tgtEl>
                                        <p:attrNameLst>
                                          <p:attrName>style.visibility</p:attrName>
                                        </p:attrNameLst>
                                      </p:cBhvr>
                                      <p:to>
                                        <p:strVal val="visible"/>
                                      </p:to>
                                    </p:set>
                                    <p:animEffect filter="fade" transition="in">
                                      <p:cBhvr>
                                        <p:cTn dur="500"/>
                                        <p:tgtEl>
                                          <p:spTgt spid="9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1" st="1"/>
                                            </p:txEl>
                                          </p:spTgt>
                                        </p:tgtEl>
                                        <p:attrNameLst>
                                          <p:attrName>style.visibility</p:attrName>
                                        </p:attrNameLst>
                                      </p:cBhvr>
                                      <p:to>
                                        <p:strVal val="visible"/>
                                      </p:to>
                                    </p:set>
                                    <p:animEffect filter="fade" transition="in">
                                      <p:cBhvr>
                                        <p:cTn dur="500"/>
                                        <p:tgtEl>
                                          <p:spTgt spid="9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2" st="2"/>
                                            </p:txEl>
                                          </p:spTgt>
                                        </p:tgtEl>
                                        <p:attrNameLst>
                                          <p:attrName>style.visibility</p:attrName>
                                        </p:attrNameLst>
                                      </p:cBhvr>
                                      <p:to>
                                        <p:strVal val="visible"/>
                                      </p:to>
                                    </p:set>
                                    <p:animEffect filter="fade" transition="in">
                                      <p:cBhvr>
                                        <p:cTn dur="500"/>
                                        <p:tgtEl>
                                          <p:spTgt spid="9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3" st="3"/>
                                            </p:txEl>
                                          </p:spTgt>
                                        </p:tgtEl>
                                        <p:attrNameLst>
                                          <p:attrName>style.visibility</p:attrName>
                                        </p:attrNameLst>
                                      </p:cBhvr>
                                      <p:to>
                                        <p:strVal val="visible"/>
                                      </p:to>
                                    </p:set>
                                    <p:animEffect filter="fade" transition="in">
                                      <p:cBhvr>
                                        <p:cTn dur="500"/>
                                        <p:tgtEl>
                                          <p:spTgt spid="9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4" st="4"/>
                                            </p:txEl>
                                          </p:spTgt>
                                        </p:tgtEl>
                                        <p:attrNameLst>
                                          <p:attrName>style.visibility</p:attrName>
                                        </p:attrNameLst>
                                      </p:cBhvr>
                                      <p:to>
                                        <p:strVal val="visible"/>
                                      </p:to>
                                    </p:set>
                                    <p:animEffect filter="fade" transition="in">
                                      <p:cBhvr>
                                        <p:cTn dur="500"/>
                                        <p:tgtEl>
                                          <p:spTgt spid="9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5" st="5"/>
                                            </p:txEl>
                                          </p:spTgt>
                                        </p:tgtEl>
                                        <p:attrNameLst>
                                          <p:attrName>style.visibility</p:attrName>
                                        </p:attrNameLst>
                                      </p:cBhvr>
                                      <p:to>
                                        <p:strVal val="visible"/>
                                      </p:to>
                                    </p:set>
                                    <p:animEffect filter="fade" transition="in">
                                      <p:cBhvr>
                                        <p:cTn dur="500"/>
                                        <p:tgtEl>
                                          <p:spTgt spid="9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6" st="6"/>
                                            </p:txEl>
                                          </p:spTgt>
                                        </p:tgtEl>
                                        <p:attrNameLst>
                                          <p:attrName>style.visibility</p:attrName>
                                        </p:attrNameLst>
                                      </p:cBhvr>
                                      <p:to>
                                        <p:strVal val="visible"/>
                                      </p:to>
                                    </p:set>
                                    <p:animEffect filter="fade" transition="in">
                                      <p:cBhvr>
                                        <p:cTn dur="500"/>
                                        <p:tgtEl>
                                          <p:spTgt spid="9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7" st="7"/>
                                            </p:txEl>
                                          </p:spTgt>
                                        </p:tgtEl>
                                        <p:attrNameLst>
                                          <p:attrName>style.visibility</p:attrName>
                                        </p:attrNameLst>
                                      </p:cBhvr>
                                      <p:to>
                                        <p:strVal val="visible"/>
                                      </p:to>
                                    </p:set>
                                    <p:animEffect filter="fade" transition="in">
                                      <p:cBhvr>
                                        <p:cTn dur="500"/>
                                        <p:tgtEl>
                                          <p:spTgt spid="9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8" st="8"/>
                                            </p:txEl>
                                          </p:spTgt>
                                        </p:tgtEl>
                                        <p:attrNameLst>
                                          <p:attrName>style.visibility</p:attrName>
                                        </p:attrNameLst>
                                      </p:cBhvr>
                                      <p:to>
                                        <p:strVal val="visible"/>
                                      </p:to>
                                    </p:set>
                                    <p:animEffect filter="fade" transition="in">
                                      <p:cBhvr>
                                        <p:cTn dur="500"/>
                                        <p:tgtEl>
                                          <p:spTgt spid="91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9" st="9"/>
                                            </p:txEl>
                                          </p:spTgt>
                                        </p:tgtEl>
                                        <p:attrNameLst>
                                          <p:attrName>style.visibility</p:attrName>
                                        </p:attrNameLst>
                                      </p:cBhvr>
                                      <p:to>
                                        <p:strVal val="visible"/>
                                      </p:to>
                                    </p:set>
                                    <p:animEffect filter="fade" transition="in">
                                      <p:cBhvr>
                                        <p:cTn dur="500"/>
                                        <p:tgtEl>
                                          <p:spTgt spid="91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10" st="10"/>
                                            </p:txEl>
                                          </p:spTgt>
                                        </p:tgtEl>
                                        <p:attrNameLst>
                                          <p:attrName>style.visibility</p:attrName>
                                        </p:attrNameLst>
                                      </p:cBhvr>
                                      <p:to>
                                        <p:strVal val="visible"/>
                                      </p:to>
                                    </p:set>
                                    <p:animEffect filter="fade" transition="in">
                                      <p:cBhvr>
                                        <p:cTn dur="500"/>
                                        <p:tgtEl>
                                          <p:spTgt spid="91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11" st="11"/>
                                            </p:txEl>
                                          </p:spTgt>
                                        </p:tgtEl>
                                        <p:attrNameLst>
                                          <p:attrName>style.visibility</p:attrName>
                                        </p:attrNameLst>
                                      </p:cBhvr>
                                      <p:to>
                                        <p:strVal val="visible"/>
                                      </p:to>
                                    </p:set>
                                    <p:animEffect filter="fade" transition="in">
                                      <p:cBhvr>
                                        <p:cTn dur="500"/>
                                        <p:tgtEl>
                                          <p:spTgt spid="91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12" st="12"/>
                                            </p:txEl>
                                          </p:spTgt>
                                        </p:tgtEl>
                                        <p:attrNameLst>
                                          <p:attrName>style.visibility</p:attrName>
                                        </p:attrNameLst>
                                      </p:cBhvr>
                                      <p:to>
                                        <p:strVal val="visible"/>
                                      </p:to>
                                    </p:set>
                                    <p:animEffect filter="fade" transition="in">
                                      <p:cBhvr>
                                        <p:cTn dur="500"/>
                                        <p:tgtEl>
                                          <p:spTgt spid="91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13" st="13"/>
                                            </p:txEl>
                                          </p:spTgt>
                                        </p:tgtEl>
                                        <p:attrNameLst>
                                          <p:attrName>style.visibility</p:attrName>
                                        </p:attrNameLst>
                                      </p:cBhvr>
                                      <p:to>
                                        <p:strVal val="visible"/>
                                      </p:to>
                                    </p:set>
                                    <p:animEffect filter="fade" transition="in">
                                      <p:cBhvr>
                                        <p:cTn dur="500"/>
                                        <p:tgtEl>
                                          <p:spTgt spid="91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14" st="14"/>
                                            </p:txEl>
                                          </p:spTgt>
                                        </p:tgtEl>
                                        <p:attrNameLst>
                                          <p:attrName>style.visibility</p:attrName>
                                        </p:attrNameLst>
                                      </p:cBhvr>
                                      <p:to>
                                        <p:strVal val="visible"/>
                                      </p:to>
                                    </p:set>
                                    <p:animEffect filter="fade" transition="in">
                                      <p:cBhvr>
                                        <p:cTn dur="500"/>
                                        <p:tgtEl>
                                          <p:spTgt spid="91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15" st="15"/>
                                            </p:txEl>
                                          </p:spTgt>
                                        </p:tgtEl>
                                        <p:attrNameLst>
                                          <p:attrName>style.visibility</p:attrName>
                                        </p:attrNameLst>
                                      </p:cBhvr>
                                      <p:to>
                                        <p:strVal val="visible"/>
                                      </p:to>
                                    </p:set>
                                    <p:animEffect filter="fade" transition="in">
                                      <p:cBhvr>
                                        <p:cTn dur="500"/>
                                        <p:tgtEl>
                                          <p:spTgt spid="91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16" st="16"/>
                                            </p:txEl>
                                          </p:spTgt>
                                        </p:tgtEl>
                                        <p:attrNameLst>
                                          <p:attrName>style.visibility</p:attrName>
                                        </p:attrNameLst>
                                      </p:cBhvr>
                                      <p:to>
                                        <p:strVal val="visible"/>
                                      </p:to>
                                    </p:set>
                                    <p:animEffect filter="fade" transition="in">
                                      <p:cBhvr>
                                        <p:cTn dur="500"/>
                                        <p:tgtEl>
                                          <p:spTgt spid="911">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Google Shape;917;p3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Use Case 5</a:t>
            </a:r>
            <a:endParaRPr>
              <a:solidFill>
                <a:schemeClr val="lt1"/>
              </a:solidFill>
            </a:endParaRPr>
          </a:p>
        </p:txBody>
      </p:sp>
      <p:sp>
        <p:nvSpPr>
          <p:cNvPr id="918" name="Google Shape;918;p35"/>
          <p:cNvSpPr txBox="1"/>
          <p:nvPr>
            <p:ph idx="1" type="body"/>
          </p:nvPr>
        </p:nvSpPr>
        <p:spPr>
          <a:xfrm>
            <a:off x="739675" y="1218000"/>
            <a:ext cx="4990500" cy="365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rgbClr val="FFFFFF"/>
                </a:solidFill>
                <a:latin typeface="Arial"/>
                <a:ea typeface="Arial"/>
                <a:cs typeface="Arial"/>
                <a:sym typeface="Arial"/>
              </a:rPr>
              <a:t>Use Case 5: (Administrator View) </a:t>
            </a:r>
            <a:r>
              <a:rPr lang="en" sz="1100">
                <a:solidFill>
                  <a:srgbClr val="FFFFFF"/>
                </a:solidFill>
                <a:latin typeface="Arial"/>
                <a:ea typeface="Arial"/>
                <a:cs typeface="Arial"/>
                <a:sym typeface="Arial"/>
              </a:rPr>
              <a:t>As students swipe to check-in, administrators can log in and view real-time data through the dashboard and check reports on all areas of the campus. Based on the information, staff changes can be made and alerts will be sent to students accordingly.</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500" u="sng">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 sz="1100">
                <a:solidFill>
                  <a:srgbClr val="FFFFFF"/>
                </a:solidFill>
                <a:latin typeface="Arial"/>
                <a:ea typeface="Arial"/>
                <a:cs typeface="Arial"/>
                <a:sym typeface="Arial"/>
              </a:rPr>
              <a:t>Actors:</a:t>
            </a:r>
            <a:endParaRPr b="1"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Student</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Administrator</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Database</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100">
                <a:solidFill>
                  <a:srgbClr val="FFFFFF"/>
                </a:solidFill>
                <a:latin typeface="Arial"/>
                <a:ea typeface="Arial"/>
                <a:cs typeface="Arial"/>
                <a:sym typeface="Arial"/>
              </a:rPr>
              <a:t>Preconditions:</a:t>
            </a:r>
            <a:endParaRPr b="1"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Database is successfully storing student data in real-time and up-to-date</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Administrator identity is authenticated</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100">
                <a:solidFill>
                  <a:srgbClr val="FFFFFF"/>
                </a:solidFill>
                <a:latin typeface="Arial"/>
                <a:ea typeface="Arial"/>
                <a:cs typeface="Arial"/>
                <a:sym typeface="Arial"/>
              </a:rPr>
              <a:t>Postconditions:</a:t>
            </a:r>
            <a:endParaRPr b="1"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Dashboard retrieves data</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Reports are produced for administrator</a:t>
            </a:r>
            <a:endParaRPr sz="1100">
              <a:solidFill>
                <a:srgbClr val="FFFFFF"/>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Staff and students alerted</a:t>
            </a:r>
            <a:br>
              <a:rPr lang="en" sz="1100">
                <a:solidFill>
                  <a:srgbClr val="FFFFFF"/>
                </a:solidFill>
                <a:latin typeface="Arial"/>
                <a:ea typeface="Arial"/>
                <a:cs typeface="Arial"/>
                <a:sym typeface="Arial"/>
              </a:rPr>
            </a:br>
            <a:endParaRPr sz="15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400">
              <a:solidFill>
                <a:schemeClr val="dk1"/>
              </a:solidFill>
              <a:latin typeface="Montserrat"/>
              <a:ea typeface="Montserrat"/>
              <a:cs typeface="Montserrat"/>
              <a:sym typeface="Montserrat"/>
            </a:endParaRPr>
          </a:p>
          <a:p>
            <a:pPr indent="0" lvl="0" marL="0" rtl="0" algn="l">
              <a:spcBef>
                <a:spcPts val="600"/>
              </a:spcBef>
              <a:spcAft>
                <a:spcPts val="0"/>
              </a:spcAft>
              <a:buNone/>
            </a:pPr>
            <a:r>
              <a:t/>
            </a:r>
            <a:endParaRPr sz="1400">
              <a:solidFill>
                <a:schemeClr val="lt1"/>
              </a:solidFill>
              <a:latin typeface="Montserrat"/>
              <a:ea typeface="Montserrat"/>
              <a:cs typeface="Montserrat"/>
              <a:sym typeface="Montserrat"/>
            </a:endParaRPr>
          </a:p>
          <a:p>
            <a:pPr indent="0" lvl="0" marL="0" rtl="0" algn="l">
              <a:spcBef>
                <a:spcPts val="600"/>
              </a:spcBef>
              <a:spcAft>
                <a:spcPts val="0"/>
              </a:spcAft>
              <a:buNone/>
            </a:pPr>
            <a:r>
              <a:t/>
            </a:r>
            <a:endParaRPr/>
          </a:p>
        </p:txBody>
      </p:sp>
      <p:sp>
        <p:nvSpPr>
          <p:cNvPr id="919" name="Google Shape;919;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920" name="Google Shape;920;p35"/>
          <p:cNvPicPr preferRelativeResize="0"/>
          <p:nvPr/>
        </p:nvPicPr>
        <p:blipFill>
          <a:blip r:embed="rId3">
            <a:alphaModFix/>
          </a:blip>
          <a:stretch>
            <a:fillRect/>
          </a:stretch>
        </p:blipFill>
        <p:spPr>
          <a:xfrm>
            <a:off x="5882575" y="1411050"/>
            <a:ext cx="3109025" cy="34469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0" st="0"/>
                                            </p:txEl>
                                          </p:spTgt>
                                        </p:tgtEl>
                                        <p:attrNameLst>
                                          <p:attrName>style.visibility</p:attrName>
                                        </p:attrNameLst>
                                      </p:cBhvr>
                                      <p:to>
                                        <p:strVal val="visible"/>
                                      </p:to>
                                    </p:set>
                                    <p:animEffect filter="fade" transition="in">
                                      <p:cBhvr>
                                        <p:cTn dur="500"/>
                                        <p:tgtEl>
                                          <p:spTgt spid="9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1" st="1"/>
                                            </p:txEl>
                                          </p:spTgt>
                                        </p:tgtEl>
                                        <p:attrNameLst>
                                          <p:attrName>style.visibility</p:attrName>
                                        </p:attrNameLst>
                                      </p:cBhvr>
                                      <p:to>
                                        <p:strVal val="visible"/>
                                      </p:to>
                                    </p:set>
                                    <p:animEffect filter="fade" transition="in">
                                      <p:cBhvr>
                                        <p:cTn dur="500"/>
                                        <p:tgtEl>
                                          <p:spTgt spid="9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2" st="2"/>
                                            </p:txEl>
                                          </p:spTgt>
                                        </p:tgtEl>
                                        <p:attrNameLst>
                                          <p:attrName>style.visibility</p:attrName>
                                        </p:attrNameLst>
                                      </p:cBhvr>
                                      <p:to>
                                        <p:strVal val="visible"/>
                                      </p:to>
                                    </p:set>
                                    <p:animEffect filter="fade" transition="in">
                                      <p:cBhvr>
                                        <p:cTn dur="500"/>
                                        <p:tgtEl>
                                          <p:spTgt spid="9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3" st="3"/>
                                            </p:txEl>
                                          </p:spTgt>
                                        </p:tgtEl>
                                        <p:attrNameLst>
                                          <p:attrName>style.visibility</p:attrName>
                                        </p:attrNameLst>
                                      </p:cBhvr>
                                      <p:to>
                                        <p:strVal val="visible"/>
                                      </p:to>
                                    </p:set>
                                    <p:animEffect filter="fade" transition="in">
                                      <p:cBhvr>
                                        <p:cTn dur="500"/>
                                        <p:tgtEl>
                                          <p:spTgt spid="9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4" st="4"/>
                                            </p:txEl>
                                          </p:spTgt>
                                        </p:tgtEl>
                                        <p:attrNameLst>
                                          <p:attrName>style.visibility</p:attrName>
                                        </p:attrNameLst>
                                      </p:cBhvr>
                                      <p:to>
                                        <p:strVal val="visible"/>
                                      </p:to>
                                    </p:set>
                                    <p:animEffect filter="fade" transition="in">
                                      <p:cBhvr>
                                        <p:cTn dur="500"/>
                                        <p:tgtEl>
                                          <p:spTgt spid="9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5" st="5"/>
                                            </p:txEl>
                                          </p:spTgt>
                                        </p:tgtEl>
                                        <p:attrNameLst>
                                          <p:attrName>style.visibility</p:attrName>
                                        </p:attrNameLst>
                                      </p:cBhvr>
                                      <p:to>
                                        <p:strVal val="visible"/>
                                      </p:to>
                                    </p:set>
                                    <p:animEffect filter="fade" transition="in">
                                      <p:cBhvr>
                                        <p:cTn dur="500"/>
                                        <p:tgtEl>
                                          <p:spTgt spid="9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6" st="6"/>
                                            </p:txEl>
                                          </p:spTgt>
                                        </p:tgtEl>
                                        <p:attrNameLst>
                                          <p:attrName>style.visibility</p:attrName>
                                        </p:attrNameLst>
                                      </p:cBhvr>
                                      <p:to>
                                        <p:strVal val="visible"/>
                                      </p:to>
                                    </p:set>
                                    <p:animEffect filter="fade" transition="in">
                                      <p:cBhvr>
                                        <p:cTn dur="500"/>
                                        <p:tgtEl>
                                          <p:spTgt spid="9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7" st="7"/>
                                            </p:txEl>
                                          </p:spTgt>
                                        </p:tgtEl>
                                        <p:attrNameLst>
                                          <p:attrName>style.visibility</p:attrName>
                                        </p:attrNameLst>
                                      </p:cBhvr>
                                      <p:to>
                                        <p:strVal val="visible"/>
                                      </p:to>
                                    </p:set>
                                    <p:animEffect filter="fade" transition="in">
                                      <p:cBhvr>
                                        <p:cTn dur="500"/>
                                        <p:tgtEl>
                                          <p:spTgt spid="9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8" st="8"/>
                                            </p:txEl>
                                          </p:spTgt>
                                        </p:tgtEl>
                                        <p:attrNameLst>
                                          <p:attrName>style.visibility</p:attrName>
                                        </p:attrNameLst>
                                      </p:cBhvr>
                                      <p:to>
                                        <p:strVal val="visible"/>
                                      </p:to>
                                    </p:set>
                                    <p:animEffect filter="fade" transition="in">
                                      <p:cBhvr>
                                        <p:cTn dur="500"/>
                                        <p:tgtEl>
                                          <p:spTgt spid="9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9" st="9"/>
                                            </p:txEl>
                                          </p:spTgt>
                                        </p:tgtEl>
                                        <p:attrNameLst>
                                          <p:attrName>style.visibility</p:attrName>
                                        </p:attrNameLst>
                                      </p:cBhvr>
                                      <p:to>
                                        <p:strVal val="visible"/>
                                      </p:to>
                                    </p:set>
                                    <p:animEffect filter="fade" transition="in">
                                      <p:cBhvr>
                                        <p:cTn dur="500"/>
                                        <p:tgtEl>
                                          <p:spTgt spid="91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10" st="10"/>
                                            </p:txEl>
                                          </p:spTgt>
                                        </p:tgtEl>
                                        <p:attrNameLst>
                                          <p:attrName>style.visibility</p:attrName>
                                        </p:attrNameLst>
                                      </p:cBhvr>
                                      <p:to>
                                        <p:strVal val="visible"/>
                                      </p:to>
                                    </p:set>
                                    <p:animEffect filter="fade" transition="in">
                                      <p:cBhvr>
                                        <p:cTn dur="500"/>
                                        <p:tgtEl>
                                          <p:spTgt spid="91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11" st="11"/>
                                            </p:txEl>
                                          </p:spTgt>
                                        </p:tgtEl>
                                        <p:attrNameLst>
                                          <p:attrName>style.visibility</p:attrName>
                                        </p:attrNameLst>
                                      </p:cBhvr>
                                      <p:to>
                                        <p:strVal val="visible"/>
                                      </p:to>
                                    </p:set>
                                    <p:animEffect filter="fade" transition="in">
                                      <p:cBhvr>
                                        <p:cTn dur="500"/>
                                        <p:tgtEl>
                                          <p:spTgt spid="91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12" st="12"/>
                                            </p:txEl>
                                          </p:spTgt>
                                        </p:tgtEl>
                                        <p:attrNameLst>
                                          <p:attrName>style.visibility</p:attrName>
                                        </p:attrNameLst>
                                      </p:cBhvr>
                                      <p:to>
                                        <p:strVal val="visible"/>
                                      </p:to>
                                    </p:set>
                                    <p:animEffect filter="fade" transition="in">
                                      <p:cBhvr>
                                        <p:cTn dur="500"/>
                                        <p:tgtEl>
                                          <p:spTgt spid="91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13" st="13"/>
                                            </p:txEl>
                                          </p:spTgt>
                                        </p:tgtEl>
                                        <p:attrNameLst>
                                          <p:attrName>style.visibility</p:attrName>
                                        </p:attrNameLst>
                                      </p:cBhvr>
                                      <p:to>
                                        <p:strVal val="visible"/>
                                      </p:to>
                                    </p:set>
                                    <p:animEffect filter="fade" transition="in">
                                      <p:cBhvr>
                                        <p:cTn dur="500"/>
                                        <p:tgtEl>
                                          <p:spTgt spid="91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14" st="14"/>
                                            </p:txEl>
                                          </p:spTgt>
                                        </p:tgtEl>
                                        <p:attrNameLst>
                                          <p:attrName>style.visibility</p:attrName>
                                        </p:attrNameLst>
                                      </p:cBhvr>
                                      <p:to>
                                        <p:strVal val="visible"/>
                                      </p:to>
                                    </p:set>
                                    <p:animEffect filter="fade" transition="in">
                                      <p:cBhvr>
                                        <p:cTn dur="500"/>
                                        <p:tgtEl>
                                          <p:spTgt spid="91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15" st="15"/>
                                            </p:txEl>
                                          </p:spTgt>
                                        </p:tgtEl>
                                        <p:attrNameLst>
                                          <p:attrName>style.visibility</p:attrName>
                                        </p:attrNameLst>
                                      </p:cBhvr>
                                      <p:to>
                                        <p:strVal val="visible"/>
                                      </p:to>
                                    </p:set>
                                    <p:animEffect filter="fade" transition="in">
                                      <p:cBhvr>
                                        <p:cTn dur="500"/>
                                        <p:tgtEl>
                                          <p:spTgt spid="91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16" st="16"/>
                                            </p:txEl>
                                          </p:spTgt>
                                        </p:tgtEl>
                                        <p:attrNameLst>
                                          <p:attrName>style.visibility</p:attrName>
                                        </p:attrNameLst>
                                      </p:cBhvr>
                                      <p:to>
                                        <p:strVal val="visible"/>
                                      </p:to>
                                    </p:set>
                                    <p:animEffect filter="fade" transition="in">
                                      <p:cBhvr>
                                        <p:cTn dur="500"/>
                                        <p:tgtEl>
                                          <p:spTgt spid="91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xEl>
                                              <p:pRg end="17" st="17"/>
                                            </p:txEl>
                                          </p:spTgt>
                                        </p:tgtEl>
                                        <p:attrNameLst>
                                          <p:attrName>style.visibility</p:attrName>
                                        </p:attrNameLst>
                                      </p:cBhvr>
                                      <p:to>
                                        <p:strVal val="visible"/>
                                      </p:to>
                                    </p:set>
                                    <p:animEffect filter="fade" transition="in">
                                      <p:cBhvr>
                                        <p:cTn dur="500"/>
                                        <p:tgtEl>
                                          <p:spTgt spid="918">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Google Shape;792;p17"/>
          <p:cNvSpPr txBox="1"/>
          <p:nvPr>
            <p:ph type="ctrTitle"/>
          </p:nvPr>
        </p:nvSpPr>
        <p:spPr>
          <a:xfrm>
            <a:off x="125450" y="496700"/>
            <a:ext cx="92136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&amp; Non-Functional Requirements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6" name="Shape 796"/>
        <p:cNvGrpSpPr/>
        <p:nvPr/>
      </p:nvGrpSpPr>
      <p:grpSpPr>
        <a:xfrm>
          <a:off x="0" y="0"/>
          <a:ext cx="0" cy="0"/>
          <a:chOff x="0" y="0"/>
          <a:chExt cx="0" cy="0"/>
        </a:xfrm>
      </p:grpSpPr>
      <p:sp>
        <p:nvSpPr>
          <p:cNvPr id="797" name="Google Shape;797;p1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798" name="Google Shape;798;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99" name="Google Shape;799;p18"/>
          <p:cNvPicPr preferRelativeResize="0"/>
          <p:nvPr/>
        </p:nvPicPr>
        <p:blipFill>
          <a:blip r:embed="rId3">
            <a:alphaModFix/>
          </a:blip>
          <a:stretch>
            <a:fillRect/>
          </a:stretch>
        </p:blipFill>
        <p:spPr>
          <a:xfrm>
            <a:off x="1167550" y="1258650"/>
            <a:ext cx="5972175" cy="351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05" name="Google Shape;805;p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pic>
        <p:nvPicPr>
          <p:cNvPr id="806" name="Google Shape;806;p19"/>
          <p:cNvPicPr preferRelativeResize="0"/>
          <p:nvPr/>
        </p:nvPicPr>
        <p:blipFill>
          <a:blip r:embed="rId3">
            <a:alphaModFix/>
          </a:blip>
          <a:stretch>
            <a:fillRect/>
          </a:stretch>
        </p:blipFill>
        <p:spPr>
          <a:xfrm>
            <a:off x="1314200" y="1354650"/>
            <a:ext cx="5981700" cy="28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20"/>
          <p:cNvSpPr txBox="1"/>
          <p:nvPr>
            <p:ph type="ctrTitle"/>
          </p:nvPr>
        </p:nvSpPr>
        <p:spPr>
          <a:xfrm>
            <a:off x="850275" y="1026375"/>
            <a:ext cx="39726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17" name="Google Shape;817;p2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Interviews - Steven Hanna</a:t>
            </a:r>
            <a:endParaRPr/>
          </a:p>
        </p:txBody>
      </p:sp>
      <p:sp>
        <p:nvSpPr>
          <p:cNvPr id="818" name="Google Shape;818;p21"/>
          <p:cNvSpPr txBox="1"/>
          <p:nvPr>
            <p:ph idx="1" type="body"/>
          </p:nvPr>
        </p:nvSpPr>
        <p:spPr>
          <a:xfrm>
            <a:off x="739680" y="1361603"/>
            <a:ext cx="7686000" cy="3098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1500">
                <a:solidFill>
                  <a:srgbClr val="FFFFFF"/>
                </a:solidFill>
              </a:rPr>
              <a:t>Position of Interviewee: </a:t>
            </a:r>
            <a:r>
              <a:rPr lang="en" sz="1500">
                <a:solidFill>
                  <a:srgbClr val="FFFFFF"/>
                </a:solidFill>
              </a:rPr>
              <a:t>Forward Deployed Software Engineer (FDSE) @ Splunk</a:t>
            </a:r>
            <a:endParaRPr sz="1500">
              <a:solidFill>
                <a:srgbClr val="FFFFFF"/>
              </a:solidFill>
            </a:endParaRPr>
          </a:p>
          <a:p>
            <a:pPr indent="0" lvl="0" marL="0" rtl="0" algn="l">
              <a:spcBef>
                <a:spcPts val="0"/>
              </a:spcBef>
              <a:spcAft>
                <a:spcPts val="0"/>
              </a:spcAft>
              <a:buClr>
                <a:schemeClr val="dk1"/>
              </a:buClr>
              <a:buSzPts val="1100"/>
              <a:buFont typeface="Arial"/>
              <a:buNone/>
            </a:pPr>
            <a:r>
              <a:rPr b="1" lang="en" sz="1500">
                <a:solidFill>
                  <a:srgbClr val="FFFFFF"/>
                </a:solidFill>
              </a:rPr>
              <a:t>List of Questions: </a:t>
            </a:r>
            <a:endParaRPr b="1"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Describe your understanding of the role of an FDSE in the development of Connected Campus.</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What constraints do you need to be aware of in order to complete a project?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How will you handle changes in requirements?</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Based on the current functionalities of the app, what desirable features would you recommend be implemented to ensure better data analytics?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Which features of the application have permission limitations? How would you maintain access control? </a:t>
            </a:r>
            <a:endParaRPr sz="1500">
              <a:solidFill>
                <a:srgbClr val="FFFFFF"/>
              </a:solidFill>
            </a:endParaRPr>
          </a:p>
          <a:p>
            <a:pPr indent="0" lvl="0" marL="0" rtl="0" algn="l">
              <a:spcBef>
                <a:spcPts val="600"/>
              </a:spcBef>
              <a:spcAft>
                <a:spcPts val="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24" name="Google Shape;824;p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Interview - Steven Hanna</a:t>
            </a:r>
            <a:endParaRPr/>
          </a:p>
        </p:txBody>
      </p:sp>
      <p:sp>
        <p:nvSpPr>
          <p:cNvPr id="825" name="Google Shape;825;p22"/>
          <p:cNvSpPr txBox="1"/>
          <p:nvPr>
            <p:ph idx="1" type="body"/>
          </p:nvPr>
        </p:nvSpPr>
        <p:spPr>
          <a:xfrm>
            <a:off x="739680" y="1258653"/>
            <a:ext cx="7686000" cy="3098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FDSE interaction with customers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Suggestions: Dashboard for online ticket sales, stadium heat map</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3 Types of Access Controls:</a:t>
            </a:r>
            <a:endParaRPr sz="1600">
              <a:solidFill>
                <a:srgbClr val="FFFFFF"/>
              </a:solidFill>
            </a:endParaRPr>
          </a:p>
          <a:p>
            <a:pPr indent="-330200" lvl="1" marL="914400" rtl="0" algn="l">
              <a:spcBef>
                <a:spcPts val="0"/>
              </a:spcBef>
              <a:spcAft>
                <a:spcPts val="0"/>
              </a:spcAft>
              <a:buClr>
                <a:srgbClr val="FFFFFF"/>
              </a:buClr>
              <a:buSzPts val="1600"/>
              <a:buChar char="-"/>
            </a:pPr>
            <a:r>
              <a:rPr b="1" lang="en" sz="1600">
                <a:solidFill>
                  <a:srgbClr val="FFFFFF"/>
                </a:solidFill>
              </a:rPr>
              <a:t>Users:</a:t>
            </a:r>
            <a:r>
              <a:rPr lang="en" sz="1600">
                <a:solidFill>
                  <a:srgbClr val="FFFFFF"/>
                </a:solidFill>
              </a:rPr>
              <a:t> can create and edit its own saved searches, run searches, edit its own preferences, create and edit event types, and other similar tasks.</a:t>
            </a:r>
            <a:endParaRPr sz="1600">
              <a:solidFill>
                <a:srgbClr val="FFFFFF"/>
              </a:solidFill>
            </a:endParaRPr>
          </a:p>
          <a:p>
            <a:pPr indent="-330200" lvl="1" marL="914400" rtl="0" algn="l">
              <a:spcBef>
                <a:spcPts val="0"/>
              </a:spcBef>
              <a:spcAft>
                <a:spcPts val="0"/>
              </a:spcAft>
              <a:buClr>
                <a:srgbClr val="FFFFFF"/>
              </a:buClr>
              <a:buSzPts val="1600"/>
              <a:buChar char="-"/>
            </a:pPr>
            <a:r>
              <a:rPr b="1" lang="en" sz="1600">
                <a:solidFill>
                  <a:srgbClr val="FFFFFF"/>
                </a:solidFill>
              </a:rPr>
              <a:t>Power Users: </a:t>
            </a:r>
            <a:r>
              <a:rPr lang="en" sz="1600">
                <a:solidFill>
                  <a:srgbClr val="FFFFFF"/>
                </a:solidFill>
              </a:rPr>
              <a:t>can create and edit its own saved searches, run searches, edit its own preferences, create and edit event types, and other similar tasks. </a:t>
            </a:r>
            <a:endParaRPr sz="1600">
              <a:solidFill>
                <a:srgbClr val="FFFFFF"/>
              </a:solidFill>
            </a:endParaRPr>
          </a:p>
          <a:p>
            <a:pPr indent="-330200" lvl="1" marL="914400" rtl="0" algn="l">
              <a:spcBef>
                <a:spcPts val="0"/>
              </a:spcBef>
              <a:spcAft>
                <a:spcPts val="0"/>
              </a:spcAft>
              <a:buClr>
                <a:srgbClr val="FFFFFF"/>
              </a:buClr>
              <a:buSzPts val="1600"/>
              <a:buChar char="-"/>
            </a:pPr>
            <a:r>
              <a:rPr b="1" lang="en" sz="1600">
                <a:solidFill>
                  <a:srgbClr val="FFFFFF"/>
                </a:solidFill>
              </a:rPr>
              <a:t>Admin: </a:t>
            </a:r>
            <a:r>
              <a:rPr lang="en" sz="1600">
                <a:solidFill>
                  <a:srgbClr val="FFFFFF"/>
                </a:solidFill>
              </a:rPr>
              <a:t>have all the capabilities as power users, and they also can grant access to other users. </a:t>
            </a:r>
            <a:endParaRPr sz="16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31" name="Google Shape;831;p2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Interviews - Rohith Chintalapally</a:t>
            </a:r>
            <a:endParaRPr/>
          </a:p>
        </p:txBody>
      </p:sp>
      <p:sp>
        <p:nvSpPr>
          <p:cNvPr id="832" name="Google Shape;832;p23"/>
          <p:cNvSpPr txBox="1"/>
          <p:nvPr>
            <p:ph idx="1" type="body"/>
          </p:nvPr>
        </p:nvSpPr>
        <p:spPr>
          <a:xfrm>
            <a:off x="739680" y="1347678"/>
            <a:ext cx="7686000" cy="3098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1500">
                <a:solidFill>
                  <a:srgbClr val="FFFFFF"/>
                </a:solidFill>
              </a:rPr>
              <a:t>Position of Interviewee: </a:t>
            </a:r>
            <a:r>
              <a:rPr lang="en" sz="1500">
                <a:solidFill>
                  <a:srgbClr val="FFFFFF"/>
                </a:solidFill>
              </a:rPr>
              <a:t>Sales Engineer @ Splunk</a:t>
            </a:r>
            <a:endParaRPr sz="1500">
              <a:solidFill>
                <a:srgbClr val="FFFFFF"/>
              </a:solidFill>
            </a:endParaRPr>
          </a:p>
          <a:p>
            <a:pPr indent="0" lvl="0" marL="0" rtl="0" algn="l">
              <a:spcBef>
                <a:spcPts val="0"/>
              </a:spcBef>
              <a:spcAft>
                <a:spcPts val="0"/>
              </a:spcAft>
              <a:buClr>
                <a:schemeClr val="dk1"/>
              </a:buClr>
              <a:buSzPts val="1100"/>
              <a:buFont typeface="Arial"/>
              <a:buNone/>
            </a:pPr>
            <a:r>
              <a:rPr b="1" lang="en" sz="1500">
                <a:solidFill>
                  <a:srgbClr val="FFFFFF"/>
                </a:solidFill>
              </a:rPr>
              <a:t>List of Questions: </a:t>
            </a:r>
            <a:endParaRPr b="1"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What has been the most prominent use case your customers have asked for out of Splunk?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What components of Splunk does the average user need to be aware of when understanding data flow?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What are the different parts of Splunk architecture?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How do you calculate the different types of license pricing?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When troubleshooting errors with Connected Campus, who would I reach out to? </a:t>
            </a:r>
            <a:endParaRPr sz="1500">
              <a:solidFill>
                <a:srgbClr val="FFFFFF"/>
              </a:solidFill>
            </a:endParaRPr>
          </a:p>
          <a:p>
            <a:pPr indent="-323850" lvl="0" marL="457200" rtl="0" algn="l">
              <a:spcBef>
                <a:spcPts val="0"/>
              </a:spcBef>
              <a:spcAft>
                <a:spcPts val="0"/>
              </a:spcAft>
              <a:buClr>
                <a:srgbClr val="FFFFFF"/>
              </a:buClr>
              <a:buSzPts val="1500"/>
              <a:buAutoNum type="arabicParenR"/>
            </a:pPr>
            <a:r>
              <a:rPr lang="en" sz="1500">
                <a:solidFill>
                  <a:srgbClr val="FFFFFF"/>
                </a:solidFill>
              </a:rPr>
              <a:t>What necessary skills are needed in order to operate the UI?</a:t>
            </a:r>
            <a:endParaRPr sz="1500">
              <a:solidFill>
                <a:srgbClr val="FFFFFF"/>
              </a:solidFill>
            </a:endParaRPr>
          </a:p>
          <a:p>
            <a:pPr indent="0" lvl="0" marL="0" rtl="0" algn="l">
              <a:spcBef>
                <a:spcPts val="60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