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4" r:id="rId3"/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Titillium Web"/>
      <p:regular r:id="rId29"/>
      <p:bold r:id="rId30"/>
      <p:italic r:id="rId31"/>
      <p:boldItalic r:id="rId32"/>
    </p:embeddedFont>
    <p:embeddedFont>
      <p:font typeface="Titillium Web Extra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-italic.fntdata"/><Relationship Id="rId30" Type="http://schemas.openxmlformats.org/officeDocument/2006/relationships/font" Target="fonts/TitilliumWeb-bold.fntdata"/><Relationship Id="rId11" Type="http://schemas.openxmlformats.org/officeDocument/2006/relationships/slide" Target="slides/slide6.xml"/><Relationship Id="rId33" Type="http://schemas.openxmlformats.org/officeDocument/2006/relationships/font" Target="fonts/TitilliumWebExtraLight-regular.fntdata"/><Relationship Id="rId10" Type="http://schemas.openxmlformats.org/officeDocument/2006/relationships/slide" Target="slides/slide5.xml"/><Relationship Id="rId32" Type="http://schemas.openxmlformats.org/officeDocument/2006/relationships/font" Target="fonts/TitilliumWeb-boldItalic.fntdata"/><Relationship Id="rId13" Type="http://schemas.openxmlformats.org/officeDocument/2006/relationships/slide" Target="slides/slide8.xml"/><Relationship Id="rId35" Type="http://schemas.openxmlformats.org/officeDocument/2006/relationships/font" Target="fonts/TitilliumWebExtraLight-italic.fntdata"/><Relationship Id="rId12" Type="http://schemas.openxmlformats.org/officeDocument/2006/relationships/slide" Target="slides/slide7.xml"/><Relationship Id="rId34" Type="http://schemas.openxmlformats.org/officeDocument/2006/relationships/font" Target="fonts/TitilliumWebExtra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TitilliumWebExtra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7" name="Google Shape;15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6" name="Google Shape;16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574ea5340f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574ea5340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9" name="Google Shape;16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4" name="Google Shape;16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574ea5340f_5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574ea5340f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574ea5340f_2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574ea5340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574ea5340f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574ea5340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574ea5340f_2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574ea5340f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574ea5340f_2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574ea5340f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574ea5340f_5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574ea5340f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3" name="Google Shape;15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574ea5340f_5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574ea5340f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574ea5340f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574ea5340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2" name="Google Shape;15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9" name="Google Shape;15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4" name="Google Shape;15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1" name="Google Shape;15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9" name="Google Shape;15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6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82" name="Google Shape;782;p16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783" name="Google Shape;783;p16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1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817" name="Google Shape;817;p16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3" name="Google Shape;883;p16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87" name="Google Shape;887;p1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888" name="Google Shape;888;p1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1" name="Google Shape;921;p1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922" name="Google Shape;922;p1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8" name="Google Shape;988;p1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1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0" name="Google Shape;990;p17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8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3" name="Google Shape;993;p18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994" name="Google Shape;994;p18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995" name="Google Shape;995;p1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18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029" name="Google Shape;1029;p1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9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19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1098" name="Google Shape;1098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9" name="Google Shape;1099;p19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0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3" name="Google Shape;1103;p20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4" name="Google Shape;1104;p20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21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7" name="Google Shape;1107;p21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1108" name="Google Shape;1108;p21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1" name="Google Shape;1141;p2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1142" name="Google Shape;1142;p21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1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1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1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1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1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1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8" name="Google Shape;1208;p21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2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0" name="Google Shape;1210;p21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11" name="Google Shape;1211;p21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12" name="Google Shape;1212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3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22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5" name="Google Shape;1215;p22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1216" name="Google Shape;1216;p2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9" name="Google Shape;1249;p22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1250" name="Google Shape;1250;p2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6" name="Google Shape;1316;p22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8" name="Google Shape;1318;p22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19" name="Google Shape;1319;p22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20" name="Google Shape;1320;p22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21" name="Google Shape;1321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2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4" name="Google Shape;1324;p2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1325" name="Google Shape;1325;p2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8" name="Google Shape;1358;p2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1359" name="Google Shape;1359;p2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5" name="Google Shape;1425;p2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2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7" name="Google Shape;1427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24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2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31" name="Google Shape;1431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25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25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435" name="Google Shape;1435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40" name="Google Shape;1440;p2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1441" name="Google Shape;1441;p2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4" name="Google Shape;1474;p2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1475" name="Google Shape;1475;p2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2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2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2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2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2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2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2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2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2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2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2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1" name="Google Shape;1541;p2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28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4" name="Google Shape;224;p4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4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58" name="Google Shape;258;p4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4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6" name="Google Shape;326;p4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7" name="Google Shape;327;p4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8" name="Google Shape;328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5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3" name="Google Shape;333;p5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6" name="Google Shape;336;p6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337" name="Google Shape;337;p6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338" name="Google Shape;338;p6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372" name="Google Shape;372;p6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441" name="Google Shape;441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7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5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778" name="Google Shape;778;p1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79" name="Google Shape;779;p1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kanbanflow.com/board/x32zsY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9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Connected Campus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Mark Girguis, Kishan Patel, Ankit Monga, 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Eric Gonzalez, Jason Chung, Hector Khuon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550" name="Google Shape;15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6750" y="2649816"/>
            <a:ext cx="2087968" cy="1939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38"/>
          <p:cNvSpPr txBox="1"/>
          <p:nvPr>
            <p:ph type="ctrTitle"/>
          </p:nvPr>
        </p:nvSpPr>
        <p:spPr>
          <a:xfrm>
            <a:off x="69050" y="237275"/>
            <a:ext cx="9213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3000"/>
              <a:t>Matrix 4: Cultural/Political Requirements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/>
          </a:p>
        </p:txBody>
      </p:sp>
      <p:pic>
        <p:nvPicPr>
          <p:cNvPr id="1609" name="Google Shape;16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400" y="1399825"/>
            <a:ext cx="59817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9"/>
          <p:cNvSpPr txBox="1"/>
          <p:nvPr>
            <p:ph type="ctrTitle"/>
          </p:nvPr>
        </p:nvSpPr>
        <p:spPr>
          <a:xfrm>
            <a:off x="707400" y="388669"/>
            <a:ext cx="77292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Hardware and Software Specifications</a:t>
            </a:r>
            <a:endParaRPr sz="2400"/>
          </a:p>
        </p:txBody>
      </p:sp>
      <p:sp>
        <p:nvSpPr>
          <p:cNvPr id="1615" name="Google Shape;1615;p39"/>
          <p:cNvSpPr txBox="1"/>
          <p:nvPr/>
        </p:nvSpPr>
        <p:spPr>
          <a:xfrm>
            <a:off x="778300" y="1274600"/>
            <a:ext cx="75798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</a:rPr>
              <a:t>Software requirements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A version of CentOS or RedHat Enterprise Linux (RHEL), Windows OS, Mac OS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Splunk Enterprise 7.0 or later.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Web </a:t>
            </a:r>
            <a:r>
              <a:rPr lang="en" sz="1100">
                <a:solidFill>
                  <a:srgbClr val="FFFFFF"/>
                </a:solidFill>
              </a:rPr>
              <a:t>Browser</a:t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lphaLcPeriod"/>
            </a:pPr>
            <a:r>
              <a:rPr lang="en" sz="1100">
                <a:solidFill>
                  <a:srgbClr val="FFFFFF"/>
                </a:solidFill>
              </a:rPr>
              <a:t>Chrome</a:t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lphaLcPeriod"/>
            </a:pPr>
            <a:r>
              <a:rPr lang="en" sz="1100">
                <a:solidFill>
                  <a:srgbClr val="FFFFFF"/>
                </a:solidFill>
              </a:rPr>
              <a:t>FireFox</a:t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lphaLcPeriod"/>
            </a:pPr>
            <a:r>
              <a:rPr lang="en" sz="1100">
                <a:solidFill>
                  <a:srgbClr val="FFFFFF"/>
                </a:solidFill>
              </a:rPr>
              <a:t>Explorer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</a:rPr>
              <a:t>Hardware requirement</a:t>
            </a:r>
            <a:endParaRPr b="1"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4 cores - 4 vCPUs or 2 vCPUs with 2 cores with a reservation of 2 GHz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6GB memory with a reservation of 1 GB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4-10 GB of disk space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m Splunk requirement for the Splunk App for NetApp Data ONTAP. You cannot use a universal forwarder.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16" name="Google Shape;16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00" y="3472731"/>
            <a:ext cx="7729199" cy="1147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40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Project Plan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4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7" name="Google Shape;162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50" y="621175"/>
            <a:ext cx="7909926" cy="39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4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8" name="Google Shape;1638;p4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for User Interface Design</a:t>
            </a:r>
            <a:endParaRPr/>
          </a:p>
        </p:txBody>
      </p:sp>
      <p:sp>
        <p:nvSpPr>
          <p:cNvPr id="1639" name="Google Shape;1639;p43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Layout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navigation area and work area are divided into separate boxes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Like areas: Student Success, etc. are grouped for navigation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work area comprises of user specific information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Layout is consistent and balanced across all pages for easy navigation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Content Awareness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Every interface is clearly titled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Menus show what area of site the user is in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Dropdown menus give more specific context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Aesthetics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Content is evenly spaced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Font and size is designed for easy readability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Consistency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Elements such as navigation bar are consistent throughout the site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4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5" name="Google Shape;1645;p44"/>
          <p:cNvSpPr txBox="1"/>
          <p:nvPr>
            <p:ph type="title"/>
          </p:nvPr>
        </p:nvSpPr>
        <p:spPr>
          <a:xfrm>
            <a:off x="729000" y="1687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1646" name="Google Shape;16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625" y="397375"/>
            <a:ext cx="5737050" cy="43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4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2" name="Google Shape;1652;p45"/>
          <p:cNvSpPr txBox="1"/>
          <p:nvPr>
            <p:ph type="title"/>
          </p:nvPr>
        </p:nvSpPr>
        <p:spPr>
          <a:xfrm>
            <a:off x="729000" y="14858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1653" name="Google Shape;16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804" y="205188"/>
            <a:ext cx="5690701" cy="473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4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9" name="Google Shape;1659;p4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Health Center</a:t>
            </a:r>
            <a:endParaRPr/>
          </a:p>
        </p:txBody>
      </p:sp>
      <p:pic>
        <p:nvPicPr>
          <p:cNvPr id="1660" name="Google Shape;16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875" y="1307700"/>
            <a:ext cx="59436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4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6" name="Google Shape;1666;p47"/>
          <p:cNvSpPr txBox="1"/>
          <p:nvPr>
            <p:ph type="title"/>
          </p:nvPr>
        </p:nvSpPr>
        <p:spPr>
          <a:xfrm>
            <a:off x="729000" y="1767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Kanban Flow</a:t>
            </a:r>
            <a:endParaRPr sz="4000"/>
          </a:p>
        </p:txBody>
      </p:sp>
      <p:pic>
        <p:nvPicPr>
          <p:cNvPr id="1667" name="Google Shape;1667;p4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000" y="1034100"/>
            <a:ext cx="7927299" cy="38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3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Team | Roles</a:t>
            </a:r>
            <a:endParaRPr/>
          </a:p>
        </p:txBody>
      </p:sp>
      <p:sp>
        <p:nvSpPr>
          <p:cNvPr id="1556" name="Google Shape;1556;p30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Mark Girguis - Project Manager</a:t>
            </a:r>
            <a:endParaRPr/>
          </a:p>
          <a:p>
            <a:pPr indent="-3810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Kishan Patel - Programmer</a:t>
            </a:r>
            <a:endParaRPr/>
          </a:p>
          <a:p>
            <a:pPr indent="-3810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Ankit Monga - Data Analyst</a:t>
            </a:r>
            <a:endParaRPr/>
          </a:p>
          <a:p>
            <a:pPr indent="-3810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Eric Gonzales - Business Analyst</a:t>
            </a:r>
            <a:endParaRPr/>
          </a:p>
          <a:p>
            <a:pPr indent="-3810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Jason Chung - Systems Designer</a:t>
            </a:r>
            <a:endParaRPr/>
          </a:p>
          <a:p>
            <a:pPr indent="-3810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Hector Khuon - Quality Assurance</a:t>
            </a:r>
            <a:endParaRPr/>
          </a:p>
        </p:txBody>
      </p:sp>
      <p:sp>
        <p:nvSpPr>
          <p:cNvPr id="1557" name="Google Shape;1557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31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8" name="Google Shape;1568;p3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ERD</a:t>
            </a:r>
            <a:endParaRPr sz="4500"/>
          </a:p>
        </p:txBody>
      </p:sp>
      <p:pic>
        <p:nvPicPr>
          <p:cNvPr id="1569" name="Google Shape;15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238" y="105813"/>
            <a:ext cx="566737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5" name="Google Shape;1575;p3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Alternative Matrix</a:t>
            </a:r>
            <a:endParaRPr/>
          </a:p>
        </p:txBody>
      </p:sp>
      <p:pic>
        <p:nvPicPr>
          <p:cNvPr id="1576" name="Google Shape;15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00" y="1295300"/>
            <a:ext cx="8589451" cy="358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34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4800"/>
              <a:t>Normal Matrices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3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Matrix 1: Operational Requirements</a:t>
            </a:r>
            <a:endParaRPr/>
          </a:p>
        </p:txBody>
      </p:sp>
      <p:sp>
        <p:nvSpPr>
          <p:cNvPr id="1587" name="Google Shape;1587;p3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8" name="Google Shape;15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050" y="1433600"/>
            <a:ext cx="60007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3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Matrix 2: Performance Requirements</a:t>
            </a:r>
            <a:endParaRPr/>
          </a:p>
        </p:txBody>
      </p:sp>
      <p:sp>
        <p:nvSpPr>
          <p:cNvPr id="1594" name="Google Shape;1594;p36"/>
          <p:cNvSpPr txBox="1"/>
          <p:nvPr>
            <p:ph idx="1" type="body"/>
          </p:nvPr>
        </p:nvSpPr>
        <p:spPr>
          <a:xfrm>
            <a:off x="739675" y="1218000"/>
            <a:ext cx="7686000" cy="3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95" name="Google Shape;1595;p3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6" name="Google Shape;15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1631775"/>
            <a:ext cx="60007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37"/>
          <p:cNvSpPr txBox="1"/>
          <p:nvPr>
            <p:ph type="title"/>
          </p:nvPr>
        </p:nvSpPr>
        <p:spPr>
          <a:xfrm>
            <a:off x="452725" y="329100"/>
            <a:ext cx="639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Matrix 3: Security Requirements</a:t>
            </a:r>
            <a:endParaRPr/>
          </a:p>
        </p:txBody>
      </p:sp>
      <p:sp>
        <p:nvSpPr>
          <p:cNvPr id="1602" name="Google Shape;1602;p3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3" name="Google Shape;16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075" y="1417850"/>
            <a:ext cx="601027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