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1954788" cy="50149125"/>
  <p:embeddedFontLst>
    <p:embeddedFont>
      <p:font typeface="Libre Baskerville" panose="02000000000000000000" pitchFamily="2" charset="0"/>
      <p:regular r:id="rId4"/>
      <p:bold r:id="rId5"/>
      <p:italic r:id="rId6"/>
    </p:embeddedFont>
    <p:embeddedFont>
      <p:font typeface="Merriweather" pitchFamily="2" charset="77"/>
      <p:regular r:id="rId7"/>
      <p:bold r:id="rId8"/>
      <p:italic r:id="rId9"/>
      <p:boldItalic r:id="rId10"/>
    </p:embeddedFont>
    <p:embeddedFont>
      <p:font typeface="Montserrat ExtraBold" panose="020F0502020204030204" pitchFamily="34" charset="0"/>
      <p:bold r:id="rId11"/>
      <p:italic r:id="rId12"/>
      <p:boldItalic r:id="rId13"/>
    </p:embeddedFont>
    <p:embeddedFont>
      <p:font typeface="Montserrat Light" panose="020F03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" roundtripDataSignature="AMtx7mhZqhq1I63BGhAdeluDCwAgptq9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03F41-4FF2-F7A4-8D2D-B7BBDAC2D260}" v="407" dt="2023-08-01T19:51:06.188"/>
    <p1510:client id="{1469F089-003D-4BBE-9D97-AFD590E67B71}" v="1065" dt="2023-08-02T04:24:29.726"/>
    <p1510:client id="{5CD916A4-1CF7-4270-862E-CEB747151641}" v="161" dt="2023-08-01T19:06:26.418"/>
    <p1510:client id="{9448E402-43FE-A041-AF8F-EC6CAC1B4A64}" v="71" dt="2023-08-02T06:04:56.150"/>
    <p1510:client id="{A2C5AA17-A758-F340-08AF-DCA8EC2EBEAD}" v="17" dt="2023-08-02T06:02:1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>
        <p:scale>
          <a:sx n="37" d="100"/>
          <a:sy n="37" d="100"/>
        </p:scale>
        <p:origin x="-1128" y="-140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5795"/>
        <p:guide pos="10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78200" y="3757613"/>
            <a:ext cx="24996775" cy="1874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78200" y="3757613"/>
            <a:ext cx="24996775" cy="1874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25" tIns="225000" rIns="450025" bIns="22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2069763" y="733425"/>
            <a:ext cx="19751675" cy="3730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22767133" y="11430266"/>
            <a:ext cx="26335038" cy="932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4047332" y="2171965"/>
            <a:ext cx="26335038" cy="2784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None/>
              <a:defRPr/>
            </a:lvl1pPr>
            <a:lvl2pPr lvl="1" algn="ctr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None/>
              <a:defRPr/>
            </a:lvl2pPr>
            <a:lvl3pPr lvl="2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None/>
              <a:defRPr/>
            </a:lvl3pPr>
            <a:lvl4pPr lvl="3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4pPr>
            <a:lvl5pPr lvl="4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5pPr>
            <a:lvl6pPr lvl="5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6pPr>
            <a:lvl7pPr lvl="6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7pPr>
            <a:lvl8pPr lvl="7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8pPr>
            <a:lvl9pPr lvl="8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2935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20133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2194278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22295555" y="10439400"/>
            <a:ext cx="19401368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8603545" y="2941638"/>
            <a:ext cx="26334157" cy="1975008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0094B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457200" marR="0" lvl="0" indent="-11747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604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191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700" tIns="213350" rIns="426700" bIns="21335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53250" y="33426400"/>
            <a:ext cx="299847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ID: persuadingsapphire  Size: 48x36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685800" y="6028900"/>
            <a:ext cx="10287000" cy="13620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2326600" y="5959750"/>
            <a:ext cx="10287000" cy="1820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195125" y="24621428"/>
            <a:ext cx="10287000" cy="7911204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85800" y="20283275"/>
            <a:ext cx="10287000" cy="12221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1506200" y="26623750"/>
            <a:ext cx="10287000" cy="5910552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1506200" y="16728350"/>
            <a:ext cx="10287000" cy="9510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257602" y="7465540"/>
            <a:ext cx="9372600" cy="648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lnSpc>
                <a:spcPct val="150000"/>
              </a:lnSpc>
              <a:buSzPts val="3600"/>
              <a:buChar char="❖"/>
            </a:pPr>
            <a:r>
              <a:rPr lang="en-US" sz="3800" b="1" dirty="0"/>
              <a:t>Design Thinking</a:t>
            </a:r>
            <a:endParaRPr sz="3800" dirty="0"/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ts val="3600"/>
              <a:buChar char="❖"/>
            </a:pPr>
            <a:r>
              <a:rPr lang="en-US" sz="3800" b="1" dirty="0"/>
              <a:t>Pair Programming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ts val="3600"/>
              <a:buChar char="❖"/>
            </a:pPr>
            <a:r>
              <a:rPr lang="en-US" sz="3800" b="1" dirty="0"/>
              <a:t> Environments Utilized:</a:t>
            </a:r>
            <a:endParaRPr sz="3800" b="1" dirty="0"/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n-US" sz="3800" b="1" dirty="0"/>
              <a:t>GitHub : </a:t>
            </a:r>
            <a:r>
              <a:rPr lang="en-US" sz="3800" dirty="0"/>
              <a:t>Source-code version control</a:t>
            </a:r>
            <a:endParaRPr sz="3800" dirty="0"/>
          </a:p>
          <a:p>
            <a:pPr marL="914400" indent="-457200">
              <a:lnSpc>
                <a:spcPct val="150000"/>
              </a:lnSpc>
              <a:buSzPts val="3600"/>
              <a:buChar char="❖"/>
            </a:pPr>
            <a:r>
              <a:rPr lang="en-US" sz="3800" b="1" dirty="0"/>
              <a:t>Zoom:</a:t>
            </a:r>
            <a:r>
              <a:rPr lang="en-US" sz="3800" dirty="0"/>
              <a:t> Team meetings</a:t>
            </a:r>
          </a:p>
          <a:p>
            <a:pPr marL="914400"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n-US" sz="3800" b="1" dirty="0"/>
              <a:t>Google Docs</a:t>
            </a:r>
            <a:r>
              <a:rPr lang="en-US" sz="3800" dirty="0"/>
              <a:t>: Documentation</a:t>
            </a:r>
            <a:endParaRPr sz="3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43000" y="6213381"/>
            <a:ext cx="9601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Collaboration Plan</a:t>
            </a:r>
            <a:endParaRPr sz="4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900">
              <a:solidFill>
                <a:srgbClr val="23507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3211008" y="26411855"/>
            <a:ext cx="10030968" cy="6124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2701504" y="26394125"/>
            <a:ext cx="9601200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3600"/>
            </a:pPr>
            <a:r>
              <a:rPr lang="en-CA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ISO/IEC 25010 Standard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CA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Modularity and Code Structure.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CA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Documentation and Comments.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CA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 and Quality Assurance.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CA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Coding Standards.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endParaRPr sz="3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2333904" y="25109479"/>
            <a:ext cx="9601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Maintainabilitay</a:t>
            </a:r>
            <a:r>
              <a:rPr lang="en-CA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of the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8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52500" y="21775075"/>
            <a:ext cx="9601200" cy="46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38150" algn="just">
              <a:lnSpc>
                <a:spcPct val="150000"/>
              </a:lnSpc>
              <a:spcBef>
                <a:spcPts val="1000"/>
              </a:spcBef>
              <a:buSzPts val="3300"/>
              <a:buChar char="❖"/>
            </a:pPr>
            <a:r>
              <a:rPr lang="en-US" sz="3800" b="1" dirty="0"/>
              <a:t>Choice of Technology Stack: </a:t>
            </a:r>
            <a:r>
              <a:rPr lang="en-US" sz="3800" dirty="0"/>
              <a:t>Critical decision impacting project efficiency and success. </a:t>
            </a:r>
            <a:endParaRPr sz="3600" dirty="0"/>
          </a:p>
          <a:p>
            <a:pPr marL="457200" indent="-438150" algn="just">
              <a:lnSpc>
                <a:spcPct val="150000"/>
              </a:lnSpc>
              <a:spcBef>
                <a:spcPts val="1000"/>
              </a:spcBef>
              <a:buSzPts val="3300"/>
              <a:buChar char="❖"/>
            </a:pPr>
            <a:r>
              <a:rPr lang="en-US" sz="3800" b="1" dirty="0"/>
              <a:t>User Interface Design:</a:t>
            </a:r>
            <a:r>
              <a:rPr lang="en-US" sz="3600" dirty="0"/>
              <a:t> Crucial decision affecting user experience and engagement.</a:t>
            </a:r>
          </a:p>
        </p:txBody>
      </p:sp>
      <p:sp>
        <p:nvSpPr>
          <p:cNvPr id="105" name="Google Shape;105;p1"/>
          <p:cNvSpPr txBox="1"/>
          <p:nvPr/>
        </p:nvSpPr>
        <p:spPr>
          <a:xfrm>
            <a:off x="1066800" y="20672424"/>
            <a:ext cx="9372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Critical Decisions</a:t>
            </a:r>
            <a:endParaRPr sz="4800" dirty="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037709" y="17966294"/>
            <a:ext cx="9069691" cy="798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+mj-lt"/>
              <a:buAutoNum type="arabicPeriod"/>
            </a:pPr>
            <a:r>
              <a:rPr lang="en-CA" sz="38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Code Review Frequency:</a:t>
            </a:r>
            <a:r>
              <a:rPr lang="en-CA" sz="3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Enhance code quality, catch issues early.</a:t>
            </a: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CA" sz="38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Testing Enhancements:</a:t>
            </a:r>
            <a:r>
              <a:rPr lang="en-CA" sz="3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Boost stability, improve quality.</a:t>
            </a:r>
          </a:p>
          <a:p>
            <a:pPr marL="508000" indent="-508000">
              <a:lnSpc>
                <a:spcPct val="150000"/>
              </a:lnSpc>
              <a:buFont typeface="+mj-lt"/>
              <a:buAutoNum type="arabicPeriod"/>
            </a:pPr>
            <a:r>
              <a:rPr lang="en-CA" sz="38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Resource Allocation:</a:t>
            </a:r>
            <a:r>
              <a:rPr lang="en-CA" sz="3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 outcomes, reduce delays.</a:t>
            </a:r>
          </a:p>
          <a:p>
            <a:pPr marL="465138" indent="-465138">
              <a:lnSpc>
                <a:spcPct val="150000"/>
              </a:lnSpc>
              <a:buFont typeface="+mj-lt"/>
              <a:buAutoNum type="arabicPeriod"/>
            </a:pPr>
            <a:r>
              <a:rPr lang="en-CA" sz="38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Documentation and Knowledge Sharing.</a:t>
            </a:r>
            <a:endParaRPr lang="en-CA" sz="38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1963400" y="16229225"/>
            <a:ext cx="9601200" cy="1569900"/>
          </a:xfrm>
          <a:prstGeom prst="rect">
            <a:avLst/>
          </a:prstGeom>
          <a:noFill/>
          <a:ln>
            <a:noFill/>
          </a:ln>
          <a:effectLst>
            <a:reflection stA="69000" endPos="10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Team Retrospective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1945968" y="28047800"/>
            <a:ext cx="96012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lnSpc>
                <a:spcPct val="150000"/>
              </a:lnSpc>
              <a:buSzPts val="3600"/>
              <a:buFont typeface="Wingdings" pitchFamily="2" charset="2"/>
              <a:buChar char="v"/>
            </a:pPr>
            <a:r>
              <a:rPr lang="en-US" sz="3800" dirty="0"/>
              <a:t>Time and Resource.</a:t>
            </a:r>
          </a:p>
          <a:p>
            <a:pPr marL="571500" indent="-571500" algn="just">
              <a:lnSpc>
                <a:spcPct val="150000"/>
              </a:lnSpc>
              <a:buSzPts val="3600"/>
              <a:buFont typeface="Wingdings" pitchFamily="2" charset="2"/>
              <a:buChar char="v"/>
            </a:pPr>
            <a:r>
              <a:rPr lang="en-US" sz="3800" dirty="0"/>
              <a:t>Risk of Introduction of Bugs.</a:t>
            </a:r>
          </a:p>
          <a:p>
            <a:pPr marL="571500" indent="-571500" algn="just">
              <a:lnSpc>
                <a:spcPct val="150000"/>
              </a:lnSpc>
              <a:buSzPts val="3600"/>
              <a:buFont typeface="Wingdings" pitchFamily="2" charset="2"/>
              <a:buChar char="v"/>
            </a:pPr>
            <a:r>
              <a:rPr lang="en-US" sz="3800" dirty="0"/>
              <a:t>Lack of Comprehensive Test. </a:t>
            </a:r>
          </a:p>
          <a:p>
            <a:pPr marL="571500" indent="-571500" algn="just">
              <a:lnSpc>
                <a:spcPct val="150000"/>
              </a:lnSpc>
              <a:buSzPts val="3600"/>
              <a:buFont typeface="Wingdings" pitchFamily="2" charset="2"/>
              <a:buChar char="v"/>
            </a:pPr>
            <a:r>
              <a:rPr lang="en-US" sz="3800" dirty="0"/>
              <a:t>Legacy Code and Technical Debt.</a:t>
            </a:r>
          </a:p>
        </p:txBody>
      </p:sp>
      <p:sp>
        <p:nvSpPr>
          <p:cNvPr id="109" name="Google Shape;109;p1"/>
          <p:cNvSpPr txBox="1"/>
          <p:nvPr/>
        </p:nvSpPr>
        <p:spPr>
          <a:xfrm>
            <a:off x="11849088" y="26810525"/>
            <a:ext cx="9601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Limitations</a:t>
            </a:r>
            <a:endParaRPr sz="35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2585180" y="7916216"/>
            <a:ext cx="9649116" cy="120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indent="-5715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4100"/>
              <a:buFont typeface="Wingdings"/>
              <a:buChar char="v"/>
            </a:pPr>
            <a:r>
              <a:rPr lang="en-US" sz="3800" b="1" dirty="0"/>
              <a:t>Collaboration</a:t>
            </a:r>
            <a:r>
              <a:rPr lang="en-US" sz="3800" dirty="0"/>
              <a:t>: Effective teamwork demands open, respectful communication and idea sharing.</a:t>
            </a:r>
          </a:p>
          <a:p>
            <a:pPr marL="539750" indent="-5715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4100"/>
              <a:buFont typeface="Wingdings"/>
              <a:buChar char="v"/>
            </a:pPr>
            <a:r>
              <a:rPr lang="en-US" sz="3800" b="1" dirty="0"/>
              <a:t>Communication Skills</a:t>
            </a:r>
            <a:r>
              <a:rPr lang="en-US" sz="3800" dirty="0"/>
              <a:t>: Vital for project success, include regular meetings and clear expectations to prevent breakdowns.</a:t>
            </a:r>
          </a:p>
          <a:p>
            <a:pPr marL="539750" indent="-5715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4100"/>
              <a:buFont typeface="Wingdings"/>
              <a:buChar char="v"/>
            </a:pPr>
            <a:r>
              <a:rPr lang="en-US" sz="3800" b="1" dirty="0"/>
              <a:t>Flexibility &amp; Accountability</a:t>
            </a:r>
            <a:r>
              <a:rPr lang="en-US" sz="3800" dirty="0"/>
              <a:t>: </a:t>
            </a:r>
            <a:r>
              <a:rPr lang="en-CA" sz="3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Adapting to changes and unforeseen issues. Each member responsible for task completion and project success.</a:t>
            </a:r>
          </a:p>
          <a:p>
            <a:pPr marL="539750" indent="-5715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4100"/>
              <a:buFont typeface="Wingdings"/>
              <a:buChar char="v"/>
            </a:pPr>
            <a:r>
              <a:rPr lang="en-US" sz="3800" b="1" dirty="0"/>
              <a:t>Continuous Learning</a:t>
            </a:r>
            <a:r>
              <a:rPr lang="en-US" sz="3800" dirty="0"/>
              <a:t>: Projects offer learning and improvement opportunities.</a:t>
            </a:r>
            <a:endParaRPr lang="en-US" sz="3600" b="1" i="0" dirty="0">
              <a:effectLst/>
              <a:latin typeface="Söhne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2631400" y="6335614"/>
            <a:ext cx="9601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Lessons Learned</a:t>
            </a:r>
            <a:endParaRPr sz="460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35604">
            <a:off x="9263717" y="6185566"/>
            <a:ext cx="1593467" cy="148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087600"/>
            <a:ext cx="9601200" cy="3024096"/>
          </a:xfrm>
          <a:prstGeom prst="rect">
            <a:avLst/>
          </a:prstGeom>
          <a:noFill/>
          <a:ln>
            <a:noFill/>
          </a:ln>
          <a:effectLst>
            <a:reflection stA="39000" endPos="30000" dist="38100" dir="5400000" fadeDir="5400012" sy="-100000" algn="bl" rotWithShape="0"/>
          </a:effectLst>
        </p:spPr>
      </p:pic>
      <p:sp>
        <p:nvSpPr>
          <p:cNvPr id="115" name="Google Shape;115;p1"/>
          <p:cNvSpPr txBox="1"/>
          <p:nvPr/>
        </p:nvSpPr>
        <p:spPr>
          <a:xfrm>
            <a:off x="10585815" y="2084889"/>
            <a:ext cx="23235900" cy="222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algn="ctr">
              <a:buClr>
                <a:schemeClr val="lt1"/>
              </a:buClr>
              <a:buSzPts val="5700"/>
            </a:pPr>
            <a:endParaRPr lang="en-US" sz="6600" b="1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ctr">
              <a:buSzPts val="5700"/>
            </a:pPr>
            <a:r>
              <a:rPr lang="en-US" sz="8000" b="1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DÉJÀ VU</a:t>
            </a:r>
          </a:p>
          <a:p>
            <a:pPr algn="ctr">
              <a:buSzPts val="5700"/>
            </a:pPr>
            <a:r>
              <a:rPr lang="en-US" sz="6000" b="1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</a:rPr>
              <a:t>TEAM B</a:t>
            </a:r>
          </a:p>
        </p:txBody>
      </p:sp>
      <p:sp>
        <p:nvSpPr>
          <p:cNvPr id="116" name="Google Shape;116;p1"/>
          <p:cNvSpPr txBox="1"/>
          <p:nvPr/>
        </p:nvSpPr>
        <p:spPr>
          <a:xfrm>
            <a:off x="6882144" y="782529"/>
            <a:ext cx="37264291" cy="394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algn="ctr">
              <a:buClr>
                <a:srgbClr val="1482A5"/>
              </a:buClr>
              <a:buSzPts val="5600"/>
            </a:pPr>
            <a:r>
              <a:rPr lang="en-US" sz="6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                   SOEN 6431 </a:t>
            </a:r>
            <a:r>
              <a:rPr lang="en-US" sz="6200" dirty="0">
                <a:solidFill>
                  <a:schemeClr val="bg1"/>
                </a:solidFill>
                <a:latin typeface="Montserrat ExtraBold"/>
                <a:ea typeface="Montserrat ExtraBold"/>
                <a:sym typeface="Montserrat ExtraBold"/>
              </a:rPr>
              <a:t>: SOFTWARE COMPREHENSION                    </a:t>
            </a:r>
            <a:r>
              <a:rPr lang="en-US" sz="4800" dirty="0">
                <a:solidFill>
                  <a:schemeClr val="bg1"/>
                </a:solidFill>
                <a:latin typeface="Times New Roman"/>
                <a:ea typeface="Montserrat ExtraBold"/>
                <a:sym typeface="Montserrat ExtraBold"/>
              </a:rPr>
              <a:t>Pratik 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ea typeface="Montserrat ExtraBold"/>
                <a:sym typeface="Montserrat ExtraBold"/>
              </a:rPr>
              <a:t>Gondaliya</a:t>
            </a:r>
            <a:endParaRPr lang="en-US" sz="4800" dirty="0">
              <a:solidFill>
                <a:schemeClr val="bg1"/>
              </a:solidFill>
              <a:highlight>
                <a:srgbClr val="FFFF00"/>
              </a:highlight>
              <a:latin typeface="Times New Roman"/>
            </a:endParaRPr>
          </a:p>
          <a:p>
            <a:pPr algn="ctr">
              <a:buSzPts val="5600"/>
            </a:pPr>
            <a:r>
              <a:rPr lang="en-US" sz="6200" dirty="0">
                <a:solidFill>
                  <a:schemeClr val="bg1"/>
                </a:solidFill>
                <a:latin typeface="Montserrat ExtraBold"/>
                <a:ea typeface="Montserrat ExtraBold"/>
                <a:sym typeface="Montserrat ExtraBold"/>
              </a:rPr>
              <a:t>                                    AND MAINTENANCE                                           </a:t>
            </a:r>
            <a:r>
              <a:rPr lang="en-US" sz="4800" dirty="0">
                <a:solidFill>
                  <a:schemeClr val="bg1"/>
                </a:solidFill>
                <a:latin typeface="Times New Roman"/>
                <a:ea typeface="Montserrat ExtraBold"/>
                <a:sym typeface="Montserrat ExtraBold"/>
              </a:rPr>
              <a:t>Abhishek Gupta</a:t>
            </a:r>
            <a:endParaRPr lang="en-US" sz="4800" dirty="0">
              <a:solidFill>
                <a:schemeClr val="bg1"/>
              </a:solidFill>
              <a:latin typeface="Times New Roman"/>
            </a:endParaRPr>
          </a:p>
          <a:p>
            <a:pPr algn="ctr">
              <a:buSzPts val="5600"/>
            </a:pPr>
            <a:r>
              <a:rPr lang="en-US" sz="6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</a:rPr>
              <a:t>                                                                                                                    </a:t>
            </a:r>
            <a:r>
              <a:rPr lang="en-US" sz="6200" dirty="0">
                <a:solidFill>
                  <a:schemeClr val="bg1"/>
                </a:solidFill>
                <a:latin typeface="Times New Roman"/>
                <a:ea typeface="Montserrat ExtraBold"/>
                <a:cs typeface="Montserrat ExtraBold"/>
              </a:rPr>
              <a:t> 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ea typeface="Montserrat ExtraBold"/>
                <a:cs typeface="Montserrat ExtraBold"/>
              </a:rPr>
              <a:t>Poojitha</a:t>
            </a:r>
            <a:r>
              <a:rPr lang="en-US" sz="4800" dirty="0">
                <a:solidFill>
                  <a:schemeClr val="bg1"/>
                </a:solidFill>
                <a:latin typeface="Times New Roman"/>
                <a:ea typeface="Montserrat ExtraBold"/>
                <a:cs typeface="Montserrat ExtraBold"/>
              </a:rPr>
              <a:t> Bhupali</a:t>
            </a:r>
          </a:p>
          <a:p>
            <a:pPr algn="ctr">
              <a:buSzPts val="5600"/>
            </a:pPr>
            <a:r>
              <a:rPr lang="en-US" sz="6200" dirty="0">
                <a:solidFill>
                  <a:srgbClr val="FFFF00"/>
                </a:solidFill>
                <a:latin typeface="Montserrat ExtraBold"/>
                <a:ea typeface="Montserrat Light"/>
                <a:cs typeface="Montserrat Light"/>
              </a:rPr>
              <a:t>                                                                                                                           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ea typeface="Montserrat Light"/>
                <a:cs typeface="Montserrat Light"/>
              </a:rPr>
              <a:t>Sree</a:t>
            </a:r>
            <a:r>
              <a:rPr lang="en-US" sz="4800" dirty="0">
                <a:solidFill>
                  <a:schemeClr val="bg1"/>
                </a:solidFill>
                <a:latin typeface="Times New Roman"/>
                <a:ea typeface="Montserrat Light"/>
                <a:cs typeface="Montserrat Light"/>
              </a:rPr>
              <a:t> Sneha 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ea typeface="Montserrat Light"/>
                <a:cs typeface="Montserrat Light"/>
              </a:rPr>
              <a:t>Kothapalli</a:t>
            </a:r>
            <a:r>
              <a:rPr lang="en-US" sz="4800" dirty="0">
                <a:solidFill>
                  <a:schemeClr val="bg1"/>
                </a:solidFill>
                <a:latin typeface="Montserrat ExtraBold"/>
                <a:ea typeface="Montserrat Light"/>
                <a:cs typeface="Montserrat Light"/>
              </a:rPr>
              <a:t> </a:t>
            </a:r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">
            <a:off x="9179700" y="20420375"/>
            <a:ext cx="1539300" cy="1539299"/>
          </a:xfrm>
          <a:prstGeom prst="rect">
            <a:avLst/>
          </a:prstGeom>
          <a:noFill/>
          <a:ln>
            <a:noFill/>
          </a:ln>
          <a:effectLst>
            <a:reflection stA="16000" endPos="30000" dist="38100" dir="5400000" fadeDir="5400012" sy="-100000" algn="bl" rotWithShape="0"/>
          </a:effectLst>
        </p:spPr>
      </p:pic>
      <p:pic>
        <p:nvPicPr>
          <p:cNvPr id="119" name="Google Shape;11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79728">
            <a:off x="28695204" y="5263850"/>
            <a:ext cx="3898385" cy="2598923"/>
          </a:xfrm>
          <a:prstGeom prst="rect">
            <a:avLst/>
          </a:prstGeom>
          <a:noFill/>
          <a:ln>
            <a:noFill/>
          </a:ln>
          <a:effectLst>
            <a:reflection stA="39000" endPos="30000" dist="38100" dir="5400000" fadeDir="5400012" sy="-100000" algn="bl" rotWithShape="0"/>
          </a:effectLst>
        </p:spPr>
      </p:pic>
      <p:sp>
        <p:nvSpPr>
          <p:cNvPr id="121" name="Google Shape;121;p1"/>
          <p:cNvSpPr/>
          <p:nvPr/>
        </p:nvSpPr>
        <p:spPr>
          <a:xfrm>
            <a:off x="11513850" y="5973325"/>
            <a:ext cx="10287000" cy="10240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7629" y="16859402"/>
            <a:ext cx="1182684" cy="1237548"/>
          </a:xfrm>
          <a:prstGeom prst="rect">
            <a:avLst/>
          </a:prstGeom>
          <a:noFill/>
          <a:ln>
            <a:noFill/>
          </a:ln>
          <a:effectLst>
            <a:reflection stA="16000" endPos="30000" dist="38100" dir="5400000" fadeDir="5400012" sy="-100000" algn="bl" rotWithShape="0"/>
          </a:effectLst>
        </p:spPr>
      </p:pic>
      <p:pic>
        <p:nvPicPr>
          <p:cNvPr id="123" name="Google Shape;12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86822" y="26615044"/>
            <a:ext cx="1035094" cy="1130927"/>
          </a:xfrm>
          <a:prstGeom prst="rect">
            <a:avLst/>
          </a:prstGeom>
          <a:noFill/>
          <a:ln>
            <a:noFill/>
          </a:ln>
          <a:effectLst>
            <a:reflection stA="16000" endPos="30000" dist="38100" dir="5400000" fadeDir="5400012" sy="-100000" algn="bl" rotWithShape="0"/>
          </a:effectLst>
        </p:spPr>
      </p:pic>
      <p:pic>
        <p:nvPicPr>
          <p:cNvPr id="124" name="Google Shape;12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94250" y="24863825"/>
            <a:ext cx="24955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 flipH="1">
            <a:off x="35181350" y="30561375"/>
            <a:ext cx="6560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>
              <a:latin typeface="Merriweather"/>
              <a:ea typeface="Merriweather"/>
              <a:cs typeface="Merriweather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1839284" y="7278309"/>
            <a:ext cx="9649116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/>
              <a:buChar char="v"/>
            </a:pPr>
            <a:r>
              <a:rPr lang="en-US" sz="3800" b="1" dirty="0"/>
              <a:t>Reengineering Strategies</a:t>
            </a:r>
            <a:r>
              <a:rPr lang="en-US" sz="3800" dirty="0"/>
              <a:t>: Formulate solutions to improve maintainability.</a:t>
            </a:r>
          </a:p>
          <a:p>
            <a:pPr marL="571500" indent="-571500" algn="just">
              <a:lnSpc>
                <a:spcPct val="150000"/>
              </a:lnSpc>
              <a:buFont typeface="Wingdings"/>
              <a:buChar char="v"/>
            </a:pPr>
            <a:r>
              <a:rPr lang="en-US" sz="3800" b="1" dirty="0"/>
              <a:t>Risk-Benefit Analysis</a:t>
            </a:r>
            <a:r>
              <a:rPr lang="en-US" sz="3800" dirty="0"/>
              <a:t>: Assess risks and benefits of reengineering.</a:t>
            </a:r>
            <a:endParaRPr lang="en-US" sz="3800" dirty="0">
              <a:ea typeface="Times New Roman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734800" y="6284074"/>
            <a:ext cx="9372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Critical Decisions (cont.)</a:t>
            </a:r>
            <a:endParaRPr sz="4800" dirty="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070800" y="5876825"/>
            <a:ext cx="10287000" cy="200241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3455131" y="6317650"/>
            <a:ext cx="9601200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800">
                <a:latin typeface="Montserrat ExtraBold"/>
                <a:ea typeface="Montserrat ExtraBold"/>
                <a:cs typeface="Montserrat ExtraBold"/>
              </a:rPr>
              <a:t>Outcomes of Refactoring</a:t>
            </a:r>
            <a:endParaRPr lang="en-US"/>
          </a:p>
        </p:txBody>
      </p:sp>
      <p:pic>
        <p:nvPicPr>
          <p:cNvPr id="17" name="Picture 17" descr="A table with numbers and lines">
            <a:extLst>
              <a:ext uri="{FF2B5EF4-FFF2-40B4-BE49-F238E27FC236}">
                <a16:creationId xmlns:a16="http://schemas.microsoft.com/office/drawing/2014/main" id="{98C71DEB-EE67-E075-9761-72D8A63004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4801" y="11133245"/>
            <a:ext cx="9963482" cy="4430956"/>
          </a:xfrm>
          <a:prstGeom prst="rect">
            <a:avLst/>
          </a:prstGeom>
        </p:spPr>
      </p:pic>
      <p:pic>
        <p:nvPicPr>
          <p:cNvPr id="19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6CF954C-621C-7755-91DA-9059C1E1E7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3003" y="27040262"/>
            <a:ext cx="5091090" cy="5048012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3F1DD49C-925D-D8AD-031F-310FCBE640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5020" y="7923044"/>
            <a:ext cx="8961944" cy="4263152"/>
          </a:xfrm>
          <a:prstGeom prst="rect">
            <a:avLst/>
          </a:prstGeom>
        </p:spPr>
      </p:pic>
      <p:sp>
        <p:nvSpPr>
          <p:cNvPr id="21" name="Google Shape;129;p1">
            <a:extLst>
              <a:ext uri="{FF2B5EF4-FFF2-40B4-BE49-F238E27FC236}">
                <a16:creationId xmlns:a16="http://schemas.microsoft.com/office/drawing/2014/main" id="{4F826A3F-25F3-FB73-C9E9-8FCF589AF98C}"/>
              </a:ext>
            </a:extLst>
          </p:cNvPr>
          <p:cNvSpPr txBox="1"/>
          <p:nvPr/>
        </p:nvSpPr>
        <p:spPr>
          <a:xfrm>
            <a:off x="33480084" y="12332431"/>
            <a:ext cx="96012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dirty="0"/>
              <a:t>Before refactoring</a:t>
            </a:r>
          </a:p>
        </p:txBody>
      </p: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54887330-B81A-B122-A953-27A42F89E3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35020" y="13690228"/>
            <a:ext cx="8961944" cy="4108897"/>
          </a:xfrm>
          <a:prstGeom prst="rect">
            <a:avLst/>
          </a:prstGeom>
        </p:spPr>
      </p:pic>
      <p:sp>
        <p:nvSpPr>
          <p:cNvPr id="24" name="Google Shape;129;p1">
            <a:extLst>
              <a:ext uri="{FF2B5EF4-FFF2-40B4-BE49-F238E27FC236}">
                <a16:creationId xmlns:a16="http://schemas.microsoft.com/office/drawing/2014/main" id="{D928FB9A-4AB2-8EB7-01E9-495AC7DD91AE}"/>
              </a:ext>
            </a:extLst>
          </p:cNvPr>
          <p:cNvSpPr txBox="1"/>
          <p:nvPr/>
        </p:nvSpPr>
        <p:spPr>
          <a:xfrm>
            <a:off x="33535020" y="18134846"/>
            <a:ext cx="96012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dirty="0"/>
              <a:t>After refactoring</a:t>
            </a:r>
          </a:p>
        </p:txBody>
      </p:sp>
      <p:pic>
        <p:nvPicPr>
          <p:cNvPr id="26" name="Picture 25" descr="A graph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96BB6C66-98DC-5B64-13FD-CA84A5141C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35020" y="18976266"/>
            <a:ext cx="8948881" cy="5719313"/>
          </a:xfrm>
          <a:prstGeom prst="rect">
            <a:avLst/>
          </a:prstGeom>
        </p:spPr>
      </p:pic>
      <p:sp>
        <p:nvSpPr>
          <p:cNvPr id="27" name="Google Shape;129;p1">
            <a:extLst>
              <a:ext uri="{FF2B5EF4-FFF2-40B4-BE49-F238E27FC236}">
                <a16:creationId xmlns:a16="http://schemas.microsoft.com/office/drawing/2014/main" id="{81057637-E2D5-8B16-54AC-1BDF2B371A6B}"/>
              </a:ext>
            </a:extLst>
          </p:cNvPr>
          <p:cNvSpPr txBox="1"/>
          <p:nvPr/>
        </p:nvSpPr>
        <p:spPr>
          <a:xfrm>
            <a:off x="33425892" y="24991936"/>
            <a:ext cx="96012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dirty="0"/>
              <a:t>After refactoring</a:t>
            </a: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E4772BFF-E560-E93F-C4FC-207FBF59F4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470" y="13593238"/>
            <a:ext cx="10079908" cy="4694762"/>
          </a:xfrm>
          <a:prstGeom prst="rect">
            <a:avLst/>
          </a:prstGeom>
        </p:spPr>
      </p:pic>
      <p:sp>
        <p:nvSpPr>
          <p:cNvPr id="31" name="Google Shape;129;p1">
            <a:extLst>
              <a:ext uri="{FF2B5EF4-FFF2-40B4-BE49-F238E27FC236}">
                <a16:creationId xmlns:a16="http://schemas.microsoft.com/office/drawing/2014/main" id="{F15083E1-17CC-2143-6B28-F8E814983651}"/>
              </a:ext>
            </a:extLst>
          </p:cNvPr>
          <p:cNvSpPr txBox="1"/>
          <p:nvPr/>
        </p:nvSpPr>
        <p:spPr>
          <a:xfrm>
            <a:off x="809470" y="18540050"/>
            <a:ext cx="96012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dirty="0"/>
              <a:t>User Interface of R</a:t>
            </a:r>
          </a:p>
        </p:txBody>
      </p:sp>
      <p:pic>
        <p:nvPicPr>
          <p:cNvPr id="2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92A1DF7-1F88-AE16-5CA3-19EE1E8D6E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6788" y="26806324"/>
            <a:ext cx="9428812" cy="5028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BBA60F-7DD0-2334-75AC-3EAC03DD386B}"/>
              </a:ext>
            </a:extLst>
          </p:cNvPr>
          <p:cNvSpPr txBox="1"/>
          <p:nvPr/>
        </p:nvSpPr>
        <p:spPr>
          <a:xfrm>
            <a:off x="35530971" y="-15675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A chalkboard with arrows and arrows pointing to success&#10;&#10;Description automatically generated">
            <a:extLst>
              <a:ext uri="{FF2B5EF4-FFF2-40B4-BE49-F238E27FC236}">
                <a16:creationId xmlns:a16="http://schemas.microsoft.com/office/drawing/2014/main" id="{1DE985A6-8B89-8302-CA51-8525E5A7C5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52111" y="20161168"/>
            <a:ext cx="7360169" cy="3568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270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Merriweather</vt:lpstr>
      <vt:lpstr>Wingdings</vt:lpstr>
      <vt:lpstr>Söhne</vt:lpstr>
      <vt:lpstr>Libre Baskerville</vt:lpstr>
      <vt:lpstr>Montserrat Light</vt:lpstr>
      <vt:lpstr>Arial</vt:lpstr>
      <vt:lpstr>Montserrat ExtraBold</vt:lpstr>
      <vt:lpstr>Times New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Graphicsland/MakeSigns.com</dc:creator>
  <cp:lastModifiedBy>Pratik Sureshbhai Gondaliya</cp:lastModifiedBy>
  <cp:revision>3</cp:revision>
  <dcterms:modified xsi:type="dcterms:W3CDTF">2023-08-02T13:31:20Z</dcterms:modified>
</cp:coreProperties>
</file>