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sldIdLst>
    <p:sldId id="256" r:id="rId2"/>
    <p:sldId id="259" r:id="rId3"/>
    <p:sldId id="258" r:id="rId4"/>
    <p:sldId id="269" r:id="rId5"/>
    <p:sldId id="264" r:id="rId6"/>
    <p:sldId id="263" r:id="rId7"/>
    <p:sldId id="268"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703145-BF18-46D0-A315-C00C600ECCD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4480E29-B731-4015-812F-8BFF24801E03}">
      <dgm:prSet/>
      <dgm:spPr/>
      <dgm:t>
        <a:bodyPr/>
        <a:lstStyle/>
        <a:p>
          <a:r>
            <a:rPr lang="en-US" dirty="0"/>
            <a:t>Model training 1: with 70k sample size, 2 layers, and 50 epochs : Accuracy 17%</a:t>
          </a:r>
        </a:p>
      </dgm:t>
    </dgm:pt>
    <dgm:pt modelId="{BB88A168-2C94-455A-A6BB-6B588C5CA43D}" type="parTrans" cxnId="{BCB6C5AD-A3FA-464F-8E25-DB21CAA5D01F}">
      <dgm:prSet/>
      <dgm:spPr/>
      <dgm:t>
        <a:bodyPr/>
        <a:lstStyle/>
        <a:p>
          <a:endParaRPr lang="en-US"/>
        </a:p>
      </dgm:t>
    </dgm:pt>
    <dgm:pt modelId="{70107DE1-C562-401A-8A97-ACDE98C37469}" type="sibTrans" cxnId="{BCB6C5AD-A3FA-464F-8E25-DB21CAA5D01F}">
      <dgm:prSet/>
      <dgm:spPr/>
      <dgm:t>
        <a:bodyPr/>
        <a:lstStyle/>
        <a:p>
          <a:endParaRPr lang="en-US"/>
        </a:p>
      </dgm:t>
    </dgm:pt>
    <dgm:pt modelId="{4A36636F-377A-4EF6-8FC5-76D346760B96}">
      <dgm:prSet/>
      <dgm:spPr/>
      <dgm:t>
        <a:bodyPr/>
        <a:lstStyle/>
        <a:p>
          <a:r>
            <a:rPr lang="en-US"/>
            <a:t>Model training 2: with 300k sample size, 4 layer, and 300 epochs : Accuracy 12%</a:t>
          </a:r>
          <a:endParaRPr lang="en-US" dirty="0"/>
        </a:p>
      </dgm:t>
    </dgm:pt>
    <dgm:pt modelId="{9016A2CE-01D2-4D3F-A834-8FDD92FEA8EE}" type="parTrans" cxnId="{7FE482EF-3CFE-4221-9009-9EE25077BC80}">
      <dgm:prSet/>
      <dgm:spPr/>
      <dgm:t>
        <a:bodyPr/>
        <a:lstStyle/>
        <a:p>
          <a:endParaRPr lang="en-US"/>
        </a:p>
      </dgm:t>
    </dgm:pt>
    <dgm:pt modelId="{D4C64D42-087A-4D45-B618-2269FAC2C566}" type="sibTrans" cxnId="{7FE482EF-3CFE-4221-9009-9EE25077BC80}">
      <dgm:prSet/>
      <dgm:spPr/>
      <dgm:t>
        <a:bodyPr/>
        <a:lstStyle/>
        <a:p>
          <a:endParaRPr lang="en-US"/>
        </a:p>
      </dgm:t>
    </dgm:pt>
    <dgm:pt modelId="{52076EC3-4E5B-4900-AF29-0A8A2BC84B3A}">
      <dgm:prSet/>
      <dgm:spPr/>
      <dgm:t>
        <a:bodyPr/>
        <a:lstStyle/>
        <a:p>
          <a:r>
            <a:rPr lang="en-US"/>
            <a:t>Model training 3: with 100k sample size, 2 layers and 150 epochs. : Accuracy 25%</a:t>
          </a:r>
          <a:endParaRPr lang="en-US" dirty="0"/>
        </a:p>
      </dgm:t>
    </dgm:pt>
    <dgm:pt modelId="{D5B31869-31DE-4846-8420-65D9F397F2F8}" type="parTrans" cxnId="{424F16A8-A58D-403A-8DC1-540A976A24F1}">
      <dgm:prSet/>
      <dgm:spPr/>
      <dgm:t>
        <a:bodyPr/>
        <a:lstStyle/>
        <a:p>
          <a:endParaRPr lang="en-US"/>
        </a:p>
      </dgm:t>
    </dgm:pt>
    <dgm:pt modelId="{33036050-0A9E-4C0F-92CC-09563F97616B}" type="sibTrans" cxnId="{424F16A8-A58D-403A-8DC1-540A976A24F1}">
      <dgm:prSet/>
      <dgm:spPr/>
      <dgm:t>
        <a:bodyPr/>
        <a:lstStyle/>
        <a:p>
          <a:endParaRPr lang="en-US"/>
        </a:p>
      </dgm:t>
    </dgm:pt>
    <dgm:pt modelId="{C7250CBF-54A9-49C1-8509-97E1DBF0453A}">
      <dgm:prSet/>
      <dgm:spPr/>
      <dgm:t>
        <a:bodyPr/>
        <a:lstStyle/>
        <a:p>
          <a:r>
            <a:rPr lang="en-US"/>
            <a:t>Model training 4 : with 100k sample size , 4 layers, 150 epochs, and batch size 128 instead of 64: Accuracy 20%</a:t>
          </a:r>
          <a:endParaRPr lang="en-US" dirty="0"/>
        </a:p>
      </dgm:t>
    </dgm:pt>
    <dgm:pt modelId="{C8D4C941-B1B6-4498-8722-0218225027C3}" type="parTrans" cxnId="{68B9E189-43C6-4606-AA83-C8B676AFAD5D}">
      <dgm:prSet/>
      <dgm:spPr/>
      <dgm:t>
        <a:bodyPr/>
        <a:lstStyle/>
        <a:p>
          <a:endParaRPr lang="en-US"/>
        </a:p>
      </dgm:t>
    </dgm:pt>
    <dgm:pt modelId="{E1BD0B81-FCA3-431A-8E60-32C5C03C6F19}" type="sibTrans" cxnId="{68B9E189-43C6-4606-AA83-C8B676AFAD5D}">
      <dgm:prSet/>
      <dgm:spPr/>
      <dgm:t>
        <a:bodyPr/>
        <a:lstStyle/>
        <a:p>
          <a:endParaRPr lang="en-US"/>
        </a:p>
      </dgm:t>
    </dgm:pt>
    <dgm:pt modelId="{A4E76A7C-291B-445D-9F2F-12E3AA76EF28}" type="pres">
      <dgm:prSet presAssocID="{BD703145-BF18-46D0-A315-C00C600ECCD5}" presName="Name0" presStyleCnt="0">
        <dgm:presLayoutVars>
          <dgm:chMax val="7"/>
          <dgm:chPref val="7"/>
          <dgm:dir/>
        </dgm:presLayoutVars>
      </dgm:prSet>
      <dgm:spPr/>
    </dgm:pt>
    <dgm:pt modelId="{792FEA53-E46B-47CA-95C8-18A81EB575F7}" type="pres">
      <dgm:prSet presAssocID="{BD703145-BF18-46D0-A315-C00C600ECCD5}" presName="Name1" presStyleCnt="0"/>
      <dgm:spPr/>
    </dgm:pt>
    <dgm:pt modelId="{7C702730-43D3-40CA-BC8A-E8A2BC35D6F6}" type="pres">
      <dgm:prSet presAssocID="{BD703145-BF18-46D0-A315-C00C600ECCD5}" presName="cycle" presStyleCnt="0"/>
      <dgm:spPr/>
    </dgm:pt>
    <dgm:pt modelId="{CBAF6AF5-C3C4-45DF-ABD0-94BE7E29F197}" type="pres">
      <dgm:prSet presAssocID="{BD703145-BF18-46D0-A315-C00C600ECCD5}" presName="srcNode" presStyleLbl="node1" presStyleIdx="0" presStyleCnt="4"/>
      <dgm:spPr/>
    </dgm:pt>
    <dgm:pt modelId="{48C2760C-73D5-432A-8BEE-91999EC1E9FE}" type="pres">
      <dgm:prSet presAssocID="{BD703145-BF18-46D0-A315-C00C600ECCD5}" presName="conn" presStyleLbl="parChTrans1D2" presStyleIdx="0" presStyleCnt="1"/>
      <dgm:spPr/>
    </dgm:pt>
    <dgm:pt modelId="{991D3092-F948-46B4-9AE9-479ACDFDEC3C}" type="pres">
      <dgm:prSet presAssocID="{BD703145-BF18-46D0-A315-C00C600ECCD5}" presName="extraNode" presStyleLbl="node1" presStyleIdx="0" presStyleCnt="4"/>
      <dgm:spPr/>
    </dgm:pt>
    <dgm:pt modelId="{05AE33FE-DBED-4E33-A7E9-EE14225A8822}" type="pres">
      <dgm:prSet presAssocID="{BD703145-BF18-46D0-A315-C00C600ECCD5}" presName="dstNode" presStyleLbl="node1" presStyleIdx="0" presStyleCnt="4"/>
      <dgm:spPr/>
    </dgm:pt>
    <dgm:pt modelId="{1296941D-380F-4749-9896-E3474F18DB00}" type="pres">
      <dgm:prSet presAssocID="{84480E29-B731-4015-812F-8BFF24801E03}" presName="text_1" presStyleLbl="node1" presStyleIdx="0" presStyleCnt="4">
        <dgm:presLayoutVars>
          <dgm:bulletEnabled val="1"/>
        </dgm:presLayoutVars>
      </dgm:prSet>
      <dgm:spPr/>
    </dgm:pt>
    <dgm:pt modelId="{3271BDA1-048D-44CF-B800-B3123E64D3DF}" type="pres">
      <dgm:prSet presAssocID="{84480E29-B731-4015-812F-8BFF24801E03}" presName="accent_1" presStyleCnt="0"/>
      <dgm:spPr/>
    </dgm:pt>
    <dgm:pt modelId="{A772ADB1-FF52-466E-B545-2B919A34108E}" type="pres">
      <dgm:prSet presAssocID="{84480E29-B731-4015-812F-8BFF24801E03}" presName="accentRepeatNode" presStyleLbl="solidFgAcc1" presStyleIdx="0" presStyleCnt="4"/>
      <dgm:spPr/>
    </dgm:pt>
    <dgm:pt modelId="{247C03A7-8C92-46DE-A6E7-14A3E66B5A8C}" type="pres">
      <dgm:prSet presAssocID="{4A36636F-377A-4EF6-8FC5-76D346760B96}" presName="text_2" presStyleLbl="node1" presStyleIdx="1" presStyleCnt="4">
        <dgm:presLayoutVars>
          <dgm:bulletEnabled val="1"/>
        </dgm:presLayoutVars>
      </dgm:prSet>
      <dgm:spPr/>
    </dgm:pt>
    <dgm:pt modelId="{252C1B3F-37EF-41C5-AF47-0AFD41107486}" type="pres">
      <dgm:prSet presAssocID="{4A36636F-377A-4EF6-8FC5-76D346760B96}" presName="accent_2" presStyleCnt="0"/>
      <dgm:spPr/>
    </dgm:pt>
    <dgm:pt modelId="{0ECFDB97-E8C0-4AF1-A980-125F9995ACEB}" type="pres">
      <dgm:prSet presAssocID="{4A36636F-377A-4EF6-8FC5-76D346760B96}" presName="accentRepeatNode" presStyleLbl="solidFgAcc1" presStyleIdx="1" presStyleCnt="4"/>
      <dgm:spPr/>
    </dgm:pt>
    <dgm:pt modelId="{50418A4F-1F43-44D5-B222-3F70A8F1CBD9}" type="pres">
      <dgm:prSet presAssocID="{52076EC3-4E5B-4900-AF29-0A8A2BC84B3A}" presName="text_3" presStyleLbl="node1" presStyleIdx="2" presStyleCnt="4">
        <dgm:presLayoutVars>
          <dgm:bulletEnabled val="1"/>
        </dgm:presLayoutVars>
      </dgm:prSet>
      <dgm:spPr/>
    </dgm:pt>
    <dgm:pt modelId="{D0C58604-7A1F-4A51-9F4E-67A0B98EBFC4}" type="pres">
      <dgm:prSet presAssocID="{52076EC3-4E5B-4900-AF29-0A8A2BC84B3A}" presName="accent_3" presStyleCnt="0"/>
      <dgm:spPr/>
    </dgm:pt>
    <dgm:pt modelId="{458CB2D9-F7A2-4E4A-96E2-DFB0F812B91A}" type="pres">
      <dgm:prSet presAssocID="{52076EC3-4E5B-4900-AF29-0A8A2BC84B3A}" presName="accentRepeatNode" presStyleLbl="solidFgAcc1" presStyleIdx="2" presStyleCnt="4"/>
      <dgm:spPr/>
    </dgm:pt>
    <dgm:pt modelId="{49569863-A8EF-483B-BE20-7500EA348122}" type="pres">
      <dgm:prSet presAssocID="{C7250CBF-54A9-49C1-8509-97E1DBF0453A}" presName="text_4" presStyleLbl="node1" presStyleIdx="3" presStyleCnt="4">
        <dgm:presLayoutVars>
          <dgm:bulletEnabled val="1"/>
        </dgm:presLayoutVars>
      </dgm:prSet>
      <dgm:spPr/>
    </dgm:pt>
    <dgm:pt modelId="{ECDC2D71-A584-4E8A-AC50-D9AB6E035264}" type="pres">
      <dgm:prSet presAssocID="{C7250CBF-54A9-49C1-8509-97E1DBF0453A}" presName="accent_4" presStyleCnt="0"/>
      <dgm:spPr/>
    </dgm:pt>
    <dgm:pt modelId="{04B014F4-535E-4BCE-8F14-ADE2DA94A533}" type="pres">
      <dgm:prSet presAssocID="{C7250CBF-54A9-49C1-8509-97E1DBF0453A}" presName="accentRepeatNode" presStyleLbl="solidFgAcc1" presStyleIdx="3" presStyleCnt="4"/>
      <dgm:spPr/>
    </dgm:pt>
  </dgm:ptLst>
  <dgm:cxnLst>
    <dgm:cxn modelId="{63EA4124-C260-4AFA-9AD3-DFF550F24F61}" type="presOf" srcId="{C7250CBF-54A9-49C1-8509-97E1DBF0453A}" destId="{49569863-A8EF-483B-BE20-7500EA348122}" srcOrd="0" destOrd="0" presId="urn:microsoft.com/office/officeart/2008/layout/VerticalCurvedList"/>
    <dgm:cxn modelId="{0F6CF62E-4A86-47B4-B450-A61FFC753D1E}" type="presOf" srcId="{84480E29-B731-4015-812F-8BFF24801E03}" destId="{1296941D-380F-4749-9896-E3474F18DB00}" srcOrd="0" destOrd="0" presId="urn:microsoft.com/office/officeart/2008/layout/VerticalCurvedList"/>
    <dgm:cxn modelId="{BFBF726A-73C7-4426-99F2-CC343D01FD9C}" type="presOf" srcId="{BD703145-BF18-46D0-A315-C00C600ECCD5}" destId="{A4E76A7C-291B-445D-9F2F-12E3AA76EF28}" srcOrd="0" destOrd="0" presId="urn:microsoft.com/office/officeart/2008/layout/VerticalCurvedList"/>
    <dgm:cxn modelId="{0F7DD54B-48ED-4C38-AE99-6F912FA0F8FE}" type="presOf" srcId="{70107DE1-C562-401A-8A97-ACDE98C37469}" destId="{48C2760C-73D5-432A-8BEE-91999EC1E9FE}" srcOrd="0" destOrd="0" presId="urn:microsoft.com/office/officeart/2008/layout/VerticalCurvedList"/>
    <dgm:cxn modelId="{68B9E189-43C6-4606-AA83-C8B676AFAD5D}" srcId="{BD703145-BF18-46D0-A315-C00C600ECCD5}" destId="{C7250CBF-54A9-49C1-8509-97E1DBF0453A}" srcOrd="3" destOrd="0" parTransId="{C8D4C941-B1B6-4498-8722-0218225027C3}" sibTransId="{E1BD0B81-FCA3-431A-8E60-32C5C03C6F19}"/>
    <dgm:cxn modelId="{424F16A8-A58D-403A-8DC1-540A976A24F1}" srcId="{BD703145-BF18-46D0-A315-C00C600ECCD5}" destId="{52076EC3-4E5B-4900-AF29-0A8A2BC84B3A}" srcOrd="2" destOrd="0" parTransId="{D5B31869-31DE-4846-8420-65D9F397F2F8}" sibTransId="{33036050-0A9E-4C0F-92CC-09563F97616B}"/>
    <dgm:cxn modelId="{BCB6C5AD-A3FA-464F-8E25-DB21CAA5D01F}" srcId="{BD703145-BF18-46D0-A315-C00C600ECCD5}" destId="{84480E29-B731-4015-812F-8BFF24801E03}" srcOrd="0" destOrd="0" parTransId="{BB88A168-2C94-455A-A6BB-6B588C5CA43D}" sibTransId="{70107DE1-C562-401A-8A97-ACDE98C37469}"/>
    <dgm:cxn modelId="{CDFEFBD4-0F9C-4B10-BDCA-EC171C00C375}" type="presOf" srcId="{52076EC3-4E5B-4900-AF29-0A8A2BC84B3A}" destId="{50418A4F-1F43-44D5-B222-3F70A8F1CBD9}" srcOrd="0" destOrd="0" presId="urn:microsoft.com/office/officeart/2008/layout/VerticalCurvedList"/>
    <dgm:cxn modelId="{AAAA95EB-C8F4-445D-8070-F6AC2C85E90C}" type="presOf" srcId="{4A36636F-377A-4EF6-8FC5-76D346760B96}" destId="{247C03A7-8C92-46DE-A6E7-14A3E66B5A8C}" srcOrd="0" destOrd="0" presId="urn:microsoft.com/office/officeart/2008/layout/VerticalCurvedList"/>
    <dgm:cxn modelId="{7FE482EF-3CFE-4221-9009-9EE25077BC80}" srcId="{BD703145-BF18-46D0-A315-C00C600ECCD5}" destId="{4A36636F-377A-4EF6-8FC5-76D346760B96}" srcOrd="1" destOrd="0" parTransId="{9016A2CE-01D2-4D3F-A834-8FDD92FEA8EE}" sibTransId="{D4C64D42-087A-4D45-B618-2269FAC2C566}"/>
    <dgm:cxn modelId="{541B4E54-9333-4C7B-83AF-6957750F35D5}" type="presParOf" srcId="{A4E76A7C-291B-445D-9F2F-12E3AA76EF28}" destId="{792FEA53-E46B-47CA-95C8-18A81EB575F7}" srcOrd="0" destOrd="0" presId="urn:microsoft.com/office/officeart/2008/layout/VerticalCurvedList"/>
    <dgm:cxn modelId="{02D73B49-8D49-46FE-B963-E56D4A0CD9B3}" type="presParOf" srcId="{792FEA53-E46B-47CA-95C8-18A81EB575F7}" destId="{7C702730-43D3-40CA-BC8A-E8A2BC35D6F6}" srcOrd="0" destOrd="0" presId="urn:microsoft.com/office/officeart/2008/layout/VerticalCurvedList"/>
    <dgm:cxn modelId="{0A51B5AD-DFB1-4FE7-971B-E1C889983911}" type="presParOf" srcId="{7C702730-43D3-40CA-BC8A-E8A2BC35D6F6}" destId="{CBAF6AF5-C3C4-45DF-ABD0-94BE7E29F197}" srcOrd="0" destOrd="0" presId="urn:microsoft.com/office/officeart/2008/layout/VerticalCurvedList"/>
    <dgm:cxn modelId="{EEFE789E-8D40-45DA-AD0F-9C27CC32D01A}" type="presParOf" srcId="{7C702730-43D3-40CA-BC8A-E8A2BC35D6F6}" destId="{48C2760C-73D5-432A-8BEE-91999EC1E9FE}" srcOrd="1" destOrd="0" presId="urn:microsoft.com/office/officeart/2008/layout/VerticalCurvedList"/>
    <dgm:cxn modelId="{948494F4-1157-4C46-A42B-07D7B04D5027}" type="presParOf" srcId="{7C702730-43D3-40CA-BC8A-E8A2BC35D6F6}" destId="{991D3092-F948-46B4-9AE9-479ACDFDEC3C}" srcOrd="2" destOrd="0" presId="urn:microsoft.com/office/officeart/2008/layout/VerticalCurvedList"/>
    <dgm:cxn modelId="{FB7ADB62-EED5-49B1-8B25-DC06EA03827A}" type="presParOf" srcId="{7C702730-43D3-40CA-BC8A-E8A2BC35D6F6}" destId="{05AE33FE-DBED-4E33-A7E9-EE14225A8822}" srcOrd="3" destOrd="0" presId="urn:microsoft.com/office/officeart/2008/layout/VerticalCurvedList"/>
    <dgm:cxn modelId="{2E93941C-5EA3-48B6-BA76-8E90E3F51B30}" type="presParOf" srcId="{792FEA53-E46B-47CA-95C8-18A81EB575F7}" destId="{1296941D-380F-4749-9896-E3474F18DB00}" srcOrd="1" destOrd="0" presId="urn:microsoft.com/office/officeart/2008/layout/VerticalCurvedList"/>
    <dgm:cxn modelId="{C32A5C91-DBEC-49CA-8FCE-C0E48DE6FF8D}" type="presParOf" srcId="{792FEA53-E46B-47CA-95C8-18A81EB575F7}" destId="{3271BDA1-048D-44CF-B800-B3123E64D3DF}" srcOrd="2" destOrd="0" presId="urn:microsoft.com/office/officeart/2008/layout/VerticalCurvedList"/>
    <dgm:cxn modelId="{2EFE17B2-B35D-4CE4-87D2-BF09F728DDA6}" type="presParOf" srcId="{3271BDA1-048D-44CF-B800-B3123E64D3DF}" destId="{A772ADB1-FF52-466E-B545-2B919A34108E}" srcOrd="0" destOrd="0" presId="urn:microsoft.com/office/officeart/2008/layout/VerticalCurvedList"/>
    <dgm:cxn modelId="{B60FC443-1528-4A3D-B8FA-DC47E30EBA77}" type="presParOf" srcId="{792FEA53-E46B-47CA-95C8-18A81EB575F7}" destId="{247C03A7-8C92-46DE-A6E7-14A3E66B5A8C}" srcOrd="3" destOrd="0" presId="urn:microsoft.com/office/officeart/2008/layout/VerticalCurvedList"/>
    <dgm:cxn modelId="{F7999FE6-BC7B-4464-9B78-674BDCB83865}" type="presParOf" srcId="{792FEA53-E46B-47CA-95C8-18A81EB575F7}" destId="{252C1B3F-37EF-41C5-AF47-0AFD41107486}" srcOrd="4" destOrd="0" presId="urn:microsoft.com/office/officeart/2008/layout/VerticalCurvedList"/>
    <dgm:cxn modelId="{954A56C8-7A41-40A3-9BE6-4E602AB921E4}" type="presParOf" srcId="{252C1B3F-37EF-41C5-AF47-0AFD41107486}" destId="{0ECFDB97-E8C0-4AF1-A980-125F9995ACEB}" srcOrd="0" destOrd="0" presId="urn:microsoft.com/office/officeart/2008/layout/VerticalCurvedList"/>
    <dgm:cxn modelId="{8BFF5615-86B4-4523-99E5-7FE32DA02090}" type="presParOf" srcId="{792FEA53-E46B-47CA-95C8-18A81EB575F7}" destId="{50418A4F-1F43-44D5-B222-3F70A8F1CBD9}" srcOrd="5" destOrd="0" presId="urn:microsoft.com/office/officeart/2008/layout/VerticalCurvedList"/>
    <dgm:cxn modelId="{847212AF-E25A-48FC-9556-C92D8530F740}" type="presParOf" srcId="{792FEA53-E46B-47CA-95C8-18A81EB575F7}" destId="{D0C58604-7A1F-4A51-9F4E-67A0B98EBFC4}" srcOrd="6" destOrd="0" presId="urn:microsoft.com/office/officeart/2008/layout/VerticalCurvedList"/>
    <dgm:cxn modelId="{6C12584D-D907-44D8-82ED-792E880E7CD4}" type="presParOf" srcId="{D0C58604-7A1F-4A51-9F4E-67A0B98EBFC4}" destId="{458CB2D9-F7A2-4E4A-96E2-DFB0F812B91A}" srcOrd="0" destOrd="0" presId="urn:microsoft.com/office/officeart/2008/layout/VerticalCurvedList"/>
    <dgm:cxn modelId="{BEF8EE4D-8A4E-421F-8C71-2A356B9452E0}" type="presParOf" srcId="{792FEA53-E46B-47CA-95C8-18A81EB575F7}" destId="{49569863-A8EF-483B-BE20-7500EA348122}" srcOrd="7" destOrd="0" presId="urn:microsoft.com/office/officeart/2008/layout/VerticalCurvedList"/>
    <dgm:cxn modelId="{C780E265-7590-4B4A-AD3F-58160AED97C8}" type="presParOf" srcId="{792FEA53-E46B-47CA-95C8-18A81EB575F7}" destId="{ECDC2D71-A584-4E8A-AC50-D9AB6E035264}" srcOrd="8" destOrd="0" presId="urn:microsoft.com/office/officeart/2008/layout/VerticalCurvedList"/>
    <dgm:cxn modelId="{3F2E7444-8F18-462C-8F49-C27968ADF267}" type="presParOf" srcId="{ECDC2D71-A584-4E8A-AC50-D9AB6E035264}" destId="{04B014F4-535E-4BCE-8F14-ADE2DA94A53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6D6E00-F3E9-4D36-BF71-A45F0A32F11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7D0DC2D-A9A6-476C-9197-EE0D0603AA9F}">
      <dgm:prSet/>
      <dgm:spPr/>
      <dgm:t>
        <a:bodyPr/>
        <a:lstStyle/>
        <a:p>
          <a:pPr>
            <a:buFont typeface="Symbol" panose="05050102010706020507" pitchFamily="18" charset="2"/>
            <a:buChar char=""/>
          </a:pPr>
          <a:r>
            <a:rPr lang="en-US" dirty="0"/>
            <a:t>Improved Efficiency: Chatbots can handle multiple conversations simultaneously, reducing response times.</a:t>
          </a:r>
        </a:p>
      </dgm:t>
    </dgm:pt>
    <dgm:pt modelId="{1C5EFC5A-84EC-4775-A5D5-CC22CA7B0BCC}" type="parTrans" cxnId="{7C7B8EF3-AA07-4164-9232-D1414CC1C15A}">
      <dgm:prSet/>
      <dgm:spPr/>
      <dgm:t>
        <a:bodyPr/>
        <a:lstStyle/>
        <a:p>
          <a:endParaRPr lang="en-US"/>
        </a:p>
      </dgm:t>
    </dgm:pt>
    <dgm:pt modelId="{E54D1D9A-2811-45DB-AF83-E24689ED974B}" type="sibTrans" cxnId="{7C7B8EF3-AA07-4164-9232-D1414CC1C15A}">
      <dgm:prSet/>
      <dgm:spPr/>
      <dgm:t>
        <a:bodyPr/>
        <a:lstStyle/>
        <a:p>
          <a:endParaRPr lang="en-US"/>
        </a:p>
      </dgm:t>
    </dgm:pt>
    <dgm:pt modelId="{25274C2C-C2F8-40BB-86D9-DFEAC6FE7BF9}">
      <dgm:prSet/>
      <dgm:spPr/>
      <dgm:t>
        <a:bodyPr/>
        <a:lstStyle/>
        <a:p>
          <a:pPr>
            <a:buFont typeface="Symbol" panose="05050102010706020507" pitchFamily="18" charset="2"/>
            <a:buChar char=""/>
          </a:pPr>
          <a:r>
            <a:rPr lang="en-US" dirty="0"/>
            <a:t>Enhanced User Engagement: Chatbots can engage users in interactive and personalized conversations.</a:t>
          </a:r>
        </a:p>
      </dgm:t>
    </dgm:pt>
    <dgm:pt modelId="{5A1DF89E-A2D5-4E1B-8C77-152F56BF9700}" type="parTrans" cxnId="{36D9E45B-E2A3-4C6C-B66F-F561F4AC69C9}">
      <dgm:prSet/>
      <dgm:spPr/>
      <dgm:t>
        <a:bodyPr/>
        <a:lstStyle/>
        <a:p>
          <a:endParaRPr lang="en-US"/>
        </a:p>
      </dgm:t>
    </dgm:pt>
    <dgm:pt modelId="{C7B62C1D-AE34-43DB-A287-82B1E6DFF1DF}" type="sibTrans" cxnId="{36D9E45B-E2A3-4C6C-B66F-F561F4AC69C9}">
      <dgm:prSet/>
      <dgm:spPr/>
      <dgm:t>
        <a:bodyPr/>
        <a:lstStyle/>
        <a:p>
          <a:endParaRPr lang="en-US"/>
        </a:p>
      </dgm:t>
    </dgm:pt>
    <dgm:pt modelId="{3761E305-A4FD-4238-927F-D301B19A0B4D}">
      <dgm:prSet/>
      <dgm:spPr/>
      <dgm:t>
        <a:bodyPr/>
        <a:lstStyle/>
        <a:p>
          <a:pPr>
            <a:buFont typeface="Symbol" panose="05050102010706020507" pitchFamily="18" charset="2"/>
            <a:buChar char=""/>
          </a:pPr>
          <a:r>
            <a:rPr lang="en-US" dirty="0"/>
            <a:t>Data Insights: Chatbot interactions generate valuable data for analytics and decision-making.</a:t>
          </a:r>
        </a:p>
      </dgm:t>
    </dgm:pt>
    <dgm:pt modelId="{CFACC1D7-9DAC-499F-9B13-0A047C9FF65C}" type="parTrans" cxnId="{3E37E056-2E75-4EE1-B32E-F08DA21FBDC0}">
      <dgm:prSet/>
      <dgm:spPr/>
      <dgm:t>
        <a:bodyPr/>
        <a:lstStyle/>
        <a:p>
          <a:endParaRPr lang="en-US"/>
        </a:p>
      </dgm:t>
    </dgm:pt>
    <dgm:pt modelId="{B31FA284-5B53-4CAA-BC13-4AB84A349C5E}" type="sibTrans" cxnId="{3E37E056-2E75-4EE1-B32E-F08DA21FBDC0}">
      <dgm:prSet/>
      <dgm:spPr/>
      <dgm:t>
        <a:bodyPr/>
        <a:lstStyle/>
        <a:p>
          <a:endParaRPr lang="en-US"/>
        </a:p>
      </dgm:t>
    </dgm:pt>
    <dgm:pt modelId="{DED62AFD-9029-43DB-9F46-636E14273792}">
      <dgm:prSet/>
      <dgm:spPr/>
      <dgm:t>
        <a:bodyPr/>
        <a:lstStyle/>
        <a:p>
          <a:pPr>
            <a:buFont typeface="Symbol" panose="05050102010706020507" pitchFamily="18" charset="2"/>
            <a:buChar char=""/>
          </a:pPr>
          <a:r>
            <a:rPr lang="en-US"/>
            <a:t>24/7 Availability: Chatbots can provide round-the-clock support, enhancing user convenience.</a:t>
          </a:r>
        </a:p>
      </dgm:t>
    </dgm:pt>
    <dgm:pt modelId="{6F9815DA-E272-489D-8F88-56E34D71A984}" type="parTrans" cxnId="{71A4F46A-E298-4A4D-9407-3D2D79CC08D7}">
      <dgm:prSet/>
      <dgm:spPr/>
      <dgm:t>
        <a:bodyPr/>
        <a:lstStyle/>
        <a:p>
          <a:endParaRPr lang="en-US"/>
        </a:p>
      </dgm:t>
    </dgm:pt>
    <dgm:pt modelId="{1A0D12E5-A90F-4F5D-A2DD-AE56B3327E75}" type="sibTrans" cxnId="{71A4F46A-E298-4A4D-9407-3D2D79CC08D7}">
      <dgm:prSet/>
      <dgm:spPr/>
      <dgm:t>
        <a:bodyPr/>
        <a:lstStyle/>
        <a:p>
          <a:endParaRPr lang="en-US"/>
        </a:p>
      </dgm:t>
    </dgm:pt>
    <dgm:pt modelId="{1EB8BB36-FA59-4F48-BC14-6BBA316A981A}" type="pres">
      <dgm:prSet presAssocID="{A26D6E00-F3E9-4D36-BF71-A45F0A32F118}" presName="linear" presStyleCnt="0">
        <dgm:presLayoutVars>
          <dgm:animLvl val="lvl"/>
          <dgm:resizeHandles val="exact"/>
        </dgm:presLayoutVars>
      </dgm:prSet>
      <dgm:spPr/>
    </dgm:pt>
    <dgm:pt modelId="{CD6E9602-1771-4765-A725-348BE243FAF5}" type="pres">
      <dgm:prSet presAssocID="{F7D0DC2D-A9A6-476C-9197-EE0D0603AA9F}" presName="parentText" presStyleLbl="node1" presStyleIdx="0" presStyleCnt="4">
        <dgm:presLayoutVars>
          <dgm:chMax val="0"/>
          <dgm:bulletEnabled val="1"/>
        </dgm:presLayoutVars>
      </dgm:prSet>
      <dgm:spPr/>
    </dgm:pt>
    <dgm:pt modelId="{93FB5E02-8400-4F30-8391-42A0EB9C9B94}" type="pres">
      <dgm:prSet presAssocID="{E54D1D9A-2811-45DB-AF83-E24689ED974B}" presName="spacer" presStyleCnt="0"/>
      <dgm:spPr/>
    </dgm:pt>
    <dgm:pt modelId="{8F0BBD20-0C19-48F8-A27E-3EB82DCEC8A9}" type="pres">
      <dgm:prSet presAssocID="{DED62AFD-9029-43DB-9F46-636E14273792}" presName="parentText" presStyleLbl="node1" presStyleIdx="1" presStyleCnt="4">
        <dgm:presLayoutVars>
          <dgm:chMax val="0"/>
          <dgm:bulletEnabled val="1"/>
        </dgm:presLayoutVars>
      </dgm:prSet>
      <dgm:spPr/>
    </dgm:pt>
    <dgm:pt modelId="{CB0A60B8-4CEA-4567-A887-2E6D9334C4F5}" type="pres">
      <dgm:prSet presAssocID="{1A0D12E5-A90F-4F5D-A2DD-AE56B3327E75}" presName="spacer" presStyleCnt="0"/>
      <dgm:spPr/>
    </dgm:pt>
    <dgm:pt modelId="{F929A504-C691-49C5-B4F2-2C53FBC0926B}" type="pres">
      <dgm:prSet presAssocID="{25274C2C-C2F8-40BB-86D9-DFEAC6FE7BF9}" presName="parentText" presStyleLbl="node1" presStyleIdx="2" presStyleCnt="4">
        <dgm:presLayoutVars>
          <dgm:chMax val="0"/>
          <dgm:bulletEnabled val="1"/>
        </dgm:presLayoutVars>
      </dgm:prSet>
      <dgm:spPr/>
    </dgm:pt>
    <dgm:pt modelId="{B64FF6A6-5C93-446C-84AA-87C586919A1B}" type="pres">
      <dgm:prSet presAssocID="{C7B62C1D-AE34-43DB-A287-82B1E6DFF1DF}" presName="spacer" presStyleCnt="0"/>
      <dgm:spPr/>
    </dgm:pt>
    <dgm:pt modelId="{4EB4F82A-948C-4212-87C9-6AC4EF94D1B5}" type="pres">
      <dgm:prSet presAssocID="{3761E305-A4FD-4238-927F-D301B19A0B4D}" presName="parentText" presStyleLbl="node1" presStyleIdx="3" presStyleCnt="4">
        <dgm:presLayoutVars>
          <dgm:chMax val="0"/>
          <dgm:bulletEnabled val="1"/>
        </dgm:presLayoutVars>
      </dgm:prSet>
      <dgm:spPr/>
    </dgm:pt>
  </dgm:ptLst>
  <dgm:cxnLst>
    <dgm:cxn modelId="{36D9E45B-E2A3-4C6C-B66F-F561F4AC69C9}" srcId="{A26D6E00-F3E9-4D36-BF71-A45F0A32F118}" destId="{25274C2C-C2F8-40BB-86D9-DFEAC6FE7BF9}" srcOrd="2" destOrd="0" parTransId="{5A1DF89E-A2D5-4E1B-8C77-152F56BF9700}" sibTransId="{C7B62C1D-AE34-43DB-A287-82B1E6DFF1DF}"/>
    <dgm:cxn modelId="{71A4F46A-E298-4A4D-9407-3D2D79CC08D7}" srcId="{A26D6E00-F3E9-4D36-BF71-A45F0A32F118}" destId="{DED62AFD-9029-43DB-9F46-636E14273792}" srcOrd="1" destOrd="0" parTransId="{6F9815DA-E272-489D-8F88-56E34D71A984}" sibTransId="{1A0D12E5-A90F-4F5D-A2DD-AE56B3327E75}"/>
    <dgm:cxn modelId="{A12F4756-0763-46DB-BE1C-4833959D8018}" type="presOf" srcId="{3761E305-A4FD-4238-927F-D301B19A0B4D}" destId="{4EB4F82A-948C-4212-87C9-6AC4EF94D1B5}" srcOrd="0" destOrd="0" presId="urn:microsoft.com/office/officeart/2005/8/layout/vList2"/>
    <dgm:cxn modelId="{3E37E056-2E75-4EE1-B32E-F08DA21FBDC0}" srcId="{A26D6E00-F3E9-4D36-BF71-A45F0A32F118}" destId="{3761E305-A4FD-4238-927F-D301B19A0B4D}" srcOrd="3" destOrd="0" parTransId="{CFACC1D7-9DAC-499F-9B13-0A047C9FF65C}" sibTransId="{B31FA284-5B53-4CAA-BC13-4AB84A349C5E}"/>
    <dgm:cxn modelId="{4286F957-8858-403D-8A99-A230B4F86B3A}" type="presOf" srcId="{A26D6E00-F3E9-4D36-BF71-A45F0A32F118}" destId="{1EB8BB36-FA59-4F48-BC14-6BBA316A981A}" srcOrd="0" destOrd="0" presId="urn:microsoft.com/office/officeart/2005/8/layout/vList2"/>
    <dgm:cxn modelId="{915C3686-20AD-4B9A-9A00-BDA5423A2DFF}" type="presOf" srcId="{25274C2C-C2F8-40BB-86D9-DFEAC6FE7BF9}" destId="{F929A504-C691-49C5-B4F2-2C53FBC0926B}" srcOrd="0" destOrd="0" presId="urn:microsoft.com/office/officeart/2005/8/layout/vList2"/>
    <dgm:cxn modelId="{71892CA7-9D01-4ED9-BEA9-76FCCA4A1B01}" type="presOf" srcId="{DED62AFD-9029-43DB-9F46-636E14273792}" destId="{8F0BBD20-0C19-48F8-A27E-3EB82DCEC8A9}" srcOrd="0" destOrd="0" presId="urn:microsoft.com/office/officeart/2005/8/layout/vList2"/>
    <dgm:cxn modelId="{7C7B8EF3-AA07-4164-9232-D1414CC1C15A}" srcId="{A26D6E00-F3E9-4D36-BF71-A45F0A32F118}" destId="{F7D0DC2D-A9A6-476C-9197-EE0D0603AA9F}" srcOrd="0" destOrd="0" parTransId="{1C5EFC5A-84EC-4775-A5D5-CC22CA7B0BCC}" sibTransId="{E54D1D9A-2811-45DB-AF83-E24689ED974B}"/>
    <dgm:cxn modelId="{380597FE-E299-409B-A7EF-9B3DB81390EF}" type="presOf" srcId="{F7D0DC2D-A9A6-476C-9197-EE0D0603AA9F}" destId="{CD6E9602-1771-4765-A725-348BE243FAF5}" srcOrd="0" destOrd="0" presId="urn:microsoft.com/office/officeart/2005/8/layout/vList2"/>
    <dgm:cxn modelId="{68873CAF-FB9F-41BC-910C-11D8042E54DC}" type="presParOf" srcId="{1EB8BB36-FA59-4F48-BC14-6BBA316A981A}" destId="{CD6E9602-1771-4765-A725-348BE243FAF5}" srcOrd="0" destOrd="0" presId="urn:microsoft.com/office/officeart/2005/8/layout/vList2"/>
    <dgm:cxn modelId="{699A5ACD-8B46-4607-8D16-FE1D3110C229}" type="presParOf" srcId="{1EB8BB36-FA59-4F48-BC14-6BBA316A981A}" destId="{93FB5E02-8400-4F30-8391-42A0EB9C9B94}" srcOrd="1" destOrd="0" presId="urn:microsoft.com/office/officeart/2005/8/layout/vList2"/>
    <dgm:cxn modelId="{B35BEC53-40D0-4434-9887-B15FACE69CC8}" type="presParOf" srcId="{1EB8BB36-FA59-4F48-BC14-6BBA316A981A}" destId="{8F0BBD20-0C19-48F8-A27E-3EB82DCEC8A9}" srcOrd="2" destOrd="0" presId="urn:microsoft.com/office/officeart/2005/8/layout/vList2"/>
    <dgm:cxn modelId="{32D1214B-D88B-4CE2-95A3-651D98E8DBC0}" type="presParOf" srcId="{1EB8BB36-FA59-4F48-BC14-6BBA316A981A}" destId="{CB0A60B8-4CEA-4567-A887-2E6D9334C4F5}" srcOrd="3" destOrd="0" presId="urn:microsoft.com/office/officeart/2005/8/layout/vList2"/>
    <dgm:cxn modelId="{944D3D1A-0DBE-4D70-A846-B5C6033447D6}" type="presParOf" srcId="{1EB8BB36-FA59-4F48-BC14-6BBA316A981A}" destId="{F929A504-C691-49C5-B4F2-2C53FBC0926B}" srcOrd="4" destOrd="0" presId="urn:microsoft.com/office/officeart/2005/8/layout/vList2"/>
    <dgm:cxn modelId="{9DC1126C-6B6B-4018-911F-735D4A827831}" type="presParOf" srcId="{1EB8BB36-FA59-4F48-BC14-6BBA316A981A}" destId="{B64FF6A6-5C93-446C-84AA-87C586919A1B}" srcOrd="5" destOrd="0" presId="urn:microsoft.com/office/officeart/2005/8/layout/vList2"/>
    <dgm:cxn modelId="{BFA13918-481D-46D8-965E-67B433DE723B}" type="presParOf" srcId="{1EB8BB36-FA59-4F48-BC14-6BBA316A981A}" destId="{4EB4F82A-948C-4212-87C9-6AC4EF94D1B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71F8B7-8F5D-4A0E-8338-F86FBC797AB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17E6510-877A-48CE-A8BA-9B4465ACCBDC}">
      <dgm:prSet custT="1"/>
      <dgm:spPr/>
      <dgm:t>
        <a:bodyPr/>
        <a:lstStyle/>
        <a:p>
          <a:r>
            <a:rPr lang="en-US" sz="2000" dirty="0"/>
            <a:t>Complex Architecture and coding in building transformer-based model</a:t>
          </a:r>
        </a:p>
      </dgm:t>
    </dgm:pt>
    <dgm:pt modelId="{4B4C22F4-F806-4670-A4E5-D4E2DAF089E3}" type="parTrans" cxnId="{39003BF0-E764-4C05-9C63-D74FBF82A166}">
      <dgm:prSet/>
      <dgm:spPr/>
      <dgm:t>
        <a:bodyPr/>
        <a:lstStyle/>
        <a:p>
          <a:endParaRPr lang="en-US"/>
        </a:p>
      </dgm:t>
    </dgm:pt>
    <dgm:pt modelId="{59327659-6C48-44C0-B4B8-38563B8FD6D1}" type="sibTrans" cxnId="{39003BF0-E764-4C05-9C63-D74FBF82A166}">
      <dgm:prSet phldrT="1" phldr="0"/>
      <dgm:spPr/>
      <dgm:t>
        <a:bodyPr/>
        <a:lstStyle/>
        <a:p>
          <a:endParaRPr lang="en-US"/>
        </a:p>
      </dgm:t>
    </dgm:pt>
    <dgm:pt modelId="{851E85EC-520F-46F3-9A2D-69D4C7D607EA}">
      <dgm:prSet custT="1"/>
      <dgm:spPr/>
      <dgm:t>
        <a:bodyPr/>
        <a:lstStyle/>
        <a:p>
          <a:r>
            <a:rPr lang="en-US" sz="2000" dirty="0"/>
            <a:t>Lot of compute requirements and costly to buy cloud-based compute:</a:t>
          </a:r>
        </a:p>
      </dgm:t>
    </dgm:pt>
    <dgm:pt modelId="{3BAD148E-8A3B-4E31-A279-2A6590C97704}" type="parTrans" cxnId="{8B486A92-D1B7-4BFD-B244-497225E89D6E}">
      <dgm:prSet/>
      <dgm:spPr/>
      <dgm:t>
        <a:bodyPr/>
        <a:lstStyle/>
        <a:p>
          <a:endParaRPr lang="en-US"/>
        </a:p>
      </dgm:t>
    </dgm:pt>
    <dgm:pt modelId="{B094C964-3742-4857-9618-FE04B209E6C8}" type="sibTrans" cxnId="{8B486A92-D1B7-4BFD-B244-497225E89D6E}">
      <dgm:prSet phldrT="2" phldr="0"/>
      <dgm:spPr/>
      <dgm:t>
        <a:bodyPr/>
        <a:lstStyle/>
        <a:p>
          <a:endParaRPr lang="en-US"/>
        </a:p>
      </dgm:t>
    </dgm:pt>
    <dgm:pt modelId="{DAEA6A1D-4E4C-43F3-91E3-4F101557A06F}">
      <dgm:prSet custT="1"/>
      <dgm:spPr/>
      <dgm:t>
        <a:bodyPr/>
        <a:lstStyle/>
        <a:p>
          <a:r>
            <a:rPr lang="en-US" sz="2000" dirty="0"/>
            <a:t>Not enough documentation on pretrained models</a:t>
          </a:r>
        </a:p>
      </dgm:t>
    </dgm:pt>
    <dgm:pt modelId="{FE47CB82-34B8-41FA-9E7C-2600EE480A6A}" type="parTrans" cxnId="{4F4E8AC4-8665-47B1-B57A-079F9DF1D6FC}">
      <dgm:prSet/>
      <dgm:spPr/>
      <dgm:t>
        <a:bodyPr/>
        <a:lstStyle/>
        <a:p>
          <a:endParaRPr lang="en-US"/>
        </a:p>
      </dgm:t>
    </dgm:pt>
    <dgm:pt modelId="{A64812F2-82ED-418E-888A-54D4631F71B6}" type="sibTrans" cxnId="{4F4E8AC4-8665-47B1-B57A-079F9DF1D6FC}">
      <dgm:prSet phldrT="3" phldr="0"/>
      <dgm:spPr/>
      <dgm:t>
        <a:bodyPr/>
        <a:lstStyle/>
        <a:p>
          <a:endParaRPr lang="en-US"/>
        </a:p>
      </dgm:t>
    </dgm:pt>
    <dgm:pt modelId="{A728BC0B-C982-4ABB-B784-642B8637192D}">
      <dgm:prSet custT="1"/>
      <dgm:spPr/>
      <dgm:t>
        <a:bodyPr/>
        <a:lstStyle/>
        <a:p>
          <a:r>
            <a:rPr lang="en-US" sz="2000" dirty="0"/>
            <a:t>The dataset contained noisy or inconsistent dialogue</a:t>
          </a:r>
        </a:p>
      </dgm:t>
    </dgm:pt>
    <dgm:pt modelId="{19702AFB-9ADA-44BF-BDE3-AA04134CF3D9}" type="parTrans" cxnId="{6FF26C85-3BC4-4723-AAAC-67DACDE8A0A7}">
      <dgm:prSet/>
      <dgm:spPr/>
      <dgm:t>
        <a:bodyPr/>
        <a:lstStyle/>
        <a:p>
          <a:endParaRPr lang="en-US"/>
        </a:p>
      </dgm:t>
    </dgm:pt>
    <dgm:pt modelId="{589B8DF3-3B01-456F-9520-D41BAAFB395F}" type="sibTrans" cxnId="{6FF26C85-3BC4-4723-AAAC-67DACDE8A0A7}">
      <dgm:prSet phldrT="4" phldr="0"/>
      <dgm:spPr/>
      <dgm:t>
        <a:bodyPr/>
        <a:lstStyle/>
        <a:p>
          <a:endParaRPr lang="en-US"/>
        </a:p>
      </dgm:t>
    </dgm:pt>
    <dgm:pt modelId="{22381C71-5620-4FA9-B1E0-86180534F391}">
      <dgm:prSet custT="1"/>
      <dgm:spPr/>
      <dgm:t>
        <a:bodyPr/>
        <a:lstStyle/>
        <a:p>
          <a:r>
            <a:rPr lang="en-US" sz="2000" dirty="0"/>
            <a:t>Transformation of conversation into question answer-based dataset</a:t>
          </a:r>
        </a:p>
      </dgm:t>
    </dgm:pt>
    <dgm:pt modelId="{8AEF5846-7298-4DD3-A236-4A85CD38A1E9}" type="parTrans" cxnId="{AC96CF74-B40D-46BF-A038-C44792196C10}">
      <dgm:prSet/>
      <dgm:spPr/>
      <dgm:t>
        <a:bodyPr/>
        <a:lstStyle/>
        <a:p>
          <a:endParaRPr lang="en-US"/>
        </a:p>
      </dgm:t>
    </dgm:pt>
    <dgm:pt modelId="{64D335F4-1BD4-48D6-B578-60DA708146E8}" type="sibTrans" cxnId="{AC96CF74-B40D-46BF-A038-C44792196C10}">
      <dgm:prSet phldrT="5" phldr="0"/>
      <dgm:spPr/>
      <dgm:t>
        <a:bodyPr/>
        <a:lstStyle/>
        <a:p>
          <a:endParaRPr lang="en-US"/>
        </a:p>
      </dgm:t>
    </dgm:pt>
    <dgm:pt modelId="{07EFDB66-8BF0-490A-85E4-15368D72071C}" type="pres">
      <dgm:prSet presAssocID="{4071F8B7-8F5D-4A0E-8338-F86FBC797ABC}" presName="linear" presStyleCnt="0">
        <dgm:presLayoutVars>
          <dgm:animLvl val="lvl"/>
          <dgm:resizeHandles val="exact"/>
        </dgm:presLayoutVars>
      </dgm:prSet>
      <dgm:spPr/>
    </dgm:pt>
    <dgm:pt modelId="{3CD93D58-83BD-415A-9413-3F69413CE1F9}" type="pres">
      <dgm:prSet presAssocID="{217E6510-877A-48CE-A8BA-9B4465ACCBDC}" presName="parentText" presStyleLbl="node1" presStyleIdx="0" presStyleCnt="5">
        <dgm:presLayoutVars>
          <dgm:chMax val="0"/>
          <dgm:bulletEnabled val="1"/>
        </dgm:presLayoutVars>
      </dgm:prSet>
      <dgm:spPr/>
    </dgm:pt>
    <dgm:pt modelId="{12ADC81E-2150-4D76-8F4E-D23A8A33FA3B}" type="pres">
      <dgm:prSet presAssocID="{59327659-6C48-44C0-B4B8-38563B8FD6D1}" presName="spacer" presStyleCnt="0"/>
      <dgm:spPr/>
    </dgm:pt>
    <dgm:pt modelId="{0B8490B8-7FED-4C83-BB0F-7C3F939B51A3}" type="pres">
      <dgm:prSet presAssocID="{851E85EC-520F-46F3-9A2D-69D4C7D607EA}" presName="parentText" presStyleLbl="node1" presStyleIdx="1" presStyleCnt="5">
        <dgm:presLayoutVars>
          <dgm:chMax val="0"/>
          <dgm:bulletEnabled val="1"/>
        </dgm:presLayoutVars>
      </dgm:prSet>
      <dgm:spPr/>
    </dgm:pt>
    <dgm:pt modelId="{5053A41D-7535-45E5-B240-10CBFD172465}" type="pres">
      <dgm:prSet presAssocID="{B094C964-3742-4857-9618-FE04B209E6C8}" presName="spacer" presStyleCnt="0"/>
      <dgm:spPr/>
    </dgm:pt>
    <dgm:pt modelId="{0B8D8870-5B88-4F19-9F40-CE868351C5D9}" type="pres">
      <dgm:prSet presAssocID="{DAEA6A1D-4E4C-43F3-91E3-4F101557A06F}" presName="parentText" presStyleLbl="node1" presStyleIdx="2" presStyleCnt="5">
        <dgm:presLayoutVars>
          <dgm:chMax val="0"/>
          <dgm:bulletEnabled val="1"/>
        </dgm:presLayoutVars>
      </dgm:prSet>
      <dgm:spPr/>
    </dgm:pt>
    <dgm:pt modelId="{32182A91-E394-457C-AC51-644A2D3171BD}" type="pres">
      <dgm:prSet presAssocID="{A64812F2-82ED-418E-888A-54D4631F71B6}" presName="spacer" presStyleCnt="0"/>
      <dgm:spPr/>
    </dgm:pt>
    <dgm:pt modelId="{832D8EF8-1C89-474A-B27D-B78775B3CF0D}" type="pres">
      <dgm:prSet presAssocID="{A728BC0B-C982-4ABB-B784-642B8637192D}" presName="parentText" presStyleLbl="node1" presStyleIdx="3" presStyleCnt="5">
        <dgm:presLayoutVars>
          <dgm:chMax val="0"/>
          <dgm:bulletEnabled val="1"/>
        </dgm:presLayoutVars>
      </dgm:prSet>
      <dgm:spPr/>
    </dgm:pt>
    <dgm:pt modelId="{4927C0D2-FB40-48AF-A624-C841D0DF401A}" type="pres">
      <dgm:prSet presAssocID="{589B8DF3-3B01-456F-9520-D41BAAFB395F}" presName="spacer" presStyleCnt="0"/>
      <dgm:spPr/>
    </dgm:pt>
    <dgm:pt modelId="{97ECF778-C5BC-41DD-AD94-C658AD083D12}" type="pres">
      <dgm:prSet presAssocID="{22381C71-5620-4FA9-B1E0-86180534F391}" presName="parentText" presStyleLbl="node1" presStyleIdx="4" presStyleCnt="5">
        <dgm:presLayoutVars>
          <dgm:chMax val="0"/>
          <dgm:bulletEnabled val="1"/>
        </dgm:presLayoutVars>
      </dgm:prSet>
      <dgm:spPr/>
    </dgm:pt>
  </dgm:ptLst>
  <dgm:cxnLst>
    <dgm:cxn modelId="{691CB635-D6C5-4ADD-AC46-305E00ED8DA9}" type="presOf" srcId="{851E85EC-520F-46F3-9A2D-69D4C7D607EA}" destId="{0B8490B8-7FED-4C83-BB0F-7C3F939B51A3}" srcOrd="0" destOrd="0" presId="urn:microsoft.com/office/officeart/2005/8/layout/vList2"/>
    <dgm:cxn modelId="{E08FE65D-9FA7-4866-9496-41874723B6D3}" type="presOf" srcId="{4071F8B7-8F5D-4A0E-8338-F86FBC797ABC}" destId="{07EFDB66-8BF0-490A-85E4-15368D72071C}" srcOrd="0" destOrd="0" presId="urn:microsoft.com/office/officeart/2005/8/layout/vList2"/>
    <dgm:cxn modelId="{62033163-70F4-406E-9F8C-1AC008ED36FA}" type="presOf" srcId="{217E6510-877A-48CE-A8BA-9B4465ACCBDC}" destId="{3CD93D58-83BD-415A-9413-3F69413CE1F9}" srcOrd="0" destOrd="0" presId="urn:microsoft.com/office/officeart/2005/8/layout/vList2"/>
    <dgm:cxn modelId="{AC96CF74-B40D-46BF-A038-C44792196C10}" srcId="{4071F8B7-8F5D-4A0E-8338-F86FBC797ABC}" destId="{22381C71-5620-4FA9-B1E0-86180534F391}" srcOrd="4" destOrd="0" parTransId="{8AEF5846-7298-4DD3-A236-4A85CD38A1E9}" sibTransId="{64D335F4-1BD4-48D6-B578-60DA708146E8}"/>
    <dgm:cxn modelId="{6FF26C85-3BC4-4723-AAAC-67DACDE8A0A7}" srcId="{4071F8B7-8F5D-4A0E-8338-F86FBC797ABC}" destId="{A728BC0B-C982-4ABB-B784-642B8637192D}" srcOrd="3" destOrd="0" parTransId="{19702AFB-9ADA-44BF-BDE3-AA04134CF3D9}" sibTransId="{589B8DF3-3B01-456F-9520-D41BAAFB395F}"/>
    <dgm:cxn modelId="{0EE6E788-675E-4F76-9473-0C6A99F11AB9}" type="presOf" srcId="{DAEA6A1D-4E4C-43F3-91E3-4F101557A06F}" destId="{0B8D8870-5B88-4F19-9F40-CE868351C5D9}" srcOrd="0" destOrd="0" presId="urn:microsoft.com/office/officeart/2005/8/layout/vList2"/>
    <dgm:cxn modelId="{8B486A92-D1B7-4BFD-B244-497225E89D6E}" srcId="{4071F8B7-8F5D-4A0E-8338-F86FBC797ABC}" destId="{851E85EC-520F-46F3-9A2D-69D4C7D607EA}" srcOrd="1" destOrd="0" parTransId="{3BAD148E-8A3B-4E31-A279-2A6590C97704}" sibTransId="{B094C964-3742-4857-9618-FE04B209E6C8}"/>
    <dgm:cxn modelId="{893DBE96-A364-4916-92D4-643B30A8C278}" type="presOf" srcId="{22381C71-5620-4FA9-B1E0-86180534F391}" destId="{97ECF778-C5BC-41DD-AD94-C658AD083D12}" srcOrd="0" destOrd="0" presId="urn:microsoft.com/office/officeart/2005/8/layout/vList2"/>
    <dgm:cxn modelId="{BDC644B4-0A6D-4B75-A5D8-68C873753B64}" type="presOf" srcId="{A728BC0B-C982-4ABB-B784-642B8637192D}" destId="{832D8EF8-1C89-474A-B27D-B78775B3CF0D}" srcOrd="0" destOrd="0" presId="urn:microsoft.com/office/officeart/2005/8/layout/vList2"/>
    <dgm:cxn modelId="{4F4E8AC4-8665-47B1-B57A-079F9DF1D6FC}" srcId="{4071F8B7-8F5D-4A0E-8338-F86FBC797ABC}" destId="{DAEA6A1D-4E4C-43F3-91E3-4F101557A06F}" srcOrd="2" destOrd="0" parTransId="{FE47CB82-34B8-41FA-9E7C-2600EE480A6A}" sibTransId="{A64812F2-82ED-418E-888A-54D4631F71B6}"/>
    <dgm:cxn modelId="{39003BF0-E764-4C05-9C63-D74FBF82A166}" srcId="{4071F8B7-8F5D-4A0E-8338-F86FBC797ABC}" destId="{217E6510-877A-48CE-A8BA-9B4465ACCBDC}" srcOrd="0" destOrd="0" parTransId="{4B4C22F4-F806-4670-A4E5-D4E2DAF089E3}" sibTransId="{59327659-6C48-44C0-B4B8-38563B8FD6D1}"/>
    <dgm:cxn modelId="{A808DA74-8C6C-4C9F-B2B9-0EE238C6C824}" type="presParOf" srcId="{07EFDB66-8BF0-490A-85E4-15368D72071C}" destId="{3CD93D58-83BD-415A-9413-3F69413CE1F9}" srcOrd="0" destOrd="0" presId="urn:microsoft.com/office/officeart/2005/8/layout/vList2"/>
    <dgm:cxn modelId="{0521CC94-1BDD-477E-8D8B-287F18BCB36E}" type="presParOf" srcId="{07EFDB66-8BF0-490A-85E4-15368D72071C}" destId="{12ADC81E-2150-4D76-8F4E-D23A8A33FA3B}" srcOrd="1" destOrd="0" presId="urn:microsoft.com/office/officeart/2005/8/layout/vList2"/>
    <dgm:cxn modelId="{7BFF4AD7-3C98-4511-9743-A57E6EA0585A}" type="presParOf" srcId="{07EFDB66-8BF0-490A-85E4-15368D72071C}" destId="{0B8490B8-7FED-4C83-BB0F-7C3F939B51A3}" srcOrd="2" destOrd="0" presId="urn:microsoft.com/office/officeart/2005/8/layout/vList2"/>
    <dgm:cxn modelId="{5F10474C-F00E-4280-BA30-524DF4361710}" type="presParOf" srcId="{07EFDB66-8BF0-490A-85E4-15368D72071C}" destId="{5053A41D-7535-45E5-B240-10CBFD172465}" srcOrd="3" destOrd="0" presId="urn:microsoft.com/office/officeart/2005/8/layout/vList2"/>
    <dgm:cxn modelId="{E812F294-F2AC-498E-A026-C83EEDE555D6}" type="presParOf" srcId="{07EFDB66-8BF0-490A-85E4-15368D72071C}" destId="{0B8D8870-5B88-4F19-9F40-CE868351C5D9}" srcOrd="4" destOrd="0" presId="urn:microsoft.com/office/officeart/2005/8/layout/vList2"/>
    <dgm:cxn modelId="{25F82E15-C733-41D7-8E6E-5C48696E2414}" type="presParOf" srcId="{07EFDB66-8BF0-490A-85E4-15368D72071C}" destId="{32182A91-E394-457C-AC51-644A2D3171BD}" srcOrd="5" destOrd="0" presId="urn:microsoft.com/office/officeart/2005/8/layout/vList2"/>
    <dgm:cxn modelId="{35CCD379-A9D0-4A7C-B93C-61931DC17A19}" type="presParOf" srcId="{07EFDB66-8BF0-490A-85E4-15368D72071C}" destId="{832D8EF8-1C89-474A-B27D-B78775B3CF0D}" srcOrd="6" destOrd="0" presId="urn:microsoft.com/office/officeart/2005/8/layout/vList2"/>
    <dgm:cxn modelId="{EF65890B-B4C0-4E22-92DE-4C5CDF54B620}" type="presParOf" srcId="{07EFDB66-8BF0-490A-85E4-15368D72071C}" destId="{4927C0D2-FB40-48AF-A624-C841D0DF401A}" srcOrd="7" destOrd="0" presId="urn:microsoft.com/office/officeart/2005/8/layout/vList2"/>
    <dgm:cxn modelId="{6EA13995-BBD1-48CD-9D8A-A80C83BE3D98}" type="presParOf" srcId="{07EFDB66-8BF0-490A-85E4-15368D72071C}" destId="{97ECF778-C5BC-41DD-AD94-C658AD083D1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2760C-73D5-432A-8BEE-91999EC1E9FE}">
      <dsp:nvSpPr>
        <dsp:cNvPr id="0" name=""/>
        <dsp:cNvSpPr/>
      </dsp:nvSpPr>
      <dsp:spPr>
        <a:xfrm>
          <a:off x="-2627943" y="-405464"/>
          <a:ext cx="3136883" cy="3136883"/>
        </a:xfrm>
        <a:prstGeom prst="blockArc">
          <a:avLst>
            <a:gd name="adj1" fmla="val 18900000"/>
            <a:gd name="adj2" fmla="val 2700000"/>
            <a:gd name="adj3" fmla="val 68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96941D-380F-4749-9896-E3474F18DB00}">
      <dsp:nvSpPr>
        <dsp:cNvPr id="0" name=""/>
        <dsp:cNvSpPr/>
      </dsp:nvSpPr>
      <dsp:spPr>
        <a:xfrm>
          <a:off x="267195" y="178819"/>
          <a:ext cx="8800880" cy="357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024"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Model training 1: with 70k sample size, 2 layers, and 50 epochs : Accuracy 17%</a:t>
          </a:r>
        </a:p>
      </dsp:txBody>
      <dsp:txXfrm>
        <a:off x="267195" y="178819"/>
        <a:ext cx="8800880" cy="357824"/>
      </dsp:txXfrm>
    </dsp:sp>
    <dsp:sp modelId="{A772ADB1-FF52-466E-B545-2B919A34108E}">
      <dsp:nvSpPr>
        <dsp:cNvPr id="0" name=""/>
        <dsp:cNvSpPr/>
      </dsp:nvSpPr>
      <dsp:spPr>
        <a:xfrm>
          <a:off x="43554" y="134091"/>
          <a:ext cx="447281" cy="44728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7C03A7-8C92-46DE-A6E7-14A3E66B5A8C}">
      <dsp:nvSpPr>
        <dsp:cNvPr id="0" name=""/>
        <dsp:cNvSpPr/>
      </dsp:nvSpPr>
      <dsp:spPr>
        <a:xfrm>
          <a:off x="472344" y="715649"/>
          <a:ext cx="8595731" cy="357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024"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a:t>Model training 2: with 300k sample size, 4 layer, and 300 epochs : Accuracy 12%</a:t>
          </a:r>
          <a:endParaRPr lang="en-US" sz="1300" kern="1200" dirty="0"/>
        </a:p>
      </dsp:txBody>
      <dsp:txXfrm>
        <a:off x="472344" y="715649"/>
        <a:ext cx="8595731" cy="357824"/>
      </dsp:txXfrm>
    </dsp:sp>
    <dsp:sp modelId="{0ECFDB97-E8C0-4AF1-A980-125F9995ACEB}">
      <dsp:nvSpPr>
        <dsp:cNvPr id="0" name=""/>
        <dsp:cNvSpPr/>
      </dsp:nvSpPr>
      <dsp:spPr>
        <a:xfrm>
          <a:off x="248703" y="670921"/>
          <a:ext cx="447281" cy="44728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418A4F-1F43-44D5-B222-3F70A8F1CBD9}">
      <dsp:nvSpPr>
        <dsp:cNvPr id="0" name=""/>
        <dsp:cNvSpPr/>
      </dsp:nvSpPr>
      <dsp:spPr>
        <a:xfrm>
          <a:off x="472344" y="1252480"/>
          <a:ext cx="8595731" cy="357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024"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a:t>Model training 3: with 100k sample size, 2 layers and 150 epochs. : Accuracy 25%</a:t>
          </a:r>
          <a:endParaRPr lang="en-US" sz="1300" kern="1200" dirty="0"/>
        </a:p>
      </dsp:txBody>
      <dsp:txXfrm>
        <a:off x="472344" y="1252480"/>
        <a:ext cx="8595731" cy="357824"/>
      </dsp:txXfrm>
    </dsp:sp>
    <dsp:sp modelId="{458CB2D9-F7A2-4E4A-96E2-DFB0F812B91A}">
      <dsp:nvSpPr>
        <dsp:cNvPr id="0" name=""/>
        <dsp:cNvSpPr/>
      </dsp:nvSpPr>
      <dsp:spPr>
        <a:xfrm>
          <a:off x="248703" y="1207752"/>
          <a:ext cx="447281" cy="44728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569863-A8EF-483B-BE20-7500EA348122}">
      <dsp:nvSpPr>
        <dsp:cNvPr id="0" name=""/>
        <dsp:cNvSpPr/>
      </dsp:nvSpPr>
      <dsp:spPr>
        <a:xfrm>
          <a:off x="267195" y="1789310"/>
          <a:ext cx="8800880" cy="357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024"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a:t>Model training 4 : with 100k sample size , 4 layers, 150 epochs, and batch size 128 instead of 64: Accuracy 20%</a:t>
          </a:r>
          <a:endParaRPr lang="en-US" sz="1300" kern="1200" dirty="0"/>
        </a:p>
      </dsp:txBody>
      <dsp:txXfrm>
        <a:off x="267195" y="1789310"/>
        <a:ext cx="8800880" cy="357824"/>
      </dsp:txXfrm>
    </dsp:sp>
    <dsp:sp modelId="{04B014F4-535E-4BCE-8F14-ADE2DA94A533}">
      <dsp:nvSpPr>
        <dsp:cNvPr id="0" name=""/>
        <dsp:cNvSpPr/>
      </dsp:nvSpPr>
      <dsp:spPr>
        <a:xfrm>
          <a:off x="43554" y="1744582"/>
          <a:ext cx="447281" cy="44728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E9602-1771-4765-A725-348BE243FAF5}">
      <dsp:nvSpPr>
        <dsp:cNvPr id="0" name=""/>
        <dsp:cNvSpPr/>
      </dsp:nvSpPr>
      <dsp:spPr>
        <a:xfrm>
          <a:off x="0" y="78150"/>
          <a:ext cx="6628804" cy="11583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Symbol" panose="05050102010706020507" pitchFamily="18" charset="2"/>
            <a:buNone/>
          </a:pPr>
          <a:r>
            <a:rPr lang="en-US" sz="2200" kern="1200" dirty="0"/>
            <a:t>Improved Efficiency: Chatbots can handle multiple conversations simultaneously, reducing response times.</a:t>
          </a:r>
        </a:p>
      </dsp:txBody>
      <dsp:txXfrm>
        <a:off x="56544" y="134694"/>
        <a:ext cx="6515716" cy="1045212"/>
      </dsp:txXfrm>
    </dsp:sp>
    <dsp:sp modelId="{8F0BBD20-0C19-48F8-A27E-3EB82DCEC8A9}">
      <dsp:nvSpPr>
        <dsp:cNvPr id="0" name=""/>
        <dsp:cNvSpPr/>
      </dsp:nvSpPr>
      <dsp:spPr>
        <a:xfrm>
          <a:off x="0" y="1299810"/>
          <a:ext cx="6628804" cy="115830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Symbol" panose="05050102010706020507" pitchFamily="18" charset="2"/>
            <a:buNone/>
          </a:pPr>
          <a:r>
            <a:rPr lang="en-US" sz="2200" kern="1200"/>
            <a:t>24/7 Availability: Chatbots can provide round-the-clock support, enhancing user convenience.</a:t>
          </a:r>
        </a:p>
      </dsp:txBody>
      <dsp:txXfrm>
        <a:off x="56544" y="1356354"/>
        <a:ext cx="6515716" cy="1045212"/>
      </dsp:txXfrm>
    </dsp:sp>
    <dsp:sp modelId="{F929A504-C691-49C5-B4F2-2C53FBC0926B}">
      <dsp:nvSpPr>
        <dsp:cNvPr id="0" name=""/>
        <dsp:cNvSpPr/>
      </dsp:nvSpPr>
      <dsp:spPr>
        <a:xfrm>
          <a:off x="0" y="2521470"/>
          <a:ext cx="6628804" cy="115830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Symbol" panose="05050102010706020507" pitchFamily="18" charset="2"/>
            <a:buNone/>
          </a:pPr>
          <a:r>
            <a:rPr lang="en-US" sz="2200" kern="1200" dirty="0"/>
            <a:t>Enhanced User Engagement: Chatbots can engage users in interactive and personalized conversations.</a:t>
          </a:r>
        </a:p>
      </dsp:txBody>
      <dsp:txXfrm>
        <a:off x="56544" y="2578014"/>
        <a:ext cx="6515716" cy="1045212"/>
      </dsp:txXfrm>
    </dsp:sp>
    <dsp:sp modelId="{4EB4F82A-948C-4212-87C9-6AC4EF94D1B5}">
      <dsp:nvSpPr>
        <dsp:cNvPr id="0" name=""/>
        <dsp:cNvSpPr/>
      </dsp:nvSpPr>
      <dsp:spPr>
        <a:xfrm>
          <a:off x="0" y="3743130"/>
          <a:ext cx="6628804" cy="11583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Symbol" panose="05050102010706020507" pitchFamily="18" charset="2"/>
            <a:buNone/>
          </a:pPr>
          <a:r>
            <a:rPr lang="en-US" sz="2200" kern="1200" dirty="0"/>
            <a:t>Data Insights: Chatbot interactions generate valuable data for analytics and decision-making.</a:t>
          </a:r>
        </a:p>
      </dsp:txBody>
      <dsp:txXfrm>
        <a:off x="56544" y="3799674"/>
        <a:ext cx="6515716" cy="1045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93D58-83BD-415A-9413-3F69413CE1F9}">
      <dsp:nvSpPr>
        <dsp:cNvPr id="0" name=""/>
        <dsp:cNvSpPr/>
      </dsp:nvSpPr>
      <dsp:spPr>
        <a:xfrm>
          <a:off x="0" y="19470"/>
          <a:ext cx="6628804" cy="8798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Complex Architecture and coding in building transformer-based model</a:t>
          </a:r>
        </a:p>
      </dsp:txBody>
      <dsp:txXfrm>
        <a:off x="42950" y="62420"/>
        <a:ext cx="6542904" cy="793940"/>
      </dsp:txXfrm>
    </dsp:sp>
    <dsp:sp modelId="{0B8490B8-7FED-4C83-BB0F-7C3F939B51A3}">
      <dsp:nvSpPr>
        <dsp:cNvPr id="0" name=""/>
        <dsp:cNvSpPr/>
      </dsp:nvSpPr>
      <dsp:spPr>
        <a:xfrm>
          <a:off x="0" y="1034670"/>
          <a:ext cx="6628804" cy="879840"/>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Lot of compute requirements and costly to buy cloud-based compute:</a:t>
          </a:r>
        </a:p>
      </dsp:txBody>
      <dsp:txXfrm>
        <a:off x="42950" y="1077620"/>
        <a:ext cx="6542904" cy="793940"/>
      </dsp:txXfrm>
    </dsp:sp>
    <dsp:sp modelId="{0B8D8870-5B88-4F19-9F40-CE868351C5D9}">
      <dsp:nvSpPr>
        <dsp:cNvPr id="0" name=""/>
        <dsp:cNvSpPr/>
      </dsp:nvSpPr>
      <dsp:spPr>
        <a:xfrm>
          <a:off x="0" y="2049870"/>
          <a:ext cx="6628804" cy="87984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Not enough documentation on pretrained models</a:t>
          </a:r>
        </a:p>
      </dsp:txBody>
      <dsp:txXfrm>
        <a:off x="42950" y="2092820"/>
        <a:ext cx="6542904" cy="793940"/>
      </dsp:txXfrm>
    </dsp:sp>
    <dsp:sp modelId="{832D8EF8-1C89-474A-B27D-B78775B3CF0D}">
      <dsp:nvSpPr>
        <dsp:cNvPr id="0" name=""/>
        <dsp:cNvSpPr/>
      </dsp:nvSpPr>
      <dsp:spPr>
        <a:xfrm>
          <a:off x="0" y="3065070"/>
          <a:ext cx="6628804" cy="879840"/>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dataset contained noisy or inconsistent dialogue</a:t>
          </a:r>
        </a:p>
      </dsp:txBody>
      <dsp:txXfrm>
        <a:off x="42950" y="3108020"/>
        <a:ext cx="6542904" cy="793940"/>
      </dsp:txXfrm>
    </dsp:sp>
    <dsp:sp modelId="{97ECF778-C5BC-41DD-AD94-C658AD083D12}">
      <dsp:nvSpPr>
        <dsp:cNvPr id="0" name=""/>
        <dsp:cNvSpPr/>
      </dsp:nvSpPr>
      <dsp:spPr>
        <a:xfrm>
          <a:off x="0" y="4080270"/>
          <a:ext cx="6628804" cy="87984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Transformation of conversation into question answer-based dataset</a:t>
          </a:r>
        </a:p>
      </dsp:txBody>
      <dsp:txXfrm>
        <a:off x="42950" y="4123220"/>
        <a:ext cx="6542904" cy="79394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0882F-0411-4B19-B743-597EF31C7E3B}"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AE7E8-8368-450C-8979-C88DD160E50D}" type="slidenum">
              <a:rPr lang="en-US" smtClean="0"/>
              <a:t>‹#›</a:t>
            </a:fld>
            <a:endParaRPr lang="en-US"/>
          </a:p>
        </p:txBody>
      </p:sp>
    </p:spTree>
    <p:extLst>
      <p:ext uri="{BB962C8B-B14F-4D97-AF65-F5344CB8AC3E}">
        <p14:creationId xmlns:p14="http://schemas.microsoft.com/office/powerpoint/2010/main" val="2143263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2AE7E8-8368-450C-8979-C88DD160E50D}" type="slidenum">
              <a:rPr lang="en-US" smtClean="0"/>
              <a:t>4</a:t>
            </a:fld>
            <a:endParaRPr lang="en-US"/>
          </a:p>
        </p:txBody>
      </p:sp>
    </p:spTree>
    <p:extLst>
      <p:ext uri="{BB962C8B-B14F-4D97-AF65-F5344CB8AC3E}">
        <p14:creationId xmlns:p14="http://schemas.microsoft.com/office/powerpoint/2010/main" val="24695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6859A1-8C18-4A05-9E0A-7C25C5A08446}"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309777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859A1-8C18-4A05-9E0A-7C25C5A08446}"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183632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859A1-8C18-4A05-9E0A-7C25C5A08446}"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41514-C4EE-4B17-866E-63CC885452E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22768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859A1-8C18-4A05-9E0A-7C25C5A08446}"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3657430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859A1-8C18-4A05-9E0A-7C25C5A08446}"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41514-C4EE-4B17-866E-63CC885452E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0840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859A1-8C18-4A05-9E0A-7C25C5A08446}"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219629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859A1-8C18-4A05-9E0A-7C25C5A08446}"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3497402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859A1-8C18-4A05-9E0A-7C25C5A08446}"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82638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859A1-8C18-4A05-9E0A-7C25C5A08446}"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103844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859A1-8C18-4A05-9E0A-7C25C5A08446}"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280076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6859A1-8C18-4A05-9E0A-7C25C5A08446}"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408272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6859A1-8C18-4A05-9E0A-7C25C5A08446}"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164387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6859A1-8C18-4A05-9E0A-7C25C5A08446}"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92320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859A1-8C18-4A05-9E0A-7C25C5A08446}"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300900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6859A1-8C18-4A05-9E0A-7C25C5A08446}"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134361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6859A1-8C18-4A05-9E0A-7C25C5A08446}"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41514-C4EE-4B17-866E-63CC885452EC}" type="slidenum">
              <a:rPr lang="en-US" smtClean="0"/>
              <a:t>‹#›</a:t>
            </a:fld>
            <a:endParaRPr lang="en-US"/>
          </a:p>
        </p:txBody>
      </p:sp>
    </p:spTree>
    <p:extLst>
      <p:ext uri="{BB962C8B-B14F-4D97-AF65-F5344CB8AC3E}">
        <p14:creationId xmlns:p14="http://schemas.microsoft.com/office/powerpoint/2010/main" val="62133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6859A1-8C18-4A05-9E0A-7C25C5A08446}" type="datetimeFigureOut">
              <a:rPr lang="en-US" smtClean="0"/>
              <a:t>10/7/2023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E41514-C4EE-4B17-866E-63CC885452EC}" type="slidenum">
              <a:rPr lang="en-US" smtClean="0"/>
              <a:t>‹#›</a:t>
            </a:fld>
            <a:endParaRPr lang="en-US"/>
          </a:p>
        </p:txBody>
      </p:sp>
    </p:spTree>
    <p:extLst>
      <p:ext uri="{BB962C8B-B14F-4D97-AF65-F5344CB8AC3E}">
        <p14:creationId xmlns:p14="http://schemas.microsoft.com/office/powerpoint/2010/main" val="346530783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351A-71BE-3E7F-A4A9-D51352A77BC0}"/>
              </a:ext>
            </a:extLst>
          </p:cNvPr>
          <p:cNvSpPr>
            <a:spLocks noGrp="1"/>
          </p:cNvSpPr>
          <p:nvPr>
            <p:ph type="ctrTitle"/>
          </p:nvPr>
        </p:nvSpPr>
        <p:spPr>
          <a:xfrm>
            <a:off x="1595967" y="933687"/>
            <a:ext cx="7766936" cy="1646302"/>
          </a:xfrm>
        </p:spPr>
        <p:txBody>
          <a:bodyPr/>
          <a:lstStyle/>
          <a:p>
            <a:pPr marL="0" marR="0" algn="ct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Chatbot- Cornell Movie Corpus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6531DBA1-932E-4DD6-32D7-57579AABFB06}"/>
              </a:ext>
            </a:extLst>
          </p:cNvPr>
          <p:cNvSpPr>
            <a:spLocks noGrp="1"/>
          </p:cNvSpPr>
          <p:nvPr>
            <p:ph type="subTitle" idx="1"/>
          </p:nvPr>
        </p:nvSpPr>
        <p:spPr>
          <a:xfrm>
            <a:off x="2601383" y="4655264"/>
            <a:ext cx="4144433" cy="1096900"/>
          </a:xfrm>
        </p:spPr>
        <p:txBody>
          <a:bodyPr>
            <a:normAutofit/>
          </a:bodyPr>
          <a:lstStyle/>
          <a:p>
            <a:endParaRPr lang="en-US" dirty="0"/>
          </a:p>
          <a:p>
            <a:endParaRPr lang="en-US" dirty="0"/>
          </a:p>
        </p:txBody>
      </p:sp>
      <p:sp>
        <p:nvSpPr>
          <p:cNvPr id="5" name="TextBox 4">
            <a:extLst>
              <a:ext uri="{FF2B5EF4-FFF2-40B4-BE49-F238E27FC236}">
                <a16:creationId xmlns:a16="http://schemas.microsoft.com/office/drawing/2014/main" id="{EAE8598E-3A1C-7423-01BC-4FB4FE694365}"/>
              </a:ext>
            </a:extLst>
          </p:cNvPr>
          <p:cNvSpPr txBox="1"/>
          <p:nvPr/>
        </p:nvSpPr>
        <p:spPr>
          <a:xfrm>
            <a:off x="2743200" y="3648456"/>
            <a:ext cx="6544677" cy="2275238"/>
          </a:xfrm>
          <a:prstGeom prst="rect">
            <a:avLst/>
          </a:prstGeom>
          <a:noFill/>
        </p:spPr>
        <p:txBody>
          <a:bodyPr wrap="none" rtlCol="0">
            <a:spAutoFit/>
          </a:bodyPr>
          <a:lstStyle/>
          <a:p>
            <a:r>
              <a:rPr lang="en-US" b="0" i="0" dirty="0">
                <a:solidFill>
                  <a:srgbClr val="374151"/>
                </a:solidFill>
                <a:effectLst/>
                <a:latin typeface="Söhne"/>
              </a:rPr>
              <a:t>A Natural Language Processing (NLP) Project</a:t>
            </a:r>
          </a:p>
          <a:p>
            <a:pPr marR="0">
              <a:lnSpc>
                <a:spcPct val="107000"/>
              </a:lnSpc>
              <a:spcBef>
                <a:spcPts val="0"/>
              </a:spcBef>
              <a:spcAft>
                <a:spcPts val="800"/>
              </a:spcAft>
            </a:pPr>
            <a:endParaRPr lang="en-US" dirty="0">
              <a:solidFill>
                <a:srgbClr val="374151"/>
              </a:solidFill>
              <a:latin typeface="Söhne"/>
            </a:endParaRPr>
          </a:p>
          <a:p>
            <a:pPr marR="0">
              <a:lnSpc>
                <a:spcPct val="107000"/>
              </a:lnSpc>
              <a:spcBef>
                <a:spcPts val="0"/>
              </a:spcBef>
              <a:spcAft>
                <a:spcPts val="800"/>
              </a:spcAft>
            </a:pPr>
            <a:r>
              <a:rPr lang="en-US" dirty="0">
                <a:solidFill>
                  <a:srgbClr val="374151"/>
                </a:solidFill>
                <a:latin typeface="Söhne"/>
              </a:rPr>
              <a:t>Neural Networks &amp; Deep Learning Applied Artificial Intelligence-520</a:t>
            </a:r>
          </a:p>
          <a:p>
            <a:r>
              <a:rPr lang="en-US" dirty="0">
                <a:solidFill>
                  <a:srgbClr val="374151"/>
                </a:solidFill>
                <a:latin typeface="Söhne"/>
              </a:rPr>
              <a:t>University of San Diego</a:t>
            </a:r>
          </a:p>
          <a:p>
            <a:endParaRPr lang="en-US" dirty="0">
              <a:solidFill>
                <a:srgbClr val="374151"/>
              </a:solidFill>
              <a:latin typeface="Söhne"/>
            </a:endParaRPr>
          </a:p>
          <a:p>
            <a:r>
              <a:rPr lang="en-US" dirty="0">
                <a:solidFill>
                  <a:srgbClr val="374151"/>
                </a:solidFill>
                <a:latin typeface="Söhne"/>
              </a:rPr>
              <a:t>--Abdul Shariq, Gary Takahashi and Matthew Guzman</a:t>
            </a:r>
          </a:p>
          <a:p>
            <a:endParaRPr lang="en-US" dirty="0">
              <a:solidFill>
                <a:srgbClr val="374151"/>
              </a:solidFill>
              <a:latin typeface="Söhne"/>
            </a:endParaRPr>
          </a:p>
        </p:txBody>
      </p:sp>
    </p:spTree>
    <p:extLst>
      <p:ext uri="{BB962C8B-B14F-4D97-AF65-F5344CB8AC3E}">
        <p14:creationId xmlns:p14="http://schemas.microsoft.com/office/powerpoint/2010/main" val="301167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B451-2062-3F68-A150-4C31DBD53EC2}"/>
              </a:ext>
            </a:extLst>
          </p:cNvPr>
          <p:cNvSpPr>
            <a:spLocks noGrp="1"/>
          </p:cNvSpPr>
          <p:nvPr>
            <p:ph type="title"/>
          </p:nvPr>
        </p:nvSpPr>
        <p:spPr>
          <a:xfrm>
            <a:off x="2528898" y="265543"/>
            <a:ext cx="2300346" cy="1708645"/>
          </a:xfrm>
        </p:spPr>
        <p:txBody>
          <a:bodyPr anchor="ctr">
            <a:normAutofit/>
          </a:bodyPr>
          <a:lstStyle/>
          <a:p>
            <a:pPr defTabSz="356616"/>
            <a:r>
              <a:rPr lang="en-US" sz="2808" kern="1200" dirty="0">
                <a:solidFill>
                  <a:schemeClr val="accent1"/>
                </a:solidFill>
                <a:latin typeface="+mj-lt"/>
                <a:ea typeface="+mj-ea"/>
                <a:cs typeface="+mj-cs"/>
              </a:rPr>
              <a:t>Introduction</a:t>
            </a:r>
            <a:endParaRPr lang="en-US" dirty="0"/>
          </a:p>
        </p:txBody>
      </p:sp>
      <p:sp>
        <p:nvSpPr>
          <p:cNvPr id="3" name="Content Placeholder 2">
            <a:extLst>
              <a:ext uri="{FF2B5EF4-FFF2-40B4-BE49-F238E27FC236}">
                <a16:creationId xmlns:a16="http://schemas.microsoft.com/office/drawing/2014/main" id="{DA49071B-7B2E-E2E1-400B-3A0D28C3838E}"/>
              </a:ext>
            </a:extLst>
          </p:cNvPr>
          <p:cNvSpPr>
            <a:spLocks noGrp="1"/>
          </p:cNvSpPr>
          <p:nvPr>
            <p:ph idx="1"/>
          </p:nvPr>
        </p:nvSpPr>
        <p:spPr>
          <a:xfrm>
            <a:off x="4781013" y="688878"/>
            <a:ext cx="4246204" cy="1783886"/>
          </a:xfrm>
        </p:spPr>
        <p:txBody>
          <a:bodyPr>
            <a:normAutofit/>
          </a:bodyPr>
          <a:lstStyle/>
          <a:p>
            <a:pPr marL="579501" lvl="1" indent="-222885" defTabSz="356616">
              <a:spcBef>
                <a:spcPts val="780"/>
              </a:spcBef>
            </a:pPr>
            <a:r>
              <a:rPr lang="en-US" sz="1600" b="0" i="0" dirty="0">
                <a:solidFill>
                  <a:srgbClr val="374151"/>
                </a:solidFill>
                <a:effectLst/>
                <a:latin typeface="Söhne"/>
              </a:rPr>
              <a:t>In an era of conversational AI, our project harnesses the power of the Cornell Movie Corpus dataset to create an intelligent and interactive chatbot.</a:t>
            </a:r>
            <a:endParaRPr lang="en-US" dirty="0"/>
          </a:p>
        </p:txBody>
      </p:sp>
      <p:sp>
        <p:nvSpPr>
          <p:cNvPr id="5" name="Content Placeholder 2">
            <a:extLst>
              <a:ext uri="{FF2B5EF4-FFF2-40B4-BE49-F238E27FC236}">
                <a16:creationId xmlns:a16="http://schemas.microsoft.com/office/drawing/2014/main" id="{369D1ADE-E609-8122-FC98-5327664E8628}"/>
              </a:ext>
            </a:extLst>
          </p:cNvPr>
          <p:cNvSpPr txBox="1">
            <a:spLocks/>
          </p:cNvSpPr>
          <p:nvPr/>
        </p:nvSpPr>
        <p:spPr>
          <a:xfrm>
            <a:off x="2198944" y="2183006"/>
            <a:ext cx="7795989" cy="412635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496312" lvl="7" indent="0" defTabSz="356616">
              <a:spcBef>
                <a:spcPts val="780"/>
              </a:spcBef>
              <a:buNone/>
            </a:pPr>
            <a:r>
              <a:rPr lang="en-US" sz="2808" kern="1200" dirty="0">
                <a:solidFill>
                  <a:schemeClr val="accent1"/>
                </a:solidFill>
                <a:latin typeface="+mj-lt"/>
                <a:ea typeface="+mj-ea"/>
                <a:cs typeface="+mj-cs"/>
              </a:rPr>
              <a:t>Vision</a:t>
            </a:r>
          </a:p>
          <a:p>
            <a:pPr marL="356616" lvl="1" indent="0" defTabSz="356616">
              <a:spcBef>
                <a:spcPts val="780"/>
              </a:spcBef>
              <a:buNone/>
            </a:pPr>
            <a:endParaRPr lang="en-US" sz="1248" kern="1200" dirty="0">
              <a:solidFill>
                <a:schemeClr val="tx1">
                  <a:lumMod val="75000"/>
                  <a:lumOff val="25000"/>
                </a:schemeClr>
              </a:solidFill>
              <a:latin typeface="+mn-lt"/>
              <a:ea typeface="+mn-ea"/>
              <a:cs typeface="+mn-cs"/>
            </a:endParaRPr>
          </a:p>
          <a:p>
            <a:pPr marL="579501" lvl="1" indent="-222885" defTabSz="356616">
              <a:spcBef>
                <a:spcPts val="780"/>
              </a:spcBef>
            </a:pPr>
            <a:r>
              <a:rPr lang="en-US" sz="1600" b="0" i="0" dirty="0">
                <a:solidFill>
                  <a:srgbClr val="374151"/>
                </a:solidFill>
                <a:effectLst/>
                <a:latin typeface="Söhne"/>
              </a:rPr>
              <a:t>Our vision is to build a chatbot that not only answers questions but also engages users in meaningful and dynamic conversations, enhancing their online experiences.</a:t>
            </a:r>
          </a:p>
          <a:p>
            <a:pPr marL="579501" lvl="1" indent="-222885" defTabSz="356616">
              <a:spcBef>
                <a:spcPts val="780"/>
              </a:spcBef>
            </a:pPr>
            <a:r>
              <a:rPr lang="en-US" dirty="0">
                <a:solidFill>
                  <a:srgbClr val="374151"/>
                </a:solidFill>
                <a:latin typeface="Söhne"/>
              </a:rPr>
              <a:t>Below is the outline of the presentation: </a:t>
            </a:r>
          </a:p>
          <a:p>
            <a:pPr marL="685800" lvl="1">
              <a:buFont typeface="Arial" panose="020B0604020202020204" pitchFamily="34" charset="0"/>
              <a:buChar char="•"/>
            </a:pPr>
            <a:r>
              <a:rPr lang="en-US" dirty="0"/>
              <a:t>Dataset and Preprocessing</a:t>
            </a:r>
          </a:p>
          <a:p>
            <a:pPr marL="685800" lvl="1">
              <a:buFont typeface="Arial" panose="020B0604020202020204" pitchFamily="34" charset="0"/>
              <a:buChar char="•"/>
            </a:pPr>
            <a:r>
              <a:rPr lang="en-US" dirty="0"/>
              <a:t>Architecture</a:t>
            </a:r>
          </a:p>
          <a:p>
            <a:pPr marL="685800" lvl="1">
              <a:buFont typeface="Arial" panose="020B0604020202020204" pitchFamily="34" charset="0"/>
              <a:buChar char="•"/>
            </a:pPr>
            <a:r>
              <a:rPr lang="en-US" dirty="0"/>
              <a:t>Model training result</a:t>
            </a:r>
          </a:p>
          <a:p>
            <a:pPr marL="685800" lvl="1">
              <a:buFont typeface="Arial" panose="020B0604020202020204" pitchFamily="34" charset="0"/>
              <a:buChar char="•"/>
            </a:pPr>
            <a:r>
              <a:rPr lang="en-US" dirty="0"/>
              <a:t>Benefits</a:t>
            </a:r>
          </a:p>
          <a:p>
            <a:pPr marL="685800" lvl="1">
              <a:buFont typeface="Arial" panose="020B0604020202020204" pitchFamily="34" charset="0"/>
              <a:buChar char="•"/>
            </a:pPr>
            <a:r>
              <a:rPr lang="en-US" dirty="0"/>
              <a:t>Challenges</a:t>
            </a:r>
          </a:p>
          <a:p>
            <a:pPr marL="685800" lvl="1">
              <a:buFont typeface="Arial" panose="020B0604020202020204" pitchFamily="34" charset="0"/>
              <a:buChar char="•"/>
            </a:pPr>
            <a:r>
              <a:rPr lang="en-US" dirty="0"/>
              <a:t>Real life implementation</a:t>
            </a:r>
          </a:p>
          <a:p>
            <a:pPr marL="685800" lvl="1">
              <a:buFont typeface="Arial" panose="020B0604020202020204" pitchFamily="34" charset="0"/>
              <a:buChar char="•"/>
            </a:pPr>
            <a:r>
              <a:rPr lang="en-US" dirty="0"/>
              <a:t>References</a:t>
            </a:r>
          </a:p>
          <a:p>
            <a:pPr marL="579501" lvl="1" indent="-222885" defTabSz="356616">
              <a:spcBef>
                <a:spcPts val="780"/>
              </a:spcBef>
            </a:pPr>
            <a:endParaRPr lang="en-US" dirty="0"/>
          </a:p>
        </p:txBody>
      </p:sp>
    </p:spTree>
    <p:extLst>
      <p:ext uri="{BB962C8B-B14F-4D97-AF65-F5344CB8AC3E}">
        <p14:creationId xmlns:p14="http://schemas.microsoft.com/office/powerpoint/2010/main" val="150887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B451-2062-3F68-A150-4C31DBD53EC2}"/>
              </a:ext>
            </a:extLst>
          </p:cNvPr>
          <p:cNvSpPr>
            <a:spLocks noGrp="1"/>
          </p:cNvSpPr>
          <p:nvPr>
            <p:ph type="title"/>
          </p:nvPr>
        </p:nvSpPr>
        <p:spPr>
          <a:xfrm>
            <a:off x="2883780" y="533400"/>
            <a:ext cx="6424440" cy="961728"/>
          </a:xfrm>
        </p:spPr>
        <p:txBody>
          <a:bodyPr>
            <a:normAutofit/>
          </a:bodyPr>
          <a:lstStyle/>
          <a:p>
            <a:r>
              <a:rPr lang="en-US" dirty="0"/>
              <a:t>Dataset and Preprocessing</a:t>
            </a:r>
          </a:p>
        </p:txBody>
      </p:sp>
      <p:sp>
        <p:nvSpPr>
          <p:cNvPr id="3" name="Content Placeholder 2">
            <a:extLst>
              <a:ext uri="{FF2B5EF4-FFF2-40B4-BE49-F238E27FC236}">
                <a16:creationId xmlns:a16="http://schemas.microsoft.com/office/drawing/2014/main" id="{DA49071B-7B2E-E2E1-400B-3A0D28C3838E}"/>
              </a:ext>
            </a:extLst>
          </p:cNvPr>
          <p:cNvSpPr>
            <a:spLocks noGrp="1"/>
          </p:cNvSpPr>
          <p:nvPr>
            <p:ph idx="1"/>
          </p:nvPr>
        </p:nvSpPr>
        <p:spPr>
          <a:xfrm>
            <a:off x="2849562" y="1389889"/>
            <a:ext cx="6424440" cy="5204436"/>
          </a:xfrm>
        </p:spPr>
        <p:txBody>
          <a:bodyPr>
            <a:normAutofit fontScale="92500" lnSpcReduction="20000"/>
          </a:bodyPr>
          <a:lstStyle/>
          <a:p>
            <a:pPr>
              <a:lnSpc>
                <a:spcPct val="90000"/>
              </a:lnSpc>
            </a:pPr>
            <a:r>
              <a:rPr lang="en-US" sz="1600" b="0" i="0" dirty="0">
                <a:solidFill>
                  <a:srgbClr val="374151"/>
                </a:solidFill>
                <a:effectLst/>
                <a:latin typeface="Söhne"/>
              </a:rPr>
              <a:t>The Cornell Movie Corpus dataset is a collection of movie scripts from various genres, containing thousands of movie dialogues. </a:t>
            </a:r>
          </a:p>
          <a:p>
            <a:pPr lvl="1">
              <a:lnSpc>
                <a:spcPct val="90000"/>
              </a:lnSpc>
            </a:pPr>
            <a:r>
              <a:rPr lang="en-US" dirty="0">
                <a:solidFill>
                  <a:srgbClr val="374151"/>
                </a:solidFill>
                <a:latin typeface="Söhne"/>
              </a:rPr>
              <a:t>9,035 characters from 617 movies in total </a:t>
            </a:r>
          </a:p>
          <a:p>
            <a:pPr lvl="1">
              <a:lnSpc>
                <a:spcPct val="90000"/>
              </a:lnSpc>
            </a:pPr>
            <a:r>
              <a:rPr lang="en-US" dirty="0">
                <a:solidFill>
                  <a:srgbClr val="374151"/>
                </a:solidFill>
                <a:latin typeface="Söhne"/>
              </a:rPr>
              <a:t>304713 lines of conversation</a:t>
            </a:r>
          </a:p>
          <a:p>
            <a:pPr lvl="1">
              <a:lnSpc>
                <a:spcPct val="90000"/>
              </a:lnSpc>
            </a:pPr>
            <a:r>
              <a:rPr lang="en-US" dirty="0">
                <a:solidFill>
                  <a:srgbClr val="374151"/>
                </a:solidFill>
                <a:latin typeface="Söhne"/>
              </a:rPr>
              <a:t>83097 sequence of conversation</a:t>
            </a:r>
          </a:p>
          <a:p>
            <a:pPr>
              <a:lnSpc>
                <a:spcPct val="90000"/>
              </a:lnSpc>
            </a:pPr>
            <a:r>
              <a:rPr lang="en-US" sz="1600" dirty="0">
                <a:solidFill>
                  <a:srgbClr val="374151"/>
                </a:solidFill>
                <a:latin typeface="Söhne"/>
              </a:rPr>
              <a:t>Text Cleaning: We began by cleaning the text data, which involved several steps:</a:t>
            </a:r>
          </a:p>
          <a:p>
            <a:pPr lvl="1">
              <a:lnSpc>
                <a:spcPct val="90000"/>
              </a:lnSpc>
            </a:pPr>
            <a:r>
              <a:rPr lang="en-US" dirty="0">
                <a:solidFill>
                  <a:srgbClr val="374151"/>
                </a:solidFill>
                <a:latin typeface="Söhne"/>
              </a:rPr>
              <a:t>Lowercasing: All text was converted to lowercase for uniformity.</a:t>
            </a:r>
          </a:p>
          <a:p>
            <a:pPr lvl="1">
              <a:lnSpc>
                <a:spcPct val="90000"/>
              </a:lnSpc>
            </a:pPr>
            <a:r>
              <a:rPr lang="en-US" dirty="0">
                <a:solidFill>
                  <a:srgbClr val="374151"/>
                </a:solidFill>
                <a:latin typeface="Söhne"/>
              </a:rPr>
              <a:t>Punctuation Removal: Punctuation marks, such as periods and commas, were removed.</a:t>
            </a:r>
          </a:p>
          <a:p>
            <a:pPr lvl="1">
              <a:lnSpc>
                <a:spcPct val="90000"/>
              </a:lnSpc>
            </a:pPr>
            <a:r>
              <a:rPr lang="en-US" dirty="0">
                <a:solidFill>
                  <a:srgbClr val="374151"/>
                </a:solidFill>
                <a:latin typeface="Söhne"/>
              </a:rPr>
              <a:t>Special Character Removal: Non-alphanumeric characters were eliminated.</a:t>
            </a:r>
          </a:p>
          <a:p>
            <a:pPr lvl="1">
              <a:lnSpc>
                <a:spcPct val="90000"/>
              </a:lnSpc>
            </a:pPr>
            <a:r>
              <a:rPr lang="en-US" dirty="0">
                <a:solidFill>
                  <a:srgbClr val="374151"/>
                </a:solidFill>
                <a:latin typeface="Söhne"/>
              </a:rPr>
              <a:t>Tokenization: The cleaned text was tokenized into individual words or </a:t>
            </a:r>
            <a:r>
              <a:rPr lang="en-US" dirty="0" err="1">
                <a:solidFill>
                  <a:srgbClr val="374151"/>
                </a:solidFill>
                <a:latin typeface="Söhne"/>
              </a:rPr>
              <a:t>subwords</a:t>
            </a:r>
            <a:r>
              <a:rPr lang="en-US" dirty="0">
                <a:solidFill>
                  <a:srgbClr val="374151"/>
                </a:solidFill>
                <a:latin typeface="Söhne"/>
              </a:rPr>
              <a:t>.</a:t>
            </a:r>
          </a:p>
          <a:p>
            <a:pPr>
              <a:lnSpc>
                <a:spcPct val="90000"/>
              </a:lnSpc>
            </a:pPr>
            <a:r>
              <a:rPr lang="en-US" sz="1600" dirty="0">
                <a:solidFill>
                  <a:srgbClr val="374151"/>
                </a:solidFill>
                <a:latin typeface="Söhne"/>
              </a:rPr>
              <a:t>Tokenization: To facilitate model training, we used a tokenizer to encode the text into numerical values. We employed the </a:t>
            </a:r>
            <a:r>
              <a:rPr lang="en-US" sz="1600" dirty="0" err="1">
                <a:solidFill>
                  <a:srgbClr val="374151"/>
                </a:solidFill>
                <a:latin typeface="Söhne"/>
              </a:rPr>
              <a:t>SubwordTextEncoder</a:t>
            </a:r>
            <a:r>
              <a:rPr lang="en-US" sz="1600" dirty="0">
                <a:solidFill>
                  <a:srgbClr val="374151"/>
                </a:solidFill>
                <a:latin typeface="Söhne"/>
              </a:rPr>
              <a:t> from TensorFlow Datasets to create a vocabulary and tokenize the text into </a:t>
            </a:r>
            <a:r>
              <a:rPr lang="en-US" sz="1600" dirty="0" err="1">
                <a:solidFill>
                  <a:srgbClr val="374151"/>
                </a:solidFill>
                <a:latin typeface="Söhne"/>
              </a:rPr>
              <a:t>subword</a:t>
            </a:r>
            <a:r>
              <a:rPr lang="en-US" sz="1600" dirty="0">
                <a:solidFill>
                  <a:srgbClr val="374151"/>
                </a:solidFill>
                <a:latin typeface="Söhne"/>
              </a:rPr>
              <a:t> units.</a:t>
            </a:r>
          </a:p>
          <a:p>
            <a:pPr>
              <a:lnSpc>
                <a:spcPct val="90000"/>
              </a:lnSpc>
            </a:pPr>
            <a:r>
              <a:rPr lang="en-US" sz="1600" dirty="0">
                <a:solidFill>
                  <a:srgbClr val="374151"/>
                </a:solidFill>
                <a:latin typeface="Söhne"/>
              </a:rPr>
              <a:t>Padding: To ensure uniform input dimensions for the model, we applied padding to sequences. Sequences were padded with zeros to match the maximum sequence length. This is crucial for batch processing during training.</a:t>
            </a:r>
          </a:p>
        </p:txBody>
      </p:sp>
      <p:pic>
        <p:nvPicPr>
          <p:cNvPr id="5" name="Picture 4" descr="Programming data on computer monitor">
            <a:extLst>
              <a:ext uri="{FF2B5EF4-FFF2-40B4-BE49-F238E27FC236}">
                <a16:creationId xmlns:a16="http://schemas.microsoft.com/office/drawing/2014/main" id="{3FEB0B36-61A9-46BB-26E6-D5BDEB45835F}"/>
              </a:ext>
            </a:extLst>
          </p:cNvPr>
          <p:cNvPicPr>
            <a:picLocks noChangeAspect="1"/>
          </p:cNvPicPr>
          <p:nvPr/>
        </p:nvPicPr>
        <p:blipFill rotWithShape="1">
          <a:blip r:embed="rId2"/>
          <a:srcRect l="45041" r="28386"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276667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B451-2062-3F68-A150-4C31DBD53EC2}"/>
              </a:ext>
            </a:extLst>
          </p:cNvPr>
          <p:cNvSpPr>
            <a:spLocks noGrp="1"/>
          </p:cNvSpPr>
          <p:nvPr>
            <p:ph type="title"/>
          </p:nvPr>
        </p:nvSpPr>
        <p:spPr>
          <a:xfrm>
            <a:off x="2734056" y="264367"/>
            <a:ext cx="6487955" cy="1320800"/>
          </a:xfrm>
        </p:spPr>
        <p:txBody>
          <a:bodyPr>
            <a:normAutofit/>
          </a:bodyPr>
          <a:lstStyle/>
          <a:p>
            <a:r>
              <a:rPr lang="en-US" dirty="0"/>
              <a:t>Architecture</a:t>
            </a:r>
          </a:p>
        </p:txBody>
      </p:sp>
      <p:pic>
        <p:nvPicPr>
          <p:cNvPr id="5" name="Picture 4" descr="Programming data on computer monitor">
            <a:extLst>
              <a:ext uri="{FF2B5EF4-FFF2-40B4-BE49-F238E27FC236}">
                <a16:creationId xmlns:a16="http://schemas.microsoft.com/office/drawing/2014/main" id="{3FEB0B36-61A9-46BB-26E6-D5BDEB45835F}"/>
              </a:ext>
            </a:extLst>
          </p:cNvPr>
          <p:cNvPicPr>
            <a:picLocks noChangeAspect="1"/>
          </p:cNvPicPr>
          <p:nvPr/>
        </p:nvPicPr>
        <p:blipFill rotWithShape="1">
          <a:blip r:embed="rId3">
            <a:duotone>
              <a:prstClr val="black"/>
              <a:schemeClr val="tx2">
                <a:tint val="45000"/>
                <a:satMod val="400000"/>
              </a:schemeClr>
            </a:duotone>
          </a:blip>
          <a:srcRect l="45123" r="30643" b="8690"/>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10" name="Isosceles Triangle 9">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A49071B-7B2E-E2E1-400B-3A0D28C3838E}"/>
              </a:ext>
            </a:extLst>
          </p:cNvPr>
          <p:cNvSpPr>
            <a:spLocks noGrp="1"/>
          </p:cNvSpPr>
          <p:nvPr>
            <p:ph idx="1"/>
          </p:nvPr>
        </p:nvSpPr>
        <p:spPr>
          <a:xfrm>
            <a:off x="2545702" y="983010"/>
            <a:ext cx="7100596" cy="5684442"/>
          </a:xfrm>
        </p:spPr>
        <p:txBody>
          <a:bodyPr>
            <a:noAutofit/>
          </a:bodyPr>
          <a:lstStyle/>
          <a:p>
            <a:pPr>
              <a:lnSpc>
                <a:spcPct val="90000"/>
              </a:lnSpc>
            </a:pPr>
            <a:r>
              <a:rPr lang="en-US" sz="1400" b="0" i="0" dirty="0">
                <a:effectLst/>
                <a:latin typeface="Söhne"/>
              </a:rPr>
              <a:t>The chatbot is built upon the Transformer architecture, known for its effectiveness in natural language processing tasks. Here's a brief overview of its key components:</a:t>
            </a:r>
          </a:p>
          <a:p>
            <a:pPr>
              <a:lnSpc>
                <a:spcPct val="90000"/>
              </a:lnSpc>
              <a:buFont typeface="+mj-lt"/>
              <a:buAutoNum type="arabicPeriod"/>
            </a:pPr>
            <a:r>
              <a:rPr lang="en-US" sz="1400" b="1" i="0" dirty="0">
                <a:effectLst/>
                <a:latin typeface="Söhne"/>
              </a:rPr>
              <a:t>Encoder and Decoder Layers:</a:t>
            </a:r>
            <a:endParaRPr lang="en-US" sz="1400" b="0" i="0" dirty="0">
              <a:effectLst/>
              <a:latin typeface="Söhne"/>
            </a:endParaRPr>
          </a:p>
          <a:p>
            <a:pPr lvl="1">
              <a:lnSpc>
                <a:spcPct val="90000"/>
              </a:lnSpc>
              <a:buFont typeface="Wingdings" panose="05000000000000000000" pitchFamily="2" charset="2"/>
              <a:buChar char="Ø"/>
            </a:pPr>
            <a:r>
              <a:rPr lang="en-US" sz="1400" b="0" i="0" dirty="0">
                <a:effectLst/>
                <a:latin typeface="Söhne"/>
              </a:rPr>
              <a:t>The Transformer consists of both encoder and decoder layers.</a:t>
            </a:r>
          </a:p>
          <a:p>
            <a:pPr lvl="1">
              <a:lnSpc>
                <a:spcPct val="90000"/>
              </a:lnSpc>
              <a:buFont typeface="Wingdings" panose="05000000000000000000" pitchFamily="2" charset="2"/>
              <a:buChar char="Ø"/>
            </a:pPr>
            <a:r>
              <a:rPr lang="en-US" sz="1400" b="0" i="0" dirty="0">
                <a:effectLst/>
                <a:latin typeface="Söhne"/>
              </a:rPr>
              <a:t>The </a:t>
            </a:r>
            <a:r>
              <a:rPr lang="en-US" sz="1400" b="1" i="0" dirty="0">
                <a:effectLst/>
                <a:latin typeface="Söhne"/>
              </a:rPr>
              <a:t>encoder</a:t>
            </a:r>
            <a:r>
              <a:rPr lang="en-US" sz="1400" b="0" i="0" dirty="0">
                <a:effectLst/>
                <a:latin typeface="Söhne"/>
              </a:rPr>
              <a:t> processes input sequences and extracts essential information from them.</a:t>
            </a:r>
          </a:p>
          <a:p>
            <a:pPr lvl="1">
              <a:lnSpc>
                <a:spcPct val="90000"/>
              </a:lnSpc>
              <a:buFont typeface="Wingdings" panose="05000000000000000000" pitchFamily="2" charset="2"/>
              <a:buChar char="Ø"/>
            </a:pPr>
            <a:r>
              <a:rPr lang="en-US" sz="1400" b="0" i="0" dirty="0">
                <a:effectLst/>
                <a:latin typeface="Söhne"/>
              </a:rPr>
              <a:t>The </a:t>
            </a:r>
            <a:r>
              <a:rPr lang="en-US" sz="1400" b="1" i="0" dirty="0">
                <a:effectLst/>
                <a:latin typeface="Söhne"/>
              </a:rPr>
              <a:t>decoder</a:t>
            </a:r>
            <a:r>
              <a:rPr lang="en-US" sz="1400" b="0" i="0" dirty="0">
                <a:effectLst/>
                <a:latin typeface="Söhne"/>
              </a:rPr>
              <a:t> generates output sequences based on the information provided by the encoder.</a:t>
            </a:r>
          </a:p>
          <a:p>
            <a:pPr>
              <a:lnSpc>
                <a:spcPct val="90000"/>
              </a:lnSpc>
              <a:buFont typeface="+mj-lt"/>
              <a:buAutoNum type="arabicPeriod"/>
            </a:pPr>
            <a:r>
              <a:rPr lang="en-US" sz="1400" b="1" i="0" dirty="0">
                <a:effectLst/>
                <a:latin typeface="Söhne"/>
              </a:rPr>
              <a:t>Multi-Head Attention:</a:t>
            </a:r>
            <a:endParaRPr lang="en-US" sz="1400" b="0" i="0" dirty="0">
              <a:effectLst/>
              <a:latin typeface="Söhne"/>
            </a:endParaRPr>
          </a:p>
          <a:p>
            <a:pPr lvl="1">
              <a:lnSpc>
                <a:spcPct val="90000"/>
              </a:lnSpc>
              <a:buFont typeface="Wingdings" panose="05000000000000000000" pitchFamily="2" charset="2"/>
              <a:buChar char="Ø"/>
            </a:pPr>
            <a:r>
              <a:rPr lang="en-US" sz="1400" b="0" i="0" dirty="0">
                <a:effectLst/>
                <a:latin typeface="Söhne"/>
              </a:rPr>
              <a:t>Multi-head attention is a crucial component in both the encoder and decoder.</a:t>
            </a:r>
          </a:p>
          <a:p>
            <a:pPr lvl="1">
              <a:lnSpc>
                <a:spcPct val="90000"/>
              </a:lnSpc>
              <a:buFont typeface="Wingdings" panose="05000000000000000000" pitchFamily="2" charset="2"/>
              <a:buChar char="Ø"/>
            </a:pPr>
            <a:r>
              <a:rPr lang="en-US" sz="1400" b="0" i="0" dirty="0">
                <a:effectLst/>
                <a:latin typeface="Söhne"/>
              </a:rPr>
              <a:t>It allows the model to focus on different parts of the input sequence simultaneously, capturing complex dependencies.</a:t>
            </a:r>
          </a:p>
          <a:p>
            <a:pPr lvl="1">
              <a:lnSpc>
                <a:spcPct val="90000"/>
              </a:lnSpc>
              <a:buFont typeface="Wingdings" panose="05000000000000000000" pitchFamily="2" charset="2"/>
              <a:buChar char="Ø"/>
            </a:pPr>
            <a:r>
              <a:rPr lang="en-US" sz="1400" b="0" i="0" dirty="0">
                <a:effectLst/>
                <a:latin typeface="Söhne"/>
              </a:rPr>
              <a:t>Each attention head learns to attend to different aspects of the input, enhancing the model's ability to understand context.</a:t>
            </a:r>
          </a:p>
          <a:p>
            <a:pPr>
              <a:lnSpc>
                <a:spcPct val="90000"/>
              </a:lnSpc>
              <a:buFont typeface="+mj-lt"/>
              <a:buAutoNum type="arabicPeriod"/>
            </a:pPr>
            <a:r>
              <a:rPr lang="en-US" sz="1400" b="1" i="0" dirty="0">
                <a:effectLst/>
                <a:latin typeface="Söhne"/>
              </a:rPr>
              <a:t>Positional Encoding:</a:t>
            </a:r>
            <a:endParaRPr lang="en-US" sz="1400" b="0" i="0" dirty="0">
              <a:effectLst/>
              <a:latin typeface="Söhne"/>
            </a:endParaRPr>
          </a:p>
          <a:p>
            <a:pPr lvl="1">
              <a:lnSpc>
                <a:spcPct val="90000"/>
              </a:lnSpc>
              <a:buFont typeface="Wingdings" panose="05000000000000000000" pitchFamily="2" charset="2"/>
              <a:buChar char="Ø"/>
            </a:pPr>
            <a:r>
              <a:rPr lang="en-US" sz="1400" b="0" i="0" dirty="0">
                <a:effectLst/>
                <a:latin typeface="Söhne"/>
              </a:rPr>
              <a:t>Transformers don't have inherent notions of word order or position in a sequence.</a:t>
            </a:r>
          </a:p>
          <a:p>
            <a:pPr lvl="1">
              <a:lnSpc>
                <a:spcPct val="90000"/>
              </a:lnSpc>
              <a:buFont typeface="Wingdings" panose="05000000000000000000" pitchFamily="2" charset="2"/>
              <a:buChar char="Ø"/>
            </a:pPr>
            <a:r>
              <a:rPr lang="en-US" sz="1400" b="0" i="0" dirty="0">
                <a:effectLst/>
                <a:latin typeface="Söhne"/>
              </a:rPr>
              <a:t>Positional encoding is added to the input embeddings to provide the model with information about the position of words in the sequence.</a:t>
            </a:r>
          </a:p>
          <a:p>
            <a:pPr lvl="1">
              <a:lnSpc>
                <a:spcPct val="90000"/>
              </a:lnSpc>
              <a:buFont typeface="Wingdings" panose="05000000000000000000" pitchFamily="2" charset="2"/>
              <a:buChar char="Ø"/>
            </a:pPr>
            <a:r>
              <a:rPr lang="en-US" sz="1400" b="0" i="0" dirty="0">
                <a:effectLst/>
                <a:latin typeface="Söhne"/>
              </a:rPr>
              <a:t>This positional encoding is typically a combination of sine and cosine functions that encode position information.</a:t>
            </a:r>
          </a:p>
        </p:txBody>
      </p:sp>
    </p:spTree>
    <p:extLst>
      <p:ext uri="{BB962C8B-B14F-4D97-AF65-F5344CB8AC3E}">
        <p14:creationId xmlns:p14="http://schemas.microsoft.com/office/powerpoint/2010/main" val="112981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46F8-E56F-F0E5-AE22-17545E2DE87A}"/>
              </a:ext>
            </a:extLst>
          </p:cNvPr>
          <p:cNvSpPr>
            <a:spLocks noGrp="1"/>
          </p:cNvSpPr>
          <p:nvPr>
            <p:ph type="title"/>
          </p:nvPr>
        </p:nvSpPr>
        <p:spPr>
          <a:xfrm>
            <a:off x="879109" y="2409790"/>
            <a:ext cx="8288032" cy="1096648"/>
          </a:xfrm>
        </p:spPr>
        <p:txBody>
          <a:bodyPr vert="horz" lIns="91440" tIns="45720" rIns="91440" bIns="45720" rtlCol="0" anchor="b">
            <a:normAutofit/>
          </a:bodyPr>
          <a:lstStyle/>
          <a:p>
            <a:r>
              <a:rPr lang="en-US" sz="4800"/>
              <a:t>Training result pattern</a:t>
            </a:r>
            <a:endParaRPr lang="en-US" sz="4800" dirty="0"/>
          </a:p>
        </p:txBody>
      </p:sp>
      <p:graphicFrame>
        <p:nvGraphicFramePr>
          <p:cNvPr id="67" name="Content Placeholder 2">
            <a:extLst>
              <a:ext uri="{FF2B5EF4-FFF2-40B4-BE49-F238E27FC236}">
                <a16:creationId xmlns:a16="http://schemas.microsoft.com/office/drawing/2014/main" id="{381C7474-D7D6-6539-8C74-1D95C9380FAC}"/>
              </a:ext>
            </a:extLst>
          </p:cNvPr>
          <p:cNvGraphicFramePr>
            <a:graphicFrameLocks noGrp="1"/>
          </p:cNvGraphicFramePr>
          <p:nvPr>
            <p:ph idx="1"/>
            <p:extLst>
              <p:ext uri="{D42A27DB-BD31-4B8C-83A1-F6EECF244321}">
                <p14:modId xmlns:p14="http://schemas.microsoft.com/office/powerpoint/2010/main" val="3201719629"/>
              </p:ext>
            </p:extLst>
          </p:nvPr>
        </p:nvGraphicFramePr>
        <p:xfrm>
          <a:off x="842597" y="3790022"/>
          <a:ext cx="9095812" cy="232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577BB469-1534-2BCA-809C-634D9B2CB92C}"/>
              </a:ext>
            </a:extLst>
          </p:cNvPr>
          <p:cNvSpPr txBox="1">
            <a:spLocks/>
          </p:cNvSpPr>
          <p:nvPr/>
        </p:nvSpPr>
        <p:spPr>
          <a:xfrm>
            <a:off x="992592" y="-125205"/>
            <a:ext cx="8288032" cy="109664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a:t>Result</a:t>
            </a:r>
            <a:endParaRPr lang="en-US" sz="4800" dirty="0"/>
          </a:p>
        </p:txBody>
      </p:sp>
      <p:sp>
        <p:nvSpPr>
          <p:cNvPr id="5" name="TextBox 4">
            <a:extLst>
              <a:ext uri="{FF2B5EF4-FFF2-40B4-BE49-F238E27FC236}">
                <a16:creationId xmlns:a16="http://schemas.microsoft.com/office/drawing/2014/main" id="{8C4731C0-0E47-F4B9-31CE-ECF15D4A2AEF}"/>
              </a:ext>
            </a:extLst>
          </p:cNvPr>
          <p:cNvSpPr txBox="1"/>
          <p:nvPr/>
        </p:nvSpPr>
        <p:spPr>
          <a:xfrm>
            <a:off x="1980485" y="1109510"/>
            <a:ext cx="5444782" cy="1077218"/>
          </a:xfrm>
          <a:prstGeom prst="rect">
            <a:avLst/>
          </a:prstGeom>
          <a:noFill/>
        </p:spPr>
        <p:txBody>
          <a:bodyPr wrap="square" rtlCol="0">
            <a:spAutoFit/>
          </a:bodyPr>
          <a:lstStyle/>
          <a:p>
            <a:r>
              <a:rPr lang="en-US" sz="800"/>
              <a:t>Epoch 149/150</a:t>
            </a:r>
          </a:p>
          <a:p>
            <a:r>
              <a:rPr lang="en-US" sz="800"/>
              <a:t>1379/1379 [==============================] - ETA: 0s - loss: 0.2752 - accuracy: 0.2481</a:t>
            </a:r>
          </a:p>
          <a:p>
            <a:r>
              <a:rPr lang="en-US" sz="800"/>
              <a:t>Epoch 149: accuracy improved from 0.24799 to 0.24813, saving model to checkpoints_best_only</a:t>
            </a:r>
          </a:p>
          <a:p>
            <a:r>
              <a:rPr lang="en-US" sz="800"/>
              <a:t>1379/1379 [==============================] - 530s 384ms/step - loss: 0.2752 - accuracy: 0.2481</a:t>
            </a:r>
          </a:p>
          <a:p>
            <a:r>
              <a:rPr lang="en-US" sz="800"/>
              <a:t>Epoch 150/150</a:t>
            </a:r>
          </a:p>
          <a:p>
            <a:r>
              <a:rPr lang="en-US" sz="800"/>
              <a:t>1379/1379 [==============================] - ETA: 0s - loss: 0.2749 - accuracy: 0.2482</a:t>
            </a:r>
          </a:p>
          <a:p>
            <a:r>
              <a:rPr lang="en-US" sz="800"/>
              <a:t>Epoch 150: accuracy improved from 0.24813 to 0.24819, saving model to checkpoints_best_only</a:t>
            </a:r>
          </a:p>
          <a:p>
            <a:r>
              <a:rPr lang="en-US" sz="800"/>
              <a:t>1379/1379 [==============================] - 538s 390ms/step - loss: 0.2749 - accuracy: 0.2482</a:t>
            </a:r>
            <a:endParaRPr lang="en-US" sz="800" dirty="0"/>
          </a:p>
        </p:txBody>
      </p:sp>
    </p:spTree>
    <p:extLst>
      <p:ext uri="{BB962C8B-B14F-4D97-AF65-F5344CB8AC3E}">
        <p14:creationId xmlns:p14="http://schemas.microsoft.com/office/powerpoint/2010/main" val="237900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46F8-E56F-F0E5-AE22-17545E2DE87A}"/>
              </a:ext>
            </a:extLst>
          </p:cNvPr>
          <p:cNvSpPr>
            <a:spLocks noGrp="1"/>
          </p:cNvSpPr>
          <p:nvPr>
            <p:ph type="title"/>
          </p:nvPr>
        </p:nvSpPr>
        <p:spPr>
          <a:xfrm>
            <a:off x="652481" y="1382486"/>
            <a:ext cx="3547581" cy="4093028"/>
          </a:xfrm>
        </p:spPr>
        <p:txBody>
          <a:bodyPr anchor="ctr">
            <a:normAutofit/>
          </a:bodyPr>
          <a:lstStyle/>
          <a:p>
            <a:r>
              <a:rPr lang="en-US" sz="4400"/>
              <a:t>Benefits</a:t>
            </a:r>
          </a:p>
        </p:txBody>
      </p:sp>
      <p:graphicFrame>
        <p:nvGraphicFramePr>
          <p:cNvPr id="6" name="Content Placeholder 3">
            <a:extLst>
              <a:ext uri="{FF2B5EF4-FFF2-40B4-BE49-F238E27FC236}">
                <a16:creationId xmlns:a16="http://schemas.microsoft.com/office/drawing/2014/main" id="{4195AE91-14CE-E80B-3D95-B8F27EAB6CE6}"/>
              </a:ext>
            </a:extLst>
          </p:cNvPr>
          <p:cNvGraphicFramePr>
            <a:graphicFrameLocks noGrp="1"/>
          </p:cNvGraphicFramePr>
          <p:nvPr>
            <p:ph idx="1"/>
            <p:extLst>
              <p:ext uri="{D42A27DB-BD31-4B8C-83A1-F6EECF244321}">
                <p14:modId xmlns:p14="http://schemas.microsoft.com/office/powerpoint/2010/main" val="360192916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916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46F8-E56F-F0E5-AE22-17545E2DE87A}"/>
              </a:ext>
            </a:extLst>
          </p:cNvPr>
          <p:cNvSpPr>
            <a:spLocks noGrp="1"/>
          </p:cNvSpPr>
          <p:nvPr>
            <p:ph type="title"/>
          </p:nvPr>
        </p:nvSpPr>
        <p:spPr>
          <a:xfrm>
            <a:off x="652481" y="1382486"/>
            <a:ext cx="3547581" cy="4093028"/>
          </a:xfrm>
        </p:spPr>
        <p:txBody>
          <a:bodyPr anchor="ctr">
            <a:normAutofit/>
          </a:bodyPr>
          <a:lstStyle/>
          <a:p>
            <a:r>
              <a:rPr lang="en-US" sz="4400"/>
              <a:t>Challenges</a:t>
            </a:r>
          </a:p>
        </p:txBody>
      </p:sp>
      <p:graphicFrame>
        <p:nvGraphicFramePr>
          <p:cNvPr id="24" name="Content Placeholder 2">
            <a:extLst>
              <a:ext uri="{FF2B5EF4-FFF2-40B4-BE49-F238E27FC236}">
                <a16:creationId xmlns:a16="http://schemas.microsoft.com/office/drawing/2014/main" id="{99979615-7A01-26E2-509C-30661DF5402F}"/>
              </a:ext>
            </a:extLst>
          </p:cNvPr>
          <p:cNvGraphicFramePr>
            <a:graphicFrameLocks noGrp="1"/>
          </p:cNvGraphicFramePr>
          <p:nvPr>
            <p:ph idx="1"/>
            <p:extLst>
              <p:ext uri="{D42A27DB-BD31-4B8C-83A1-F6EECF244321}">
                <p14:modId xmlns:p14="http://schemas.microsoft.com/office/powerpoint/2010/main" val="90950106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3847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2961-B14F-9F05-E0FE-22AE6FEAA36B}"/>
              </a:ext>
            </a:extLst>
          </p:cNvPr>
          <p:cNvSpPr>
            <a:spLocks noGrp="1"/>
          </p:cNvSpPr>
          <p:nvPr>
            <p:ph type="title"/>
          </p:nvPr>
        </p:nvSpPr>
        <p:spPr>
          <a:xfrm>
            <a:off x="677334" y="609600"/>
            <a:ext cx="8596668" cy="1320800"/>
          </a:xfrm>
        </p:spPr>
        <p:txBody>
          <a:bodyPr anchor="t">
            <a:normAutofit/>
          </a:bodyPr>
          <a:lstStyle/>
          <a:p>
            <a:r>
              <a:rPr lang="en-US"/>
              <a:t>Real Life implementation</a:t>
            </a:r>
          </a:p>
        </p:txBody>
      </p:sp>
      <p:sp>
        <p:nvSpPr>
          <p:cNvPr id="64" name="Content Placeholder 2">
            <a:extLst>
              <a:ext uri="{FF2B5EF4-FFF2-40B4-BE49-F238E27FC236}">
                <a16:creationId xmlns:a16="http://schemas.microsoft.com/office/drawing/2014/main" id="{2320FFE3-F56E-721D-2759-8D3EF8B91E75}"/>
              </a:ext>
            </a:extLst>
          </p:cNvPr>
          <p:cNvSpPr>
            <a:spLocks noGrp="1"/>
          </p:cNvSpPr>
          <p:nvPr>
            <p:ph idx="1"/>
          </p:nvPr>
        </p:nvSpPr>
        <p:spPr>
          <a:xfrm>
            <a:off x="6336287" y="2160589"/>
            <a:ext cx="2934714" cy="3880773"/>
          </a:xfrm>
        </p:spPr>
        <p:txBody>
          <a:bodyPr>
            <a:normAutofit/>
          </a:bodyPr>
          <a:lstStyle/>
          <a:p>
            <a:pPr>
              <a:lnSpc>
                <a:spcPct val="90000"/>
              </a:lnSpc>
              <a:buFont typeface="Wingdings" panose="05000000000000000000" pitchFamily="2" charset="2"/>
              <a:buChar char="Ø"/>
            </a:pPr>
            <a:r>
              <a:rPr lang="en-US" sz="1500">
                <a:effectLst/>
                <a:latin typeface="Times New Roman" panose="02020603050405020304" pitchFamily="18" charset="0"/>
                <a:ea typeface="Times New Roman" panose="02020603050405020304" pitchFamily="18" charset="0"/>
              </a:rPr>
              <a:t>Customer Support: Order tracking , order returns and recommendation.</a:t>
            </a:r>
          </a:p>
          <a:p>
            <a:pPr>
              <a:lnSpc>
                <a:spcPct val="90000"/>
              </a:lnSpc>
              <a:buFont typeface="Wingdings" panose="05000000000000000000" pitchFamily="2" charset="2"/>
              <a:buChar char="Ø"/>
            </a:pPr>
            <a:r>
              <a:rPr lang="en-US" sz="1500">
                <a:latin typeface="Times New Roman" panose="02020603050405020304" pitchFamily="18" charset="0"/>
              </a:rPr>
              <a:t>Healthcare: Appointment scheduling, monitoring results and chronic conditions</a:t>
            </a:r>
          </a:p>
          <a:p>
            <a:pPr>
              <a:lnSpc>
                <a:spcPct val="90000"/>
              </a:lnSpc>
              <a:buFont typeface="Wingdings" panose="05000000000000000000" pitchFamily="2" charset="2"/>
              <a:buChar char="Ø"/>
            </a:pPr>
            <a:r>
              <a:rPr lang="en-US" sz="1500">
                <a:effectLst/>
                <a:latin typeface="Times New Roman" panose="02020603050405020304" pitchFamily="18" charset="0"/>
                <a:ea typeface="Times New Roman" panose="02020603050405020304" pitchFamily="18" charset="0"/>
              </a:rPr>
              <a:t>Financial Services : Account </a:t>
            </a:r>
            <a:r>
              <a:rPr lang="en-US" sz="1500">
                <a:latin typeface="Times New Roman" panose="02020603050405020304" pitchFamily="18" charset="0"/>
                <a:ea typeface="Times New Roman" panose="02020603050405020304" pitchFamily="18" charset="0"/>
              </a:rPr>
              <a:t>e</a:t>
            </a:r>
            <a:r>
              <a:rPr lang="en-US" sz="1500">
                <a:effectLst/>
                <a:latin typeface="Times New Roman" panose="02020603050405020304" pitchFamily="18" charset="0"/>
                <a:ea typeface="Times New Roman" panose="02020603050405020304" pitchFamily="18" charset="0"/>
              </a:rPr>
              <a:t>nquiries , transaction history and financial advice</a:t>
            </a:r>
          </a:p>
          <a:p>
            <a:pPr>
              <a:lnSpc>
                <a:spcPct val="90000"/>
              </a:lnSpc>
              <a:buFont typeface="Wingdings" panose="05000000000000000000" pitchFamily="2" charset="2"/>
              <a:buChar char="Ø"/>
            </a:pPr>
            <a:r>
              <a:rPr lang="en-US" sz="1500">
                <a:latin typeface="Times New Roman" panose="02020603050405020304" pitchFamily="18" charset="0"/>
              </a:rPr>
              <a:t>E- Learning: Student queries , quizzes and assistance for exam via recommendation.</a:t>
            </a:r>
          </a:p>
          <a:p>
            <a:pPr>
              <a:lnSpc>
                <a:spcPct val="90000"/>
              </a:lnSpc>
              <a:buFont typeface="Wingdings" panose="05000000000000000000" pitchFamily="2" charset="2"/>
              <a:buChar char="Ø"/>
            </a:pPr>
            <a:r>
              <a:rPr lang="en-US" sz="1500">
                <a:latin typeface="Times New Roman" panose="02020603050405020304" pitchFamily="18" charset="0"/>
              </a:rPr>
              <a:t>HR process: assistance with resume filtering and recruitment process.</a:t>
            </a:r>
            <a:endParaRPr lang="en-US" sz="1500"/>
          </a:p>
        </p:txBody>
      </p:sp>
      <p:pic>
        <p:nvPicPr>
          <p:cNvPr id="6" name="Picture 5" descr="A robot with headphones and computer&#10;&#10;Description automatically generated">
            <a:extLst>
              <a:ext uri="{FF2B5EF4-FFF2-40B4-BE49-F238E27FC236}">
                <a16:creationId xmlns:a16="http://schemas.microsoft.com/office/drawing/2014/main" id="{57581252-CA92-F2D4-067C-2C1D896CCEE9}"/>
              </a:ext>
            </a:extLst>
          </p:cNvPr>
          <p:cNvPicPr>
            <a:picLocks noChangeAspect="1"/>
          </p:cNvPicPr>
          <p:nvPr/>
        </p:nvPicPr>
        <p:blipFill rotWithShape="1">
          <a:blip r:embed="rId2">
            <a:extLst>
              <a:ext uri="{28A0092B-C50C-407E-A947-70E740481C1C}">
                <a14:useLocalDpi xmlns:a14="http://schemas.microsoft.com/office/drawing/2010/main" val="0"/>
              </a:ext>
            </a:extLst>
          </a:blip>
          <a:srcRect l="6444" r="313" b="2"/>
          <a:stretch/>
        </p:blipFill>
        <p:spPr>
          <a:xfrm>
            <a:off x="677334" y="2159331"/>
            <a:ext cx="5423429" cy="3882362"/>
          </a:xfrm>
          <a:prstGeom prst="rect">
            <a:avLst/>
          </a:prstGeom>
        </p:spPr>
      </p:pic>
    </p:spTree>
    <p:extLst>
      <p:ext uri="{BB962C8B-B14F-4D97-AF65-F5344CB8AC3E}">
        <p14:creationId xmlns:p14="http://schemas.microsoft.com/office/powerpoint/2010/main" val="71188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5AF9-66C2-CE80-9399-62D9F50104C7}"/>
              </a:ext>
            </a:extLst>
          </p:cNvPr>
          <p:cNvSpPr>
            <a:spLocks noGrp="1"/>
          </p:cNvSpPr>
          <p:nvPr>
            <p:ph type="title"/>
          </p:nvPr>
        </p:nvSpPr>
        <p:spPr/>
        <p:txBody>
          <a:bodyPr/>
          <a:lstStyle/>
          <a:p>
            <a:pPr algn="ctr"/>
            <a:r>
              <a:rPr lang="en-US" dirty="0"/>
              <a:t>Reference</a:t>
            </a:r>
          </a:p>
        </p:txBody>
      </p:sp>
      <p:sp>
        <p:nvSpPr>
          <p:cNvPr id="3" name="Content Placeholder 2">
            <a:extLst>
              <a:ext uri="{FF2B5EF4-FFF2-40B4-BE49-F238E27FC236}">
                <a16:creationId xmlns:a16="http://schemas.microsoft.com/office/drawing/2014/main" id="{DBF4A5B2-DD2E-EEA0-232B-D0474DF931AB}"/>
              </a:ext>
            </a:extLst>
          </p:cNvPr>
          <p:cNvSpPr>
            <a:spLocks noGrp="1"/>
          </p:cNvSpPr>
          <p:nvPr>
            <p:ph idx="1"/>
          </p:nvPr>
        </p:nvSpPr>
        <p:spPr>
          <a:xfrm>
            <a:off x="677334" y="1494971"/>
            <a:ext cx="8596668" cy="4910667"/>
          </a:xfrm>
        </p:spPr>
        <p:txBody>
          <a:bodyPr>
            <a:normAutofit/>
          </a:bodyPr>
          <a:lstStyle/>
          <a:p>
            <a:pPr marL="0" marR="0">
              <a:lnSpc>
                <a:spcPct val="115000"/>
              </a:lnSpc>
              <a:spcBef>
                <a:spcPts val="0"/>
              </a:spcBef>
              <a:spcAft>
                <a:spcPts val="0"/>
              </a:spcAft>
            </a:pPr>
            <a:r>
              <a:rPr lang="en-US" sz="1800" dirty="0" err="1">
                <a:effectLst/>
                <a:latin typeface="Arial" panose="020B0604020202020204" pitchFamily="34" charset="0"/>
                <a:ea typeface="Arial" panose="020B0604020202020204" pitchFamily="34" charset="0"/>
              </a:rPr>
              <a:t>kjlksjadlkh</a:t>
            </a:r>
            <a:endParaRPr lang="en-US" dirty="0"/>
          </a:p>
        </p:txBody>
      </p:sp>
    </p:spTree>
    <p:extLst>
      <p:ext uri="{BB962C8B-B14F-4D97-AF65-F5344CB8AC3E}">
        <p14:creationId xmlns:p14="http://schemas.microsoft.com/office/powerpoint/2010/main" val="34795435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9837</TotalTime>
  <Words>814</Words>
  <Application>Microsoft Office PowerPoint</Application>
  <PresentationFormat>Widescreen</PresentationFormat>
  <Paragraphs>80</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Söhne</vt:lpstr>
      <vt:lpstr>Symbol</vt:lpstr>
      <vt:lpstr>Times New Roman</vt:lpstr>
      <vt:lpstr>Trebuchet MS</vt:lpstr>
      <vt:lpstr>Wingdings</vt:lpstr>
      <vt:lpstr>Wingdings 3</vt:lpstr>
      <vt:lpstr>Facet</vt:lpstr>
      <vt:lpstr>Chatbot- Cornell Movie Corpus</vt:lpstr>
      <vt:lpstr>Introduction</vt:lpstr>
      <vt:lpstr>Dataset and Preprocessing</vt:lpstr>
      <vt:lpstr>Architecture</vt:lpstr>
      <vt:lpstr>Training result pattern</vt:lpstr>
      <vt:lpstr>Benefits</vt:lpstr>
      <vt:lpstr>Challenges</vt:lpstr>
      <vt:lpstr>Real Life implementation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AAI-501-02 Intro to AI Final Project</dc:title>
  <dc:creator>Abdul Shariq .</dc:creator>
  <cp:lastModifiedBy>Abdul Shariq .</cp:lastModifiedBy>
  <cp:revision>93</cp:revision>
  <dcterms:created xsi:type="dcterms:W3CDTF">2022-12-07T05:36:30Z</dcterms:created>
  <dcterms:modified xsi:type="dcterms:W3CDTF">2023-10-08T22:47:56Z</dcterms:modified>
</cp:coreProperties>
</file>