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  <p:sldMasterId id="2147483698" r:id="rId2"/>
  </p:sldMasterIdLst>
  <p:notesMasterIdLst>
    <p:notesMasterId r:id="rId28"/>
  </p:notesMasterIdLst>
  <p:handoutMasterIdLst>
    <p:handoutMasterId r:id="rId29"/>
  </p:handoutMasterIdLst>
  <p:sldIdLst>
    <p:sldId id="257" r:id="rId3"/>
    <p:sldId id="303" r:id="rId4"/>
    <p:sldId id="287" r:id="rId5"/>
    <p:sldId id="305" r:id="rId6"/>
    <p:sldId id="304" r:id="rId7"/>
    <p:sldId id="314" r:id="rId8"/>
    <p:sldId id="315" r:id="rId9"/>
    <p:sldId id="288" r:id="rId10"/>
    <p:sldId id="289" r:id="rId11"/>
    <p:sldId id="273" r:id="rId12"/>
    <p:sldId id="277" r:id="rId13"/>
    <p:sldId id="297" r:id="rId14"/>
    <p:sldId id="298" r:id="rId15"/>
    <p:sldId id="300" r:id="rId16"/>
    <p:sldId id="306" r:id="rId17"/>
    <p:sldId id="307" r:id="rId18"/>
    <p:sldId id="308" r:id="rId19"/>
    <p:sldId id="309" r:id="rId20"/>
    <p:sldId id="310" r:id="rId21"/>
    <p:sldId id="312" r:id="rId22"/>
    <p:sldId id="311" r:id="rId23"/>
    <p:sldId id="313" r:id="rId24"/>
    <p:sldId id="316" r:id="rId25"/>
    <p:sldId id="317" r:id="rId26"/>
    <p:sldId id="272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48">
          <p15:clr>
            <a:srgbClr val="A4A3A4"/>
          </p15:clr>
        </p15:guide>
        <p15:guide id="2" pos="287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1EA8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30" autoAdjust="0"/>
    <p:restoredTop sz="86400" autoAdjust="0"/>
  </p:normalViewPr>
  <p:slideViewPr>
    <p:cSldViewPr snapToGrid="0" snapToObjects="1" showGuides="1">
      <p:cViewPr varScale="1">
        <p:scale>
          <a:sx n="74" d="100"/>
          <a:sy n="74" d="100"/>
        </p:scale>
        <p:origin x="-108" y="-858"/>
      </p:cViewPr>
      <p:guideLst>
        <p:guide orient="horz" pos="2148"/>
        <p:guide pos="2874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412975-4CFD-C441-A244-B7FD9A9579C2}" type="datetimeFigureOut">
              <a:rPr lang="en-US" smtClean="0"/>
              <a:t>6/12/2018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D660DC-725D-2A44-9F89-74FE668A9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1254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AFD1C8-470D-774F-8B40-381C3059BD4A}" type="datetimeFigureOut">
              <a:rPr lang="en-US" smtClean="0"/>
              <a:t>6/12/2018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49711C-DB87-6342-8123-FE7E39EB0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0732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6132447"/>
            <a:ext cx="6400800" cy="304798"/>
          </a:xfrm>
        </p:spPr>
        <p:txBody>
          <a:bodyPr anchor="b" anchorCtr="0">
            <a:normAutofit/>
          </a:bodyPr>
          <a:lstStyle>
            <a:lvl1pPr marL="0" indent="0" algn="ctr">
              <a:buNone/>
              <a:defRPr sz="12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 smtClean="0"/>
              <a:t>Редактируемый элемент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5098416" y="65369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5910801" y="56965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6" name="Picture 5" descr="ITMO_logo1_RU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188" y="1886465"/>
            <a:ext cx="4789624" cy="1987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799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236509"/>
            <a:ext cx="8229600" cy="827311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 smtClean="0"/>
              <a:t>Заголовок</a:t>
            </a:r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57200" y="234632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3276148" y="234632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9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6097917" y="234632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3" name="Text Placeholder 24"/>
          <p:cNvSpPr>
            <a:spLocks noGrp="1"/>
          </p:cNvSpPr>
          <p:nvPr>
            <p:ph type="body" sz="quarter" idx="20" hasCustomPrompt="1"/>
          </p:nvPr>
        </p:nvSpPr>
        <p:spPr>
          <a:xfrm>
            <a:off x="457200" y="386556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 smtClean="0"/>
              <a:t>Подпись</a:t>
            </a:r>
            <a:endParaRPr lang="en-US" dirty="0"/>
          </a:p>
        </p:txBody>
      </p:sp>
      <p:sp>
        <p:nvSpPr>
          <p:cNvPr id="14" name="Text Placeholder 24"/>
          <p:cNvSpPr>
            <a:spLocks noGrp="1"/>
          </p:cNvSpPr>
          <p:nvPr>
            <p:ph type="body" sz="quarter" idx="21" hasCustomPrompt="1"/>
          </p:nvPr>
        </p:nvSpPr>
        <p:spPr>
          <a:xfrm>
            <a:off x="3275818" y="386556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 smtClean="0"/>
              <a:t>Подпись</a:t>
            </a:r>
            <a:endParaRPr lang="en-US" dirty="0"/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22" hasCustomPrompt="1"/>
          </p:nvPr>
        </p:nvSpPr>
        <p:spPr>
          <a:xfrm>
            <a:off x="6085705" y="386556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 smtClean="0"/>
              <a:t>Подпись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4426297"/>
            <a:ext cx="4038600" cy="169986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smtClean="0"/>
              <a:t>Первый уровень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Пятый уровень</a:t>
            </a:r>
          </a:p>
          <a:p>
            <a:pPr lvl="4"/>
            <a:r>
              <a:rPr lang="ru-RU" dirty="0" smtClean="0"/>
              <a:t>Шестой уровень</a:t>
            </a:r>
            <a:endParaRPr lang="en-US" dirty="0"/>
          </a:p>
        </p:txBody>
      </p:sp>
      <p:sp>
        <p:nvSpPr>
          <p:cNvPr id="20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4426297"/>
            <a:ext cx="4038600" cy="169986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smtClean="0"/>
              <a:t>Первый уровень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Пятый уровень</a:t>
            </a:r>
          </a:p>
          <a:p>
            <a:pPr lvl="4"/>
            <a:r>
              <a:rPr lang="ru-RU" dirty="0" smtClean="0"/>
              <a:t>Шестой уровень</a:t>
            </a:r>
            <a:endParaRPr lang="en-US" dirty="0"/>
          </a:p>
        </p:txBody>
      </p:sp>
      <p:sp>
        <p:nvSpPr>
          <p:cNvPr id="21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247518"/>
            <a:ext cx="46560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 dirty="0" smtClean="0"/>
              <a:t>Колонтитул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299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236509"/>
            <a:ext cx="8229600" cy="827311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 smtClean="0"/>
              <a:t>Заголовок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199" y="2346582"/>
            <a:ext cx="5018388" cy="392404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smtClean="0"/>
              <a:t>Первый уровень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Пятый уровень</a:t>
            </a:r>
          </a:p>
          <a:p>
            <a:pPr lvl="4"/>
            <a:r>
              <a:rPr lang="ru-RU" dirty="0" smtClean="0"/>
              <a:t>Шестой уровень</a:t>
            </a:r>
            <a:endParaRPr lang="en-US" dirty="0"/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5659438" y="2360173"/>
            <a:ext cx="3036565" cy="3892048"/>
          </a:xfrm>
          <a:custGeom>
            <a:avLst/>
            <a:gdLst>
              <a:gd name="connsiteX0" fmla="*/ 0 w 3027362"/>
              <a:gd name="connsiteY0" fmla="*/ 0 h 1885950"/>
              <a:gd name="connsiteX1" fmla="*/ 2528981 w 3027362"/>
              <a:gd name="connsiteY1" fmla="*/ 0 h 1885950"/>
              <a:gd name="connsiteX2" fmla="*/ 3027362 w 3027362"/>
              <a:gd name="connsiteY2" fmla="*/ 498381 h 1885950"/>
              <a:gd name="connsiteX3" fmla="*/ 3027362 w 3027362"/>
              <a:gd name="connsiteY3" fmla="*/ 1885950 h 1885950"/>
              <a:gd name="connsiteX4" fmla="*/ 0 w 3027362"/>
              <a:gd name="connsiteY4" fmla="*/ 1885950 h 1885950"/>
              <a:gd name="connsiteX5" fmla="*/ 0 w 3027362"/>
              <a:gd name="connsiteY5" fmla="*/ 0 h 1885950"/>
              <a:gd name="connsiteX0" fmla="*/ 0 w 3036565"/>
              <a:gd name="connsiteY0" fmla="*/ 0 h 3892048"/>
              <a:gd name="connsiteX1" fmla="*/ 2528981 w 3036565"/>
              <a:gd name="connsiteY1" fmla="*/ 0 h 3892048"/>
              <a:gd name="connsiteX2" fmla="*/ 3027362 w 3036565"/>
              <a:gd name="connsiteY2" fmla="*/ 498381 h 3892048"/>
              <a:gd name="connsiteX3" fmla="*/ 3036565 w 3036565"/>
              <a:gd name="connsiteY3" fmla="*/ 3892048 h 3892048"/>
              <a:gd name="connsiteX4" fmla="*/ 0 w 3036565"/>
              <a:gd name="connsiteY4" fmla="*/ 1885950 h 3892048"/>
              <a:gd name="connsiteX5" fmla="*/ 0 w 3036565"/>
              <a:gd name="connsiteY5" fmla="*/ 0 h 3892048"/>
              <a:gd name="connsiteX0" fmla="*/ 0 w 3036565"/>
              <a:gd name="connsiteY0" fmla="*/ 0 h 3892048"/>
              <a:gd name="connsiteX1" fmla="*/ 2528981 w 3036565"/>
              <a:gd name="connsiteY1" fmla="*/ 0 h 3892048"/>
              <a:gd name="connsiteX2" fmla="*/ 3027362 w 3036565"/>
              <a:gd name="connsiteY2" fmla="*/ 498381 h 3892048"/>
              <a:gd name="connsiteX3" fmla="*/ 3036565 w 3036565"/>
              <a:gd name="connsiteY3" fmla="*/ 3892048 h 3892048"/>
              <a:gd name="connsiteX4" fmla="*/ 9203 w 3036565"/>
              <a:gd name="connsiteY4" fmla="*/ 3892047 h 3892048"/>
              <a:gd name="connsiteX5" fmla="*/ 0 w 3036565"/>
              <a:gd name="connsiteY5" fmla="*/ 0 h 3892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36565" h="3892048">
                <a:moveTo>
                  <a:pt x="0" y="0"/>
                </a:moveTo>
                <a:lnTo>
                  <a:pt x="2528981" y="0"/>
                </a:lnTo>
                <a:cubicBezTo>
                  <a:pt x="2804229" y="0"/>
                  <a:pt x="3027362" y="223133"/>
                  <a:pt x="3027362" y="498381"/>
                </a:cubicBezTo>
                <a:cubicBezTo>
                  <a:pt x="3030430" y="1629603"/>
                  <a:pt x="3033497" y="2760826"/>
                  <a:pt x="3036565" y="3892048"/>
                </a:cubicBezTo>
                <a:lnTo>
                  <a:pt x="9203" y="3892047"/>
                </a:lnTo>
                <a:cubicBezTo>
                  <a:pt x="6135" y="2594698"/>
                  <a:pt x="3068" y="1297349"/>
                  <a:pt x="0" y="0"/>
                </a:cubicBez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247518"/>
            <a:ext cx="46560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 dirty="0" smtClean="0"/>
              <a:t>Колонтитул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911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247518"/>
            <a:ext cx="46560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 dirty="0" smtClean="0"/>
              <a:t>Колонтитул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387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6132447"/>
            <a:ext cx="6400800" cy="304798"/>
          </a:xfrm>
        </p:spPr>
        <p:txBody>
          <a:bodyPr anchor="b" anchorCtr="0">
            <a:normAutofit/>
          </a:bodyPr>
          <a:lstStyle>
            <a:lvl1pPr marL="0" indent="0" algn="ctr">
              <a:buNone/>
              <a:defRPr sz="12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 smtClean="0"/>
              <a:t>Город и год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5098416" y="65369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5910801" y="56965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3901767"/>
            <a:ext cx="6400800" cy="940999"/>
          </a:xfrm>
        </p:spPr>
        <p:txBody>
          <a:bodyPr anchor="b">
            <a:normAutofit/>
          </a:bodyPr>
          <a:lstStyle>
            <a:lvl1pPr algn="ctr">
              <a:defRPr sz="3200" b="0">
                <a:solidFill>
                  <a:schemeClr val="bg1"/>
                </a:solidFill>
              </a:defRPr>
            </a:lvl1pPr>
          </a:lstStyle>
          <a:p>
            <a:r>
              <a:rPr lang="ru-RU" dirty="0" smtClean="0"/>
              <a:t>Название презентации</a:t>
            </a:r>
            <a:endParaRPr 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371600" y="4849606"/>
            <a:ext cx="6400800" cy="617207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600" baseline="0">
                <a:solidFill>
                  <a:schemeClr val="bg1"/>
                </a:solidFill>
              </a:defRPr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ru-RU" dirty="0" smtClean="0"/>
              <a:t>Имя и контактные данные автора</a:t>
            </a:r>
            <a:endParaRPr lang="en-US" dirty="0" smtClean="0"/>
          </a:p>
        </p:txBody>
      </p:sp>
      <p:pic>
        <p:nvPicPr>
          <p:cNvPr id="2" name="Picture 1" descr="ITMO_logo1_RU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282" y="1277169"/>
            <a:ext cx="4089436" cy="1697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845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4693" y="1329895"/>
            <a:ext cx="5965438" cy="1985292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dirty="0" smtClean="0"/>
              <a:t>Название презентации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765696" y="3429000"/>
            <a:ext cx="5965825" cy="2203450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1600"/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ru-RU" dirty="0" smtClean="0"/>
              <a:t>Имя и контактные данные автора</a:t>
            </a:r>
            <a:endParaRPr lang="en-US" dirty="0" smtClean="0"/>
          </a:p>
        </p:txBody>
      </p:sp>
      <p:pic>
        <p:nvPicPr>
          <p:cNvPr id="5" name="Picture 4" descr="ITMO_logo2_RU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53"/>
            <a:ext cx="3601115" cy="785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41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858000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43140" y="1236509"/>
            <a:ext cx="2713244" cy="2192491"/>
          </a:xfrm>
        </p:spPr>
        <p:txBody>
          <a:bodyPr anchor="t" anchorCtr="0">
            <a:normAutofit/>
          </a:bodyPr>
          <a:lstStyle>
            <a:lvl1pPr>
              <a:defRPr sz="2800" baseline="0">
                <a:solidFill>
                  <a:srgbClr val="FFFFFF"/>
                </a:solidFill>
              </a:defRPr>
            </a:lvl1pPr>
          </a:lstStyle>
          <a:p>
            <a:r>
              <a:rPr lang="ru-RU" dirty="0" smtClean="0"/>
              <a:t>Место для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825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инал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457200" y="2680371"/>
            <a:ext cx="8229600" cy="827311"/>
          </a:xfrm>
        </p:spPr>
        <p:txBody>
          <a:bodyPr>
            <a:normAutofit/>
          </a:bodyPr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ru-RU" dirty="0" smtClean="0"/>
              <a:t>Спасибо за внимание!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3716939"/>
            <a:ext cx="8229600" cy="792162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FontTx/>
              <a:buNone/>
              <a:defRPr>
                <a:solidFill>
                  <a:srgbClr val="FFFFFF"/>
                </a:solidFill>
              </a:defRPr>
            </a:lvl2pPr>
            <a:lvl3pPr marL="914400" indent="0" algn="ctr">
              <a:buFontTx/>
              <a:buNone/>
              <a:defRPr>
                <a:solidFill>
                  <a:srgbClr val="FFFFFF"/>
                </a:solidFill>
              </a:defRPr>
            </a:lvl3pPr>
            <a:lvl4pPr marL="1371600" indent="0" algn="ctr">
              <a:buFontTx/>
              <a:buNone/>
              <a:defRPr>
                <a:solidFill>
                  <a:srgbClr val="FFFFFF"/>
                </a:solidFill>
              </a:defRPr>
            </a:lvl4pPr>
            <a:lvl5pPr marL="1828800" indent="0" algn="ctr"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ru-RU" dirty="0" smtClean="0"/>
              <a:t>Контактные данные</a:t>
            </a:r>
            <a:endParaRPr lang="en-US" dirty="0" smtClean="0"/>
          </a:p>
        </p:txBody>
      </p:sp>
      <p:pic>
        <p:nvPicPr>
          <p:cNvPr id="6" name="Picture 5" descr="ITMO_logo1_RU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6331" y="763789"/>
            <a:ext cx="2971338" cy="1233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221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2328177"/>
            <a:ext cx="6273934" cy="3797986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smtClean="0"/>
              <a:t>Первый уровень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Пятый уровень</a:t>
            </a:r>
          </a:p>
          <a:p>
            <a:pPr lvl="4"/>
            <a:r>
              <a:rPr lang="ru-RU" dirty="0" smtClean="0"/>
              <a:t>Шестой уровень</a:t>
            </a:r>
            <a:endParaRPr lang="en-US" dirty="0"/>
          </a:p>
        </p:txBody>
      </p:sp>
      <p:sp>
        <p:nvSpPr>
          <p:cNvPr id="1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247518"/>
            <a:ext cx="46560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 dirty="0" smtClean="0"/>
              <a:t>Колонтитул</a:t>
            </a:r>
            <a:endParaRPr lang="en-US" dirty="0"/>
          </a:p>
        </p:txBody>
      </p:sp>
      <p:pic>
        <p:nvPicPr>
          <p:cNvPr id="3" name="Picture 2" descr="слоган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9542" y="5076407"/>
            <a:ext cx="2412864" cy="1799997"/>
          </a:xfrm>
          <a:prstGeom prst="rect">
            <a:avLst/>
          </a:prstGeom>
        </p:spPr>
      </p:pic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57200" y="1236509"/>
            <a:ext cx="8229600" cy="8273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Заголовок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284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kfq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2346582"/>
            <a:ext cx="4038600" cy="3779581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smtClean="0"/>
              <a:t>Первый уровень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Пятый уровень</a:t>
            </a:r>
          </a:p>
          <a:p>
            <a:pPr lvl="4"/>
            <a:r>
              <a:rPr lang="ru-RU" dirty="0" smtClean="0"/>
              <a:t>Шестой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2346582"/>
            <a:ext cx="4038600" cy="3779581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smtClean="0"/>
              <a:t>Первый уровень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Пятый уровень</a:t>
            </a:r>
          </a:p>
          <a:p>
            <a:pPr lvl="4"/>
            <a:r>
              <a:rPr lang="ru-RU" dirty="0" smtClean="0"/>
              <a:t>Шестой уровень</a:t>
            </a:r>
            <a:endParaRPr lang="en-US" dirty="0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247518"/>
            <a:ext cx="46560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 dirty="0" smtClean="0"/>
              <a:t>Колонтитул</a:t>
            </a:r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57200" y="1236509"/>
            <a:ext cx="8229600" cy="8273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Заголовок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592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199" y="2346582"/>
            <a:ext cx="5018388" cy="392404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smtClean="0"/>
              <a:t>Первый уровень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Пятый уровень</a:t>
            </a:r>
          </a:p>
          <a:p>
            <a:pPr lvl="4"/>
            <a:r>
              <a:rPr lang="ru-RU" dirty="0" smtClean="0"/>
              <a:t>Шестой уровень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5659438" y="2346325"/>
            <a:ext cx="3027362" cy="1885950"/>
          </a:xfrm>
          <a:custGeom>
            <a:avLst/>
            <a:gdLst/>
            <a:ahLst/>
            <a:cxnLst/>
            <a:rect l="l" t="t" r="r" b="b"/>
            <a:pathLst>
              <a:path w="3027362" h="1885950">
                <a:moveTo>
                  <a:pt x="0" y="0"/>
                </a:moveTo>
                <a:lnTo>
                  <a:pt x="3027362" y="0"/>
                </a:lnTo>
                <a:lnTo>
                  <a:pt x="3027362" y="1063625"/>
                </a:lnTo>
                <a:lnTo>
                  <a:pt x="3026362" y="1063625"/>
                </a:lnTo>
                <a:lnTo>
                  <a:pt x="3023015" y="1129917"/>
                </a:lnTo>
                <a:cubicBezTo>
                  <a:pt x="2982765" y="1526260"/>
                  <a:pt x="2667672" y="1841353"/>
                  <a:pt x="2271329" y="1881603"/>
                </a:cubicBezTo>
                <a:lnTo>
                  <a:pt x="2205037" y="1884951"/>
                </a:lnTo>
                <a:lnTo>
                  <a:pt x="2205037" y="1885950"/>
                </a:lnTo>
                <a:lnTo>
                  <a:pt x="0" y="1885950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0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5659438" y="4384675"/>
            <a:ext cx="3027362" cy="1885950"/>
          </a:xfrm>
          <a:custGeom>
            <a:avLst/>
            <a:gdLst/>
            <a:ahLst/>
            <a:cxnLst/>
            <a:rect l="l" t="t" r="r" b="b"/>
            <a:pathLst>
              <a:path w="3027362" h="1885950">
                <a:moveTo>
                  <a:pt x="0" y="0"/>
                </a:moveTo>
                <a:lnTo>
                  <a:pt x="3027362" y="0"/>
                </a:lnTo>
                <a:lnTo>
                  <a:pt x="3027362" y="1063625"/>
                </a:lnTo>
                <a:lnTo>
                  <a:pt x="3026362" y="1063625"/>
                </a:lnTo>
                <a:lnTo>
                  <a:pt x="3023015" y="1129917"/>
                </a:lnTo>
                <a:cubicBezTo>
                  <a:pt x="2982765" y="1526260"/>
                  <a:pt x="2667672" y="1841353"/>
                  <a:pt x="2271329" y="1881603"/>
                </a:cubicBezTo>
                <a:lnTo>
                  <a:pt x="2205037" y="1884951"/>
                </a:lnTo>
                <a:lnTo>
                  <a:pt x="2205037" y="1885950"/>
                </a:lnTo>
                <a:lnTo>
                  <a:pt x="0" y="1885950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236663"/>
            <a:ext cx="8229600" cy="827087"/>
          </a:xfrm>
        </p:spPr>
        <p:txBody>
          <a:bodyPr/>
          <a:lstStyle/>
          <a:p>
            <a:r>
              <a:rPr lang="ru-RU" dirty="0" smtClean="0"/>
              <a:t>Заголовок</a:t>
            </a:r>
            <a:endParaRPr lang="en-US" dirty="0"/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247518"/>
            <a:ext cx="46560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International Students and Scholars Rock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460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236509"/>
            <a:ext cx="8229600" cy="827311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 smtClean="0"/>
              <a:t>Заголовок</a:t>
            </a:r>
            <a:endParaRPr lang="en-US" dirty="0"/>
          </a:p>
        </p:txBody>
      </p:sp>
      <p:sp>
        <p:nvSpPr>
          <p:cNvPr id="16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57200" y="234632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3276148" y="234632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6097917" y="234632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0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457200" y="443211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1" name="Picture Placeholder 10"/>
          <p:cNvSpPr>
            <a:spLocks noGrp="1"/>
          </p:cNvSpPr>
          <p:nvPr>
            <p:ph type="pic" sz="quarter" idx="18"/>
          </p:nvPr>
        </p:nvSpPr>
        <p:spPr>
          <a:xfrm>
            <a:off x="3276148" y="443211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2" name="Picture Placeholder 10"/>
          <p:cNvSpPr>
            <a:spLocks noGrp="1"/>
          </p:cNvSpPr>
          <p:nvPr>
            <p:ph type="pic" sz="quarter" idx="19"/>
          </p:nvPr>
        </p:nvSpPr>
        <p:spPr>
          <a:xfrm>
            <a:off x="6097917" y="443211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20" hasCustomPrompt="1"/>
          </p:nvPr>
        </p:nvSpPr>
        <p:spPr>
          <a:xfrm>
            <a:off x="457200" y="386556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 smtClean="0"/>
              <a:t>Подпись</a:t>
            </a:r>
            <a:endParaRPr lang="en-US" dirty="0"/>
          </a:p>
        </p:txBody>
      </p:sp>
      <p:sp>
        <p:nvSpPr>
          <p:cNvPr id="26" name="Text Placeholder 24"/>
          <p:cNvSpPr>
            <a:spLocks noGrp="1"/>
          </p:cNvSpPr>
          <p:nvPr>
            <p:ph type="body" sz="quarter" idx="21" hasCustomPrompt="1"/>
          </p:nvPr>
        </p:nvSpPr>
        <p:spPr>
          <a:xfrm>
            <a:off x="3275818" y="386556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 smtClean="0"/>
              <a:t>Подпись</a:t>
            </a:r>
            <a:endParaRPr lang="en-US" dirty="0"/>
          </a:p>
        </p:txBody>
      </p:sp>
      <p:sp>
        <p:nvSpPr>
          <p:cNvPr id="27" name="Text Placeholder 24"/>
          <p:cNvSpPr>
            <a:spLocks noGrp="1"/>
          </p:cNvSpPr>
          <p:nvPr>
            <p:ph type="body" sz="quarter" idx="22" hasCustomPrompt="1"/>
          </p:nvPr>
        </p:nvSpPr>
        <p:spPr>
          <a:xfrm>
            <a:off x="6085705" y="386556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 smtClean="0"/>
              <a:t>Подпись</a:t>
            </a:r>
            <a:endParaRPr lang="en-US" dirty="0"/>
          </a:p>
        </p:txBody>
      </p:sp>
      <p:sp>
        <p:nvSpPr>
          <p:cNvPr id="28" name="Text Placeholder 24"/>
          <p:cNvSpPr>
            <a:spLocks noGrp="1"/>
          </p:cNvSpPr>
          <p:nvPr>
            <p:ph type="body" sz="quarter" idx="23" hasCustomPrompt="1"/>
          </p:nvPr>
        </p:nvSpPr>
        <p:spPr>
          <a:xfrm>
            <a:off x="457200" y="596368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 smtClean="0"/>
              <a:t>Подпись</a:t>
            </a:r>
            <a:endParaRPr lang="en-US" dirty="0"/>
          </a:p>
        </p:txBody>
      </p:sp>
      <p:sp>
        <p:nvSpPr>
          <p:cNvPr id="29" name="Text Placeholder 24"/>
          <p:cNvSpPr>
            <a:spLocks noGrp="1"/>
          </p:cNvSpPr>
          <p:nvPr>
            <p:ph type="body" sz="quarter" idx="24" hasCustomPrompt="1"/>
          </p:nvPr>
        </p:nvSpPr>
        <p:spPr>
          <a:xfrm>
            <a:off x="3275818" y="596368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 smtClean="0"/>
              <a:t>Подпись</a:t>
            </a:r>
            <a:endParaRPr lang="en-US" dirty="0"/>
          </a:p>
        </p:txBody>
      </p:sp>
      <p:sp>
        <p:nvSpPr>
          <p:cNvPr id="30" name="Text Placeholder 24"/>
          <p:cNvSpPr>
            <a:spLocks noGrp="1"/>
          </p:cNvSpPr>
          <p:nvPr>
            <p:ph type="body" sz="quarter" idx="25" hasCustomPrompt="1"/>
          </p:nvPr>
        </p:nvSpPr>
        <p:spPr>
          <a:xfrm>
            <a:off x="6085705" y="596368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 smtClean="0"/>
              <a:t>Подпись</a:t>
            </a:r>
            <a:endParaRPr lang="en-US" dirty="0"/>
          </a:p>
        </p:txBody>
      </p:sp>
      <p:sp>
        <p:nvSpPr>
          <p:cNvPr id="3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247518"/>
            <a:ext cx="46560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International Students and Scholars Rock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6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9.xml"/><Relationship Id="rId9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236509"/>
            <a:ext cx="8229600" cy="8273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Заголовок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59930"/>
            <a:ext cx="8229600" cy="38662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Первый уровень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Пятый уровень</a:t>
            </a:r>
          </a:p>
          <a:p>
            <a:pPr lvl="4"/>
            <a:r>
              <a:rPr lang="ru-RU" dirty="0" smtClean="0"/>
              <a:t>Шестой уровень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439283"/>
            <a:ext cx="46560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International Students and Scholars Rock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865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97" r:id="rId2"/>
    <p:sldLayoutId id="2147483692" r:id="rId3"/>
    <p:sldLayoutId id="2147483686" r:id="rId4"/>
    <p:sldLayoutId id="2147483689" r:id="rId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b="1" i="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SzPct val="100000"/>
        <a:buFontTx/>
        <a:buBlip>
          <a:blip r:embed="rId7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0" y="0"/>
            <a:ext cx="9144000" cy="791396"/>
          </a:xfrm>
          <a:prstGeom prst="rect">
            <a:avLst/>
          </a:prstGeom>
          <a:solidFill>
            <a:srgbClr val="0230A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Verdana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236509"/>
            <a:ext cx="8229600" cy="8273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Заголовок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59930"/>
            <a:ext cx="8229600" cy="38662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Первый уровень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Пятый уровень</a:t>
            </a:r>
          </a:p>
          <a:p>
            <a:pPr lvl="4"/>
            <a:r>
              <a:rPr lang="ru-RU" dirty="0" smtClean="0"/>
              <a:t>Шестой уровень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-865051" y="551216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pic>
        <p:nvPicPr>
          <p:cNvPr id="7" name="Picture 6" descr="ITMO_logo3_RU.png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630254" cy="791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003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200" b="1" i="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SzPct val="100000"/>
        <a:buFontTx/>
        <a:buBlip>
          <a:blip r:embed="rId10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Разработка </a:t>
            </a:r>
            <a:r>
              <a:rPr lang="ru-RU" dirty="0" smtClean="0"/>
              <a:t>программы расчета вероятности победы участника госзакупок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765696" y="3808520"/>
            <a:ext cx="5965825" cy="1823930"/>
          </a:xfrm>
        </p:spPr>
        <p:txBody>
          <a:bodyPr/>
          <a:lstStyle/>
          <a:p>
            <a:r>
              <a:rPr lang="ru-RU" sz="2000" dirty="0" smtClean="0"/>
              <a:t>Иминов Николай</a:t>
            </a:r>
            <a:endParaRPr lang="en-US" sz="2000" dirty="0" smtClean="0"/>
          </a:p>
          <a:p>
            <a:r>
              <a:rPr lang="ru-RU" sz="2000" dirty="0" smtClean="0"/>
              <a:t>Группа </a:t>
            </a:r>
            <a:r>
              <a:rPr lang="en-US" sz="2000" dirty="0" smtClean="0"/>
              <a:t>Y243</a:t>
            </a:r>
            <a:r>
              <a:rPr lang="ru-RU" sz="2000" dirty="0" smtClean="0"/>
              <a:t>4</a:t>
            </a:r>
          </a:p>
        </p:txBody>
      </p:sp>
      <p:sp>
        <p:nvSpPr>
          <p:cNvPr id="4" name="Subtitle 5"/>
          <p:cNvSpPr txBox="1">
            <a:spLocks/>
          </p:cNvSpPr>
          <p:nvPr/>
        </p:nvSpPr>
        <p:spPr>
          <a:xfrm>
            <a:off x="2589527" y="6226805"/>
            <a:ext cx="4140604" cy="304798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1200" dirty="0" smtClean="0"/>
              <a:t>Санкт-Петербург</a:t>
            </a:r>
            <a:r>
              <a:rPr lang="en-US" sz="1200" dirty="0" smtClean="0"/>
              <a:t>, 201</a:t>
            </a:r>
            <a:r>
              <a:rPr lang="ru-RU" sz="1200" dirty="0" smtClean="0"/>
              <a:t>8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472064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457200" y="822853"/>
            <a:ext cx="8229600" cy="827311"/>
          </a:xfrm>
        </p:spPr>
        <p:txBody>
          <a:bodyPr/>
          <a:lstStyle/>
          <a:p>
            <a:r>
              <a:rPr lang="ru-RU" dirty="0" smtClean="0"/>
              <a:t>Описание входных и выходных данных </a:t>
            </a:r>
            <a:endParaRPr lang="ru-RU" dirty="0"/>
          </a:p>
        </p:txBody>
      </p:sp>
      <p:sp>
        <p:nvSpPr>
          <p:cNvPr id="15" name="Нижний колонтитул 1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 dirty="0"/>
              <a:t>Разработка программы расчета вероятности победы участника госзакупок</a:t>
            </a:r>
            <a:endParaRPr lang="en-US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8686800" y="6422011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10</a:t>
            </a:r>
            <a:endParaRPr lang="ru-RU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0453799"/>
              </p:ext>
            </p:extLst>
          </p:nvPr>
        </p:nvGraphicFramePr>
        <p:xfrm>
          <a:off x="457200" y="1844809"/>
          <a:ext cx="8136000" cy="40262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7300"/>
                <a:gridCol w="2896700"/>
                <a:gridCol w="2712000"/>
              </a:tblGrid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ru-RU" sz="16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Функция</a:t>
                      </a:r>
                      <a:endParaRPr lang="ru-RU" sz="1600" dirty="0"/>
                    </a:p>
                  </a:txBody>
                  <a:tcPr marL="122209" marR="122209" marT="61105" marB="611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Входные данные</a:t>
                      </a:r>
                      <a:endParaRPr lang="ru-RU" sz="1600" dirty="0"/>
                    </a:p>
                  </a:txBody>
                  <a:tcPr marL="122209" marR="122209" marT="61105" marB="611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Выходные данные</a:t>
                      </a:r>
                      <a:endParaRPr lang="ru-RU" sz="1600" dirty="0"/>
                    </a:p>
                  </a:txBody>
                  <a:tcPr marL="122209" marR="122209" marT="61105" marB="61105"/>
                </a:tc>
              </a:tr>
              <a:tr h="828000">
                <a:tc>
                  <a:txBody>
                    <a:bodyPr/>
                    <a:lstStyle/>
                    <a:p>
                      <a:r>
                        <a:rPr lang="ru-RU" sz="160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Функция синхронизации</a:t>
                      </a:r>
                      <a:endParaRPr lang="ru-RU" sz="1600" dirty="0"/>
                    </a:p>
                  </a:txBody>
                  <a:tcPr marL="122209" marR="122209" marT="61105" marB="61105"/>
                </a:tc>
                <a:tc>
                  <a:txBody>
                    <a:bodyPr/>
                    <a:lstStyle/>
                    <a:p>
                      <a:r>
                        <a:rPr lang="ru-RU" sz="160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Информация об </a:t>
                      </a:r>
                      <a:r>
                        <a:rPr lang="en-US" sz="160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ftp </a:t>
                      </a:r>
                      <a:r>
                        <a:rPr lang="ru-RU" sz="160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сервере,</a:t>
                      </a:r>
                    </a:p>
                    <a:p>
                      <a:r>
                        <a:rPr lang="ru-RU" sz="160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период синхронизации,</a:t>
                      </a:r>
                    </a:p>
                    <a:p>
                      <a:r>
                        <a:rPr lang="ru-RU" sz="160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место для хранения архивов</a:t>
                      </a:r>
                      <a:endParaRPr lang="ru-RU" sz="1600" dirty="0"/>
                    </a:p>
                  </a:txBody>
                  <a:tcPr marL="122209" marR="122209" marT="61105" marB="61105"/>
                </a:tc>
                <a:tc>
                  <a:txBody>
                    <a:bodyPr/>
                    <a:lstStyle/>
                    <a:p>
                      <a:r>
                        <a:rPr lang="ru-RU" sz="160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Статус синхронизации,</a:t>
                      </a:r>
                    </a:p>
                    <a:p>
                      <a:r>
                        <a:rPr lang="ru-RU" sz="160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список файлов для обработки</a:t>
                      </a:r>
                    </a:p>
                  </a:txBody>
                  <a:tcPr marL="122209" marR="122209" marT="61105" marB="61105"/>
                </a:tc>
              </a:tr>
              <a:tr h="828000">
                <a:tc>
                  <a:txBody>
                    <a:bodyPr/>
                    <a:lstStyle/>
                    <a:p>
                      <a:r>
                        <a:rPr lang="ru-RU" sz="160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Функция обработки</a:t>
                      </a:r>
                      <a:endParaRPr lang="ru-RU" sz="1600" dirty="0"/>
                    </a:p>
                  </a:txBody>
                  <a:tcPr marL="122209" marR="122209" marT="61105" marB="61105"/>
                </a:tc>
                <a:tc>
                  <a:txBody>
                    <a:bodyPr/>
                    <a:lstStyle/>
                    <a:p>
                      <a:r>
                        <a:rPr lang="ru-RU" sz="160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Список файлов, место</a:t>
                      </a:r>
                      <a:r>
                        <a:rPr lang="ru-RU" sz="1600" i="1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для хранения документов</a:t>
                      </a:r>
                      <a:endParaRPr lang="ru-RU" sz="1600" i="1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2209" marR="122209" marT="61105" marB="61105"/>
                </a:tc>
                <a:tc>
                  <a:txBody>
                    <a:bodyPr/>
                    <a:lstStyle/>
                    <a:p>
                      <a:r>
                        <a:rPr lang="ru-RU" sz="160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Сведения</a:t>
                      </a:r>
                      <a:r>
                        <a:rPr lang="ru-RU" sz="1600" i="1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о гарантиях, банках, заказчиках и поставщиках</a:t>
                      </a:r>
                      <a:endParaRPr lang="ru-RU" sz="1600" dirty="0"/>
                    </a:p>
                  </a:txBody>
                  <a:tcPr marL="122209" marR="122209" marT="61105" marB="61105"/>
                </a:tc>
              </a:tr>
              <a:tr h="530187">
                <a:tc>
                  <a:txBody>
                    <a:bodyPr/>
                    <a:lstStyle/>
                    <a:p>
                      <a:r>
                        <a:rPr lang="ru-RU" sz="160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Функция поиска</a:t>
                      </a:r>
                      <a:endParaRPr lang="ru-RU" sz="1600" dirty="0"/>
                    </a:p>
                  </a:txBody>
                  <a:tcPr marL="122911" marR="122911" marT="61455" marB="61455"/>
                </a:tc>
                <a:tc>
                  <a:txBody>
                    <a:bodyPr/>
                    <a:lstStyle/>
                    <a:p>
                      <a:r>
                        <a:rPr lang="ru-RU" sz="160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Критерии поиска,</a:t>
                      </a:r>
                    </a:p>
                    <a:p>
                      <a:r>
                        <a:rPr lang="ru-RU" sz="160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файл базы данных</a:t>
                      </a:r>
                      <a:endParaRPr lang="ru-RU" sz="1600" dirty="0"/>
                    </a:p>
                  </a:txBody>
                  <a:tcPr marL="122911" marR="122911" marT="61455" marB="61455"/>
                </a:tc>
                <a:tc>
                  <a:txBody>
                    <a:bodyPr/>
                    <a:lstStyle/>
                    <a:p>
                      <a:r>
                        <a:rPr lang="ru-RU" sz="160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Список записей, подходящих под условия</a:t>
                      </a:r>
                      <a:r>
                        <a:rPr lang="ru-RU" sz="1600" i="1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поиска</a:t>
                      </a:r>
                      <a:endParaRPr lang="ru-RU" sz="1600" dirty="0"/>
                    </a:p>
                  </a:txBody>
                  <a:tcPr marL="122911" marR="122911" marT="61455" marB="61455"/>
                </a:tc>
              </a:tr>
              <a:tr h="1080000">
                <a:tc>
                  <a:txBody>
                    <a:bodyPr/>
                    <a:lstStyle/>
                    <a:p>
                      <a:r>
                        <a:rPr lang="ru-RU" sz="160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Функция анализа</a:t>
                      </a:r>
                      <a:endParaRPr lang="ru-RU" sz="1600" dirty="0"/>
                    </a:p>
                  </a:txBody>
                  <a:tcPr marL="122911" marR="122911" marT="61455" marB="61455"/>
                </a:tc>
                <a:tc>
                  <a:txBody>
                    <a:bodyPr/>
                    <a:lstStyle/>
                    <a:p>
                      <a:r>
                        <a:rPr lang="ru-RU" sz="160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Список найденных участников,</a:t>
                      </a:r>
                    </a:p>
                    <a:p>
                      <a:r>
                        <a:rPr lang="ru-RU" sz="160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перечень показателей сравнения</a:t>
                      </a:r>
                      <a:endParaRPr lang="ru-RU" sz="1600" dirty="0">
                        <a:solidFill>
                          <a:srgbClr val="FF0000"/>
                        </a:solidFill>
                      </a:endParaRPr>
                    </a:p>
                  </a:txBody>
                  <a:tcPr marL="122911" marR="122911" marT="61455" marB="61455"/>
                </a:tc>
                <a:tc>
                  <a:txBody>
                    <a:bodyPr/>
                    <a:lstStyle/>
                    <a:p>
                      <a:r>
                        <a:rPr lang="ru-RU" sz="160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Сведения о победителе,</a:t>
                      </a:r>
                    </a:p>
                    <a:p>
                      <a:r>
                        <a:rPr lang="ru-RU" sz="160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Рассчитанные показатели</a:t>
                      </a:r>
                      <a:endParaRPr lang="ru-RU" sz="1600" dirty="0"/>
                    </a:p>
                  </a:txBody>
                  <a:tcPr marL="122911" marR="122911" marT="61455" marB="6145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0657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457200" y="822853"/>
            <a:ext cx="8229600" cy="827311"/>
          </a:xfrm>
        </p:spPr>
        <p:txBody>
          <a:bodyPr/>
          <a:lstStyle/>
          <a:p>
            <a:r>
              <a:rPr lang="ru-RU" dirty="0"/>
              <a:t>Модель </a:t>
            </a:r>
            <a:r>
              <a:rPr lang="ru-RU" dirty="0" smtClean="0"/>
              <a:t>разработки (1/3)</a:t>
            </a:r>
            <a:endParaRPr lang="ru-RU" dirty="0"/>
          </a:p>
        </p:txBody>
      </p:sp>
      <p:sp>
        <p:nvSpPr>
          <p:cNvPr id="15" name="Нижний колонтитул 1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 dirty="0"/>
              <a:t>Разработка программы расчета вероятности победы участника госзакупок</a:t>
            </a:r>
            <a:endParaRPr lang="en-US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8686800" y="6422011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12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504" y="1650163"/>
            <a:ext cx="7851996" cy="477184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678868" y="3737821"/>
            <a:ext cx="1828800" cy="5078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sz="900" dirty="0" smtClean="0">
                <a:solidFill>
                  <a:srgbClr val="00000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Работать с программой</a:t>
            </a:r>
          </a:p>
          <a:p>
            <a:r>
              <a:rPr lang="ru-RU" sz="900" dirty="0" smtClean="0">
                <a:solidFill>
                  <a:srgbClr val="00000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расчета вероятности победы </a:t>
            </a:r>
          </a:p>
          <a:p>
            <a:r>
              <a:rPr lang="ru-RU" sz="900" dirty="0" smtClean="0">
                <a:solidFill>
                  <a:srgbClr val="00000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участника госзакупок</a:t>
            </a:r>
            <a:endParaRPr lang="ru-RU" sz="900" dirty="0">
              <a:solidFill>
                <a:srgbClr val="000000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6849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457200" y="822853"/>
            <a:ext cx="8229600" cy="827311"/>
          </a:xfrm>
        </p:spPr>
        <p:txBody>
          <a:bodyPr/>
          <a:lstStyle/>
          <a:p>
            <a:r>
              <a:rPr lang="ru-RU" dirty="0"/>
              <a:t>Модель </a:t>
            </a:r>
            <a:r>
              <a:rPr lang="ru-RU" dirty="0" smtClean="0"/>
              <a:t>разработки (2/</a:t>
            </a:r>
            <a:r>
              <a:rPr lang="en-US" dirty="0" smtClean="0"/>
              <a:t>3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15" name="Нижний колонтитул 1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 dirty="0"/>
              <a:t>Разработка программы расчета вероятности победы участника госзакупок</a:t>
            </a:r>
            <a:endParaRPr lang="en-US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8686800" y="6422011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13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97392"/>
            <a:ext cx="8311655" cy="5109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168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457200" y="822853"/>
            <a:ext cx="8229600" cy="827311"/>
          </a:xfrm>
        </p:spPr>
        <p:txBody>
          <a:bodyPr/>
          <a:lstStyle/>
          <a:p>
            <a:r>
              <a:rPr lang="ru-RU" dirty="0"/>
              <a:t>Модель </a:t>
            </a:r>
            <a:r>
              <a:rPr lang="ru-RU" dirty="0" smtClean="0"/>
              <a:t>разработки (3/</a:t>
            </a:r>
            <a:r>
              <a:rPr lang="en-US" dirty="0" smtClean="0"/>
              <a:t>3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15" name="Нижний колонтитул 1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 dirty="0"/>
              <a:t>Разработка программы расчета вероятности победы участника госзакупок</a:t>
            </a:r>
            <a:endParaRPr lang="en-US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8686800" y="6422011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14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860" y="1540727"/>
            <a:ext cx="8415292" cy="4881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66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457200" y="1033062"/>
            <a:ext cx="8531286" cy="827311"/>
          </a:xfrm>
        </p:spPr>
        <p:txBody>
          <a:bodyPr>
            <a:normAutofit/>
          </a:bodyPr>
          <a:lstStyle/>
          <a:p>
            <a:r>
              <a:rPr lang="ru-RU" dirty="0" smtClean="0"/>
              <a:t>Средства реализации</a:t>
            </a:r>
            <a:endParaRPr lang="ru-RU" dirty="0"/>
          </a:p>
        </p:txBody>
      </p:sp>
      <p:sp>
        <p:nvSpPr>
          <p:cNvPr id="15" name="Нижний колонтитул 1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 dirty="0"/>
              <a:t>Разработка программы расчета вероятности победы участника госзакупок</a:t>
            </a:r>
            <a:endParaRPr lang="en-US" dirty="0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457200" y="1860373"/>
            <a:ext cx="8229600" cy="440807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0000" indent="-360000"/>
            <a:r>
              <a:rPr lang="ru-RU" sz="2200" dirty="0" smtClean="0"/>
              <a:t>Разработка реализована </a:t>
            </a:r>
            <a:r>
              <a:rPr lang="ru-RU" sz="2200" dirty="0"/>
              <a:t>как настольное приложение. Для хранения информации </a:t>
            </a:r>
            <a:r>
              <a:rPr lang="ru-RU" sz="2200" dirty="0" smtClean="0"/>
              <a:t>используются технологии </a:t>
            </a:r>
            <a:r>
              <a:rPr lang="ru-RU" sz="2200" dirty="0"/>
              <a:t>баз данных и объектно-ориентированного программирования.</a:t>
            </a:r>
          </a:p>
          <a:p>
            <a:pPr marL="360000" indent="-360000"/>
            <a:r>
              <a:rPr lang="ru-RU" sz="2200" dirty="0" smtClean="0"/>
              <a:t>При разработке использовались </a:t>
            </a:r>
            <a:r>
              <a:rPr lang="ru-RU" sz="2200" dirty="0"/>
              <a:t>следующие программные средства:</a:t>
            </a:r>
          </a:p>
          <a:p>
            <a:pPr marL="720000" lvl="0" indent="-360000">
              <a:buFont typeface="Arial" panose="020B0604020202020204" pitchFamily="34" charset="0"/>
              <a:buChar char="•"/>
            </a:pPr>
            <a:r>
              <a:rPr lang="en-US" sz="2200" dirty="0"/>
              <a:t>python </a:t>
            </a:r>
            <a:r>
              <a:rPr lang="en-US" sz="2200" dirty="0" smtClean="0"/>
              <a:t>3.</a:t>
            </a:r>
            <a:r>
              <a:rPr lang="ru-RU" sz="2200" dirty="0"/>
              <a:t>6</a:t>
            </a:r>
            <a:r>
              <a:rPr lang="en-US" sz="2200" dirty="0" smtClean="0"/>
              <a:t>;</a:t>
            </a:r>
            <a:endParaRPr lang="ru-RU" sz="2200" dirty="0"/>
          </a:p>
          <a:p>
            <a:pPr marL="720000" lvl="0" indent="-360000">
              <a:buFont typeface="Arial" panose="020B0604020202020204" pitchFamily="34" charset="0"/>
              <a:buChar char="•"/>
            </a:pPr>
            <a:r>
              <a:rPr lang="ru-RU" sz="2200" dirty="0"/>
              <a:t>фреймворк QT </a:t>
            </a:r>
            <a:r>
              <a:rPr lang="ru-RU" sz="2200" dirty="0" smtClean="0"/>
              <a:t>5.10;</a:t>
            </a:r>
            <a:endParaRPr lang="ru-RU" sz="2200" dirty="0"/>
          </a:p>
          <a:p>
            <a:pPr marL="720000" lvl="0" indent="-360000">
              <a:buFont typeface="Arial" panose="020B0604020202020204" pitchFamily="34" charset="0"/>
              <a:buChar char="•"/>
            </a:pPr>
            <a:r>
              <a:rPr lang="ru-RU" sz="2200" dirty="0"/>
              <a:t>СУБД </a:t>
            </a:r>
            <a:r>
              <a:rPr lang="en-US" sz="2200" dirty="0"/>
              <a:t>SQLite 3.5</a:t>
            </a:r>
            <a:endParaRPr lang="ru-RU" sz="2200" dirty="0"/>
          </a:p>
          <a:p>
            <a:pPr marL="0" indent="0"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6" name="Прямоугольник 5"/>
          <p:cNvSpPr/>
          <p:nvPr/>
        </p:nvSpPr>
        <p:spPr>
          <a:xfrm>
            <a:off x="8686800" y="6422011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1</a:t>
            </a:r>
            <a:r>
              <a:rPr lang="ru-RU" dirty="0"/>
              <a:t>5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5832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457200" y="628462"/>
            <a:ext cx="8229600" cy="827311"/>
          </a:xfrm>
        </p:spPr>
        <p:txBody>
          <a:bodyPr>
            <a:normAutofit/>
          </a:bodyPr>
          <a:lstStyle/>
          <a:p>
            <a:r>
              <a:rPr lang="ru-RU" dirty="0" smtClean="0"/>
              <a:t>Описание выполняемых функций (</a:t>
            </a:r>
            <a:r>
              <a:rPr lang="ru-RU" dirty="0"/>
              <a:t>1</a:t>
            </a:r>
            <a:r>
              <a:rPr lang="ru-RU" dirty="0" smtClean="0"/>
              <a:t>/4)</a:t>
            </a:r>
            <a:endParaRPr lang="ru-RU" dirty="0"/>
          </a:p>
        </p:txBody>
      </p:sp>
      <p:sp>
        <p:nvSpPr>
          <p:cNvPr id="15" name="Нижний колонтитул 1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 dirty="0"/>
              <a:t>Разработка программы расчета вероятности победы участника госзакупок</a:t>
            </a:r>
            <a:endParaRPr lang="en-US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8686800" y="6422011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16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42817"/>
            <a:ext cx="8420100" cy="4979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622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457200" y="628462"/>
            <a:ext cx="8229600" cy="827311"/>
          </a:xfrm>
        </p:spPr>
        <p:txBody>
          <a:bodyPr>
            <a:normAutofit/>
          </a:bodyPr>
          <a:lstStyle/>
          <a:p>
            <a:r>
              <a:rPr lang="ru-RU" dirty="0" smtClean="0"/>
              <a:t>Описание выполняемых функций (2/4)</a:t>
            </a:r>
            <a:endParaRPr lang="ru-RU" dirty="0"/>
          </a:p>
        </p:txBody>
      </p:sp>
      <p:sp>
        <p:nvSpPr>
          <p:cNvPr id="15" name="Нижний колонтитул 1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 dirty="0"/>
              <a:t>Разработка программы расчета вероятности победы участника госзакупок</a:t>
            </a:r>
            <a:endParaRPr lang="en-US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8686800" y="6422011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17</a:t>
            </a:r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876" y="1324519"/>
            <a:ext cx="6883718" cy="544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860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457200" y="628462"/>
            <a:ext cx="8229600" cy="827311"/>
          </a:xfrm>
        </p:spPr>
        <p:txBody>
          <a:bodyPr>
            <a:normAutofit/>
          </a:bodyPr>
          <a:lstStyle/>
          <a:p>
            <a:r>
              <a:rPr lang="ru-RU" dirty="0" smtClean="0"/>
              <a:t>Описание выполняемых функций (3/4)</a:t>
            </a:r>
            <a:endParaRPr lang="ru-RU" dirty="0"/>
          </a:p>
        </p:txBody>
      </p:sp>
      <p:sp>
        <p:nvSpPr>
          <p:cNvPr id="15" name="Нижний колонтитул 1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 dirty="0"/>
              <a:t>Разработка программы расчета вероятности победы участника госзакупок</a:t>
            </a:r>
            <a:endParaRPr lang="en-US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8686800" y="6422011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18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3" y="1352691"/>
            <a:ext cx="8715375" cy="496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34668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457200" y="628462"/>
            <a:ext cx="8229600" cy="827311"/>
          </a:xfrm>
        </p:spPr>
        <p:txBody>
          <a:bodyPr>
            <a:normAutofit/>
          </a:bodyPr>
          <a:lstStyle/>
          <a:p>
            <a:r>
              <a:rPr lang="ru-RU" dirty="0" smtClean="0"/>
              <a:t>Описание выполняемых функций (4/4)</a:t>
            </a:r>
            <a:endParaRPr lang="ru-RU" dirty="0"/>
          </a:p>
        </p:txBody>
      </p:sp>
      <p:sp>
        <p:nvSpPr>
          <p:cNvPr id="15" name="Нижний колонтитул 1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 dirty="0"/>
              <a:t>Разработка программы расчета вероятности победы участника госзакупок</a:t>
            </a:r>
            <a:endParaRPr lang="en-US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8686800" y="6422011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19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4915" y="2800985"/>
            <a:ext cx="5191125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74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457200" y="628462"/>
            <a:ext cx="8229600" cy="827311"/>
          </a:xfrm>
        </p:spPr>
        <p:txBody>
          <a:bodyPr>
            <a:normAutofit/>
          </a:bodyPr>
          <a:lstStyle/>
          <a:p>
            <a:r>
              <a:rPr lang="ru-RU" dirty="0" smtClean="0"/>
              <a:t>Описание выполняемых функций (1/4)</a:t>
            </a:r>
            <a:endParaRPr lang="ru-RU" dirty="0"/>
          </a:p>
        </p:txBody>
      </p:sp>
      <p:sp>
        <p:nvSpPr>
          <p:cNvPr id="15" name="Нижний колонтитул 1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 dirty="0"/>
              <a:t>Разработка программы расчета вероятности победы участника госзакупок</a:t>
            </a:r>
            <a:endParaRPr lang="en-US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8686800" y="6422011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20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343" y="1278665"/>
            <a:ext cx="6904673" cy="540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125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457200" y="799526"/>
            <a:ext cx="8229600" cy="827311"/>
          </a:xfrm>
        </p:spPr>
        <p:txBody>
          <a:bodyPr/>
          <a:lstStyle/>
          <a:p>
            <a:r>
              <a:rPr lang="ru-RU" dirty="0" smtClean="0"/>
              <a:t>Цели и задачи</a:t>
            </a:r>
            <a:endParaRPr lang="ru-RU" dirty="0"/>
          </a:p>
        </p:txBody>
      </p:sp>
      <p:sp>
        <p:nvSpPr>
          <p:cNvPr id="15" name="Нижний колонтитул 1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 dirty="0"/>
              <a:t>Разработка программы расчета вероятности победы участника госзакупок</a:t>
            </a:r>
            <a:endParaRPr lang="en-US" dirty="0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457199" y="1790627"/>
            <a:ext cx="8380443" cy="440807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ru-RU" dirty="0" smtClean="0"/>
              <a:t>	Разработка</a:t>
            </a:r>
            <a:r>
              <a:rPr lang="ru-RU" dirty="0" smtClean="0">
                <a:solidFill>
                  <a:srgbClr val="FF0000"/>
                </a:solidFill>
              </a:rPr>
              <a:t> </a:t>
            </a:r>
            <a:r>
              <a:rPr lang="ru-RU" dirty="0" smtClean="0"/>
              <a:t>приложения, которое будет рассчитывать лучшего поставщика в задаваемом регионе и ценовом диапазоне.</a:t>
            </a:r>
            <a:endParaRPr lang="ru-RU" dirty="0"/>
          </a:p>
          <a:p>
            <a:pPr marL="0" indent="0" algn="just">
              <a:buNone/>
            </a:pPr>
            <a:r>
              <a:rPr lang="ru-RU" dirty="0" smtClean="0"/>
              <a:t>	Для </a:t>
            </a:r>
            <a:r>
              <a:rPr lang="ru-RU" dirty="0"/>
              <a:t>достижения поставленной цели </a:t>
            </a:r>
            <a:r>
              <a:rPr lang="ru-RU" dirty="0" smtClean="0"/>
              <a:t>необходимо было </a:t>
            </a:r>
            <a:r>
              <a:rPr lang="ru-RU" dirty="0"/>
              <a:t>выполнить следующие задачи:</a:t>
            </a:r>
          </a:p>
          <a:p>
            <a:pPr lvl="0" algn="just" fontAlgn="base"/>
            <a:r>
              <a:rPr lang="ru-RU" dirty="0" smtClean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определить и проанализировать </a:t>
            </a:r>
            <a:r>
              <a:rPr lang="ru-RU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требования к </a:t>
            </a:r>
            <a:r>
              <a:rPr lang="ru-RU" dirty="0" smtClean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разработке;</a:t>
            </a:r>
            <a:endParaRPr lang="ru-RU" dirty="0">
              <a:effectLst>
                <a:glow>
                  <a:srgbClr val="000000"/>
                </a:glow>
                <a:outerShdw sx="0" sy="0">
                  <a:srgbClr val="000000"/>
                </a:outerShdw>
                <a:reflection stA="0" endPos="0" fadeDir="0" sx="0" sy="0"/>
              </a:effectLst>
            </a:endParaRPr>
          </a:p>
          <a:p>
            <a:pPr lvl="0" algn="just" fontAlgn="base"/>
            <a:r>
              <a:rPr lang="ru-RU" dirty="0" smtClean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построить и проанализировать модели </a:t>
            </a:r>
            <a:r>
              <a:rPr lang="ru-RU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работы программного </a:t>
            </a:r>
            <a:r>
              <a:rPr lang="ru-RU" dirty="0" smtClean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продукта;</a:t>
            </a:r>
          </a:p>
          <a:p>
            <a:pPr lvl="0" algn="just" fontAlgn="base"/>
            <a:r>
              <a:rPr lang="ru-RU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с</a:t>
            </a:r>
            <a:r>
              <a:rPr lang="ru-RU" dirty="0" smtClean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формировать техническое </a:t>
            </a:r>
            <a:r>
              <a:rPr lang="ru-RU" dirty="0" smtClean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задание;</a:t>
            </a:r>
            <a:endParaRPr lang="ru-RU" dirty="0">
              <a:effectLst>
                <a:glow>
                  <a:srgbClr val="000000"/>
                </a:glow>
                <a:outerShdw sx="0" sy="0">
                  <a:srgbClr val="000000"/>
                </a:outerShdw>
                <a:reflection stA="0" endPos="0" fadeDir="0" sx="0" sy="0"/>
              </a:effectLst>
            </a:endParaRPr>
          </a:p>
          <a:p>
            <a:pPr lvl="0"/>
            <a:r>
              <a:rPr lang="ru-RU" dirty="0"/>
              <a:t>р</a:t>
            </a:r>
            <a:r>
              <a:rPr lang="ru-RU" dirty="0" smtClean="0"/>
              <a:t>еализовать </a:t>
            </a:r>
            <a:r>
              <a:rPr lang="ru-RU" dirty="0"/>
              <a:t>модули сбора, анализа и вывода </a:t>
            </a:r>
            <a:r>
              <a:rPr lang="ru-RU" dirty="0" smtClean="0"/>
              <a:t>данных;</a:t>
            </a:r>
            <a:endParaRPr lang="ru-RU" dirty="0"/>
          </a:p>
          <a:p>
            <a:pPr lvl="0" algn="just" fontAlgn="base"/>
            <a:r>
              <a:rPr lang="ru-RU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с</a:t>
            </a:r>
            <a:r>
              <a:rPr lang="ru-RU" dirty="0" smtClean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проектировать </a:t>
            </a:r>
            <a:r>
              <a:rPr lang="ru-RU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и реализовать интерфейс </a:t>
            </a:r>
            <a:r>
              <a:rPr lang="ru-RU" dirty="0" smtClean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разработки</a:t>
            </a:r>
            <a:r>
              <a:rPr lang="ru-RU" dirty="0" smtClean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;</a:t>
            </a:r>
            <a:endParaRPr lang="en-US" dirty="0" smtClean="0">
              <a:effectLst>
                <a:glow>
                  <a:srgbClr val="000000"/>
                </a:glow>
                <a:outerShdw sx="0" sy="0">
                  <a:srgbClr val="000000"/>
                </a:outerShdw>
                <a:reflection stA="0" endPos="0" fadeDir="0" sx="0" sy="0"/>
              </a:effectLst>
            </a:endParaRPr>
          </a:p>
          <a:p>
            <a:pPr algn="just" fontAlgn="base"/>
            <a:r>
              <a:rPr lang="ru-RU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провести тестирование и отладку программного </a:t>
            </a:r>
            <a:r>
              <a:rPr lang="ru-RU" dirty="0" smtClean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продукта</a:t>
            </a:r>
            <a:r>
              <a:rPr lang="en-US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;</a:t>
            </a:r>
            <a:endParaRPr lang="ru-RU" dirty="0">
              <a:effectLst>
                <a:glow>
                  <a:srgbClr val="000000"/>
                </a:glow>
                <a:outerShdw sx="0" sy="0">
                  <a:srgbClr val="000000"/>
                </a:outerShdw>
                <a:reflection stA="0" endPos="0" fadeDir="0" sx="0" sy="0"/>
              </a:effectLst>
            </a:endParaRPr>
          </a:p>
          <a:p>
            <a:pPr algn="just" fontAlgn="base"/>
            <a:r>
              <a:rPr lang="ru-RU" dirty="0" smtClean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сформировать техническое описание</a:t>
            </a:r>
            <a:r>
              <a:rPr lang="en-US" dirty="0" smtClean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;</a:t>
            </a:r>
            <a:endParaRPr lang="ru-RU" dirty="0" smtClean="0">
              <a:effectLst>
                <a:glow>
                  <a:srgbClr val="000000"/>
                </a:glow>
                <a:outerShdw sx="0" sy="0">
                  <a:srgbClr val="000000"/>
                </a:outerShdw>
                <a:reflection stA="0" endPos="0" fadeDir="0" sx="0" sy="0"/>
              </a:effectLst>
            </a:endParaRPr>
          </a:p>
          <a:p>
            <a:pPr algn="just" fontAlgn="base"/>
            <a:r>
              <a:rPr lang="ru-RU" dirty="0" smtClean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сформировать пояснительную записку.</a:t>
            </a:r>
            <a:endParaRPr lang="ru-RU" dirty="0">
              <a:effectLst>
                <a:glow>
                  <a:srgbClr val="000000"/>
                </a:glow>
                <a:outerShdw sx="0" sy="0">
                  <a:srgbClr val="000000"/>
                </a:outerShdw>
                <a:reflection stA="0" endPos="0" fadeDir="0" sx="0" sy="0"/>
              </a:effectLst>
            </a:endParaRP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6" name="Прямоугольник 5"/>
          <p:cNvSpPr/>
          <p:nvPr/>
        </p:nvSpPr>
        <p:spPr>
          <a:xfrm>
            <a:off x="8686800" y="642201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351150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457200" y="628462"/>
            <a:ext cx="8229600" cy="827311"/>
          </a:xfrm>
        </p:spPr>
        <p:txBody>
          <a:bodyPr>
            <a:normAutofit/>
          </a:bodyPr>
          <a:lstStyle/>
          <a:p>
            <a:r>
              <a:rPr lang="ru-RU" dirty="0" smtClean="0"/>
              <a:t>Описание выполняемых функций (2/4)</a:t>
            </a:r>
            <a:endParaRPr lang="ru-RU" dirty="0"/>
          </a:p>
        </p:txBody>
      </p:sp>
      <p:sp>
        <p:nvSpPr>
          <p:cNvPr id="15" name="Нижний колонтитул 1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 dirty="0"/>
              <a:t>Разработка программы расчета вероятности победы участника госзакупок</a:t>
            </a:r>
            <a:endParaRPr lang="en-US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8686800" y="6422011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21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543" y="1280494"/>
            <a:ext cx="6874200" cy="5417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369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457200" y="628462"/>
            <a:ext cx="8229600" cy="827311"/>
          </a:xfrm>
        </p:spPr>
        <p:txBody>
          <a:bodyPr>
            <a:normAutofit/>
          </a:bodyPr>
          <a:lstStyle/>
          <a:p>
            <a:r>
              <a:rPr lang="ru-RU" dirty="0" smtClean="0"/>
              <a:t>Описание выполняемых функций (3/4)</a:t>
            </a:r>
            <a:endParaRPr lang="ru-RU" dirty="0"/>
          </a:p>
        </p:txBody>
      </p:sp>
      <p:sp>
        <p:nvSpPr>
          <p:cNvPr id="15" name="Нижний колонтитул 1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 dirty="0"/>
              <a:t>Разработка программы расчета вероятности победы участника госзакупок</a:t>
            </a:r>
            <a:endParaRPr lang="en-US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8686800" y="6422011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22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064" y="1297778"/>
            <a:ext cx="6839985" cy="5407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674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457200" y="628462"/>
            <a:ext cx="8229600" cy="827311"/>
          </a:xfrm>
        </p:spPr>
        <p:txBody>
          <a:bodyPr>
            <a:normAutofit/>
          </a:bodyPr>
          <a:lstStyle/>
          <a:p>
            <a:r>
              <a:rPr lang="ru-RU" dirty="0" smtClean="0"/>
              <a:t>Описание выполняемых функций (4/4)</a:t>
            </a:r>
            <a:endParaRPr lang="ru-RU" dirty="0"/>
          </a:p>
        </p:txBody>
      </p:sp>
      <p:sp>
        <p:nvSpPr>
          <p:cNvPr id="15" name="Нижний колонтитул 1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 dirty="0"/>
              <a:t>Разработка программы расчета вероятности победы участника госзакупок</a:t>
            </a:r>
            <a:endParaRPr lang="en-US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8686800" y="6422011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23</a:t>
            </a:r>
            <a:endParaRPr lang="ru-RU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1380" y="1289825"/>
            <a:ext cx="6852285" cy="539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9694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457200" y="799526"/>
            <a:ext cx="8229600" cy="827311"/>
          </a:xfrm>
        </p:spPr>
        <p:txBody>
          <a:bodyPr/>
          <a:lstStyle/>
          <a:p>
            <a:r>
              <a:rPr lang="ru-RU" dirty="0" smtClean="0"/>
              <a:t>Экономическое обоснование</a:t>
            </a:r>
            <a:endParaRPr lang="ru-RU" dirty="0"/>
          </a:p>
        </p:txBody>
      </p:sp>
      <p:sp>
        <p:nvSpPr>
          <p:cNvPr id="15" name="Нижний колонтитул 1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 dirty="0"/>
              <a:t>Разработка программы расчета вероятности победы участника госзакупок</a:t>
            </a:r>
            <a:endParaRPr lang="en-US" dirty="0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457200" y="1536854"/>
            <a:ext cx="8229600" cy="2051559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 smtClean="0"/>
              <a:t>Общая </a:t>
            </a:r>
            <a:r>
              <a:rPr lang="ru-RU" dirty="0"/>
              <a:t>сумма себестоимости разработки проекта составляет 76 тысяч </a:t>
            </a:r>
            <a:r>
              <a:rPr lang="ru-RU" dirty="0" smtClean="0"/>
              <a:t>рублей</a:t>
            </a:r>
            <a:r>
              <a:rPr lang="ru-RU" dirty="0"/>
              <a:t>. Самая значимая часть затрат </a:t>
            </a:r>
            <a:r>
              <a:rPr lang="ru-RU" dirty="0" smtClean="0"/>
              <a:t>(</a:t>
            </a:r>
            <a:r>
              <a:rPr lang="en-US" dirty="0" smtClean="0"/>
              <a:t>32 </a:t>
            </a:r>
            <a:r>
              <a:rPr lang="ru-RU" dirty="0" err="1" smtClean="0"/>
              <a:t>т.р</a:t>
            </a:r>
            <a:r>
              <a:rPr lang="ru-RU" dirty="0" smtClean="0"/>
              <a:t>. - 41,84</a:t>
            </a:r>
            <a:r>
              <a:rPr lang="ru-RU" dirty="0"/>
              <a:t>%) была потрачена на оборотные средства. Следующие две, схожие по размеру, части являются затратами на амортизацию оборудования </a:t>
            </a:r>
            <a:r>
              <a:rPr lang="ru-RU" dirty="0" smtClean="0"/>
              <a:t>(18600 р., - 24,46</a:t>
            </a:r>
            <a:r>
              <a:rPr lang="ru-RU" dirty="0"/>
              <a:t>%) и зарплату в фонде оплаты труда </a:t>
            </a:r>
            <a:r>
              <a:rPr lang="ru-RU" dirty="0" smtClean="0"/>
              <a:t>(18300 р. - 24,06</a:t>
            </a:r>
            <a:r>
              <a:rPr lang="ru-RU" dirty="0"/>
              <a:t>%). Сумма далее </a:t>
            </a:r>
            <a:r>
              <a:rPr lang="ru-RU" dirty="0" smtClean="0"/>
              <a:t>(5490 р. - 7,21</a:t>
            </a:r>
            <a:r>
              <a:rPr lang="ru-RU" dirty="0"/>
              <a:t>%) представляет собой взносы во внебюджетные фонды, и, наконец, последнее </a:t>
            </a:r>
            <a:r>
              <a:rPr lang="ru-RU" dirty="0" smtClean="0"/>
              <a:t>(1830 р. - 2,41</a:t>
            </a:r>
            <a:r>
              <a:rPr lang="ru-RU" dirty="0"/>
              <a:t>%) – непредвиденные расходы. 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6" name="Прямоугольник 5"/>
          <p:cNvSpPr/>
          <p:nvPr/>
        </p:nvSpPr>
        <p:spPr>
          <a:xfrm>
            <a:off x="8686800" y="6422011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24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1226" y="3535536"/>
            <a:ext cx="5498783" cy="3154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8287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457200" y="799526"/>
            <a:ext cx="8229600" cy="827311"/>
          </a:xfrm>
        </p:spPr>
        <p:txBody>
          <a:bodyPr/>
          <a:lstStyle/>
          <a:p>
            <a:r>
              <a:rPr lang="ru-RU" dirty="0" smtClean="0"/>
              <a:t>Выводы</a:t>
            </a:r>
            <a:endParaRPr lang="ru-RU" dirty="0"/>
          </a:p>
        </p:txBody>
      </p:sp>
      <p:sp>
        <p:nvSpPr>
          <p:cNvPr id="15" name="Нижний колонтитул 1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 dirty="0"/>
              <a:t>Разработка программы расчета вероятности победы участника госзакупок</a:t>
            </a:r>
            <a:endParaRPr lang="en-US" dirty="0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457200" y="1783593"/>
            <a:ext cx="8229600" cy="440807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ru-RU" dirty="0" smtClean="0"/>
              <a:t>	По итогу выполнения проекта, были достигнуты следующие результаты:</a:t>
            </a:r>
            <a:endParaRPr lang="ru-RU" dirty="0"/>
          </a:p>
          <a:p>
            <a:pPr lvl="0" algn="just" fontAlgn="base"/>
            <a:r>
              <a:rPr lang="ru-RU" dirty="0" smtClean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определены и проанализированы </a:t>
            </a:r>
            <a:r>
              <a:rPr lang="ru-RU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требования к </a:t>
            </a:r>
            <a:r>
              <a:rPr lang="ru-RU" dirty="0" smtClean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разработке;</a:t>
            </a:r>
            <a:endParaRPr lang="ru-RU" dirty="0">
              <a:effectLst>
                <a:glow>
                  <a:srgbClr val="000000"/>
                </a:glow>
                <a:outerShdw sx="0" sy="0">
                  <a:srgbClr val="000000"/>
                </a:outerShdw>
                <a:reflection stA="0" endPos="0" fadeDir="0" sx="0" sy="0"/>
              </a:effectLst>
            </a:endParaRPr>
          </a:p>
          <a:p>
            <a:pPr lvl="0" algn="just" fontAlgn="base"/>
            <a:r>
              <a:rPr lang="ru-RU" dirty="0" smtClean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построены и проанализированы модели </a:t>
            </a:r>
            <a:r>
              <a:rPr lang="ru-RU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работы программного </a:t>
            </a:r>
            <a:r>
              <a:rPr lang="ru-RU" dirty="0" smtClean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продукта;</a:t>
            </a:r>
          </a:p>
          <a:p>
            <a:pPr lvl="0" algn="just" fontAlgn="base"/>
            <a:r>
              <a:rPr lang="ru-RU" smtClean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составлено и </a:t>
            </a:r>
            <a:r>
              <a:rPr lang="ru-RU" dirty="0" smtClean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оформлено техническое задание;</a:t>
            </a:r>
            <a:endParaRPr lang="ru-RU" dirty="0">
              <a:effectLst>
                <a:glow>
                  <a:srgbClr val="000000"/>
                </a:glow>
                <a:outerShdw sx="0" sy="0">
                  <a:srgbClr val="000000"/>
                </a:outerShdw>
                <a:reflection stA="0" endPos="0" fadeDir="0" sx="0" sy="0"/>
              </a:effectLst>
            </a:endParaRPr>
          </a:p>
          <a:p>
            <a:pPr lvl="0"/>
            <a:r>
              <a:rPr lang="ru-RU" dirty="0" smtClean="0"/>
              <a:t>реализованы </a:t>
            </a:r>
            <a:r>
              <a:rPr lang="ru-RU" dirty="0"/>
              <a:t>модули сбора, анализа и вывода </a:t>
            </a:r>
            <a:r>
              <a:rPr lang="ru-RU" dirty="0" smtClean="0"/>
              <a:t>данных;</a:t>
            </a:r>
            <a:endParaRPr lang="ru-RU" dirty="0"/>
          </a:p>
          <a:p>
            <a:pPr lvl="0" algn="just" fontAlgn="base"/>
            <a:r>
              <a:rPr lang="ru-RU" dirty="0" smtClean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спроектирован </a:t>
            </a:r>
            <a:r>
              <a:rPr lang="ru-RU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и </a:t>
            </a:r>
            <a:r>
              <a:rPr lang="ru-RU" dirty="0" smtClean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реализован </a:t>
            </a:r>
            <a:r>
              <a:rPr lang="ru-RU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интерфейс </a:t>
            </a:r>
            <a:r>
              <a:rPr lang="ru-RU" dirty="0" smtClean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разработки;</a:t>
            </a:r>
            <a:endParaRPr lang="en-US" dirty="0" smtClean="0">
              <a:effectLst>
                <a:glow>
                  <a:srgbClr val="000000"/>
                </a:glow>
                <a:outerShdw sx="0" sy="0">
                  <a:srgbClr val="000000"/>
                </a:outerShdw>
                <a:reflection stA="0" endPos="0" fadeDir="0" sx="0" sy="0"/>
              </a:effectLst>
            </a:endParaRPr>
          </a:p>
          <a:p>
            <a:pPr lvl="0" algn="just" fontAlgn="base"/>
            <a:r>
              <a:rPr lang="ru-RU" dirty="0" smtClean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проведено тестирование и отладка </a:t>
            </a:r>
            <a:r>
              <a:rPr lang="ru-RU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программного </a:t>
            </a:r>
            <a:r>
              <a:rPr lang="ru-RU" dirty="0" smtClean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продукта</a:t>
            </a:r>
            <a:r>
              <a:rPr lang="ru-RU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;</a:t>
            </a:r>
          </a:p>
          <a:p>
            <a:pPr algn="just" fontAlgn="base"/>
            <a:r>
              <a:rPr lang="ru-RU" dirty="0" smtClean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составлено и </a:t>
            </a:r>
            <a:r>
              <a:rPr lang="ru-RU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оформлено техническое описание;</a:t>
            </a:r>
          </a:p>
          <a:p>
            <a:pPr lvl="0" algn="just" fontAlgn="base"/>
            <a:r>
              <a:rPr lang="ru-RU" dirty="0" smtClean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составлена и оформлена пояснительная записка к ВКР.</a:t>
            </a:r>
            <a:endParaRPr lang="ru-RU" dirty="0">
              <a:effectLst>
                <a:glow>
                  <a:srgbClr val="000000"/>
                </a:glow>
                <a:outerShdw sx="0" sy="0">
                  <a:srgbClr val="000000"/>
                </a:outerShdw>
                <a:reflection stA="0" endPos="0" fadeDir="0" sx="0" sy="0"/>
              </a:effectLst>
            </a:endParaRP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6" name="Прямоугольник 5"/>
          <p:cNvSpPr/>
          <p:nvPr/>
        </p:nvSpPr>
        <p:spPr>
          <a:xfrm>
            <a:off x="8686800" y="6422011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25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04927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94026"/>
            <a:ext cx="8229600" cy="827311"/>
          </a:xfrm>
        </p:spPr>
        <p:txBody>
          <a:bodyPr/>
          <a:lstStyle/>
          <a:p>
            <a:r>
              <a:rPr lang="ru-RU" dirty="0" smtClean="0"/>
              <a:t>Спасибо за внимание</a:t>
            </a:r>
            <a:endParaRPr lang="en-US" dirty="0"/>
          </a:p>
        </p:txBody>
      </p:sp>
      <p:sp>
        <p:nvSpPr>
          <p:cNvPr id="5" name="Subtitle 5"/>
          <p:cNvSpPr txBox="1">
            <a:spLocks/>
          </p:cNvSpPr>
          <p:nvPr/>
        </p:nvSpPr>
        <p:spPr>
          <a:xfrm>
            <a:off x="1371600" y="6132447"/>
            <a:ext cx="6400800" cy="304798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1200" dirty="0" smtClean="0">
                <a:solidFill>
                  <a:schemeClr val="bg1"/>
                </a:solidFill>
              </a:rPr>
              <a:t>Санкт-Петербург</a:t>
            </a:r>
            <a:r>
              <a:rPr lang="en-US" sz="1200" dirty="0" smtClean="0">
                <a:solidFill>
                  <a:schemeClr val="bg1"/>
                </a:solidFill>
              </a:rPr>
              <a:t>, 2018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9375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457200" y="812589"/>
            <a:ext cx="8229600" cy="827311"/>
          </a:xfrm>
        </p:spPr>
        <p:txBody>
          <a:bodyPr/>
          <a:lstStyle/>
          <a:p>
            <a:r>
              <a:rPr lang="ru-RU" dirty="0" smtClean="0"/>
              <a:t>Назначение разработки</a:t>
            </a:r>
            <a:endParaRPr lang="ru-RU" dirty="0"/>
          </a:p>
        </p:txBody>
      </p:sp>
      <p:sp>
        <p:nvSpPr>
          <p:cNvPr id="15" name="Нижний колонтитул 1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 dirty="0"/>
              <a:t>Разработка </a:t>
            </a:r>
            <a:r>
              <a:rPr lang="ru-RU" dirty="0" smtClean="0"/>
              <a:t>программы расчета вероятности победы участника госзакупок</a:t>
            </a:r>
            <a:endParaRPr lang="en-US" dirty="0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457200" y="1783593"/>
            <a:ext cx="8229600" cy="440807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 smtClean="0"/>
              <a:t>	</a:t>
            </a:r>
            <a:r>
              <a:rPr lang="ru-RU" sz="2400" dirty="0"/>
              <a:t>А</a:t>
            </a:r>
            <a:r>
              <a:rPr lang="ru-RU" sz="2400" dirty="0" smtClean="0"/>
              <a:t>втоматизация процессов сбора информации о банковских гарантиях и определения </a:t>
            </a:r>
            <a:r>
              <a:rPr lang="ru-RU" sz="2400" dirty="0"/>
              <a:t>наиболее результативных предпринимателей, </a:t>
            </a:r>
            <a:r>
              <a:rPr lang="ru-RU" sz="2400" dirty="0" smtClean="0"/>
              <a:t>получивших эти гарантии, участвуя </a:t>
            </a:r>
            <a:r>
              <a:rPr lang="ru-RU" sz="2400" dirty="0"/>
              <a:t>в электронных торгах, для дальнейшего предложения им более выгодных условий сотрудничества.</a:t>
            </a:r>
          </a:p>
          <a:p>
            <a:pPr marL="0" indent="0">
              <a:buNone/>
            </a:pPr>
            <a:r>
              <a:rPr lang="ru-RU" sz="2400" dirty="0" smtClean="0"/>
              <a:t>	Разработка </a:t>
            </a:r>
            <a:r>
              <a:rPr lang="ru-RU" sz="2400" dirty="0"/>
              <a:t>должна представлять собой настольное приложение с интерфейсом пользователя.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6" name="Прямоугольник 5"/>
          <p:cNvSpPr/>
          <p:nvPr/>
        </p:nvSpPr>
        <p:spPr>
          <a:xfrm>
            <a:off x="8686800" y="642201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360901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457200" y="822853"/>
            <a:ext cx="8229600" cy="827311"/>
          </a:xfrm>
        </p:spPr>
        <p:txBody>
          <a:bodyPr/>
          <a:lstStyle/>
          <a:p>
            <a:r>
              <a:rPr lang="ru-RU" dirty="0" smtClean="0"/>
              <a:t>Заказчик</a:t>
            </a:r>
            <a:endParaRPr lang="ru-RU" dirty="0"/>
          </a:p>
        </p:txBody>
      </p:sp>
      <p:sp>
        <p:nvSpPr>
          <p:cNvPr id="15" name="Нижний колонтитул 1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 dirty="0"/>
              <a:t>Разработка программы расчета вероятности победы участника госзакупок</a:t>
            </a:r>
            <a:endParaRPr lang="en-US" dirty="0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457200" y="1860373"/>
            <a:ext cx="8229600" cy="4408079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b="1" dirty="0" smtClean="0"/>
              <a:t>ПАО </a:t>
            </a:r>
            <a:r>
              <a:rPr lang="ru-RU" sz="2400" b="1" dirty="0"/>
              <a:t>«Сбербанк» </a:t>
            </a:r>
            <a:r>
              <a:rPr lang="ru-RU" sz="2400" dirty="0"/>
              <a:t>— российский универсальный коммерческий банк, крупнейший банк России, Центральной и Восточной Европы. </a:t>
            </a:r>
            <a:r>
              <a:rPr lang="ru-RU" sz="2400" dirty="0" smtClean="0"/>
              <a:t>Контролируется </a:t>
            </a:r>
            <a:r>
              <a:rPr lang="ru-RU" sz="2400" dirty="0"/>
              <a:t>Центральным банком Российской Федерации, которому принадлежит более 51% </a:t>
            </a:r>
            <a:r>
              <a:rPr lang="ru-RU" sz="2400" dirty="0" smtClean="0"/>
              <a:t>акций.</a:t>
            </a:r>
          </a:p>
          <a:p>
            <a:pPr marL="0" indent="0">
              <a:buNone/>
            </a:pPr>
            <a:endParaRPr lang="ru-RU" sz="2400" dirty="0" smtClean="0"/>
          </a:p>
          <a:p>
            <a:pPr marL="0" indent="0">
              <a:buNone/>
            </a:pPr>
            <a:r>
              <a:rPr lang="ru-RU" sz="2400" b="1" dirty="0" smtClean="0"/>
              <a:t>Задачи </a:t>
            </a:r>
            <a:r>
              <a:rPr lang="ru-RU" sz="2400" b="1" dirty="0"/>
              <a:t>отдела сегментного </a:t>
            </a:r>
            <a:r>
              <a:rPr lang="ru-RU" sz="2400" b="1" dirty="0" smtClean="0"/>
              <a:t>менеджмента:</a:t>
            </a:r>
          </a:p>
          <a:p>
            <a:pPr marL="0" indent="0">
              <a:buNone/>
            </a:pPr>
            <a:r>
              <a:rPr lang="ru-RU" sz="2400" dirty="0" smtClean="0"/>
              <a:t>Мониторинг и контроль, организация и планирование продаж, </a:t>
            </a:r>
            <a:r>
              <a:rPr lang="ru-RU" sz="2400" dirty="0"/>
              <a:t>обеспечение </a:t>
            </a:r>
            <a:r>
              <a:rPr lang="ru-RU" sz="2400" dirty="0" smtClean="0"/>
              <a:t>эффективного, конструктивного </a:t>
            </a:r>
            <a:r>
              <a:rPr lang="ru-RU" sz="2400" dirty="0"/>
              <a:t>и результативного взаимодействия </a:t>
            </a:r>
            <a:r>
              <a:rPr lang="ru-RU" sz="2400" dirty="0" smtClean="0"/>
              <a:t>при реализации сделок, а так же предоставление прочих </a:t>
            </a:r>
            <a:r>
              <a:rPr lang="ru-RU" sz="2400" dirty="0"/>
              <a:t>услуг банка клиентам малого, среднего, </a:t>
            </a:r>
            <a:r>
              <a:rPr lang="ru-RU" sz="2400" dirty="0" smtClean="0"/>
              <a:t>крупного бизнеса и Регионального государственного сектора</a:t>
            </a:r>
            <a:r>
              <a:rPr lang="en-US" sz="2400" dirty="0" smtClean="0"/>
              <a:t>.</a:t>
            </a:r>
            <a:endParaRPr lang="ru-RU" sz="2400" dirty="0" smtClean="0"/>
          </a:p>
          <a:p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6" name="Прямоугольник 5"/>
          <p:cNvSpPr/>
          <p:nvPr/>
        </p:nvSpPr>
        <p:spPr>
          <a:xfrm>
            <a:off x="8686800" y="642201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24496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457200" y="812589"/>
            <a:ext cx="8229600" cy="827311"/>
          </a:xfrm>
        </p:spPr>
        <p:txBody>
          <a:bodyPr/>
          <a:lstStyle/>
          <a:p>
            <a:r>
              <a:rPr lang="ru-RU" dirty="0" smtClean="0"/>
              <a:t>Описание предметной области</a:t>
            </a:r>
            <a:endParaRPr lang="ru-RU" dirty="0"/>
          </a:p>
        </p:txBody>
      </p:sp>
      <p:sp>
        <p:nvSpPr>
          <p:cNvPr id="15" name="Нижний колонтитул 1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 dirty="0"/>
              <a:t>Разработка программы расчета вероятности победы участника госзакупок</a:t>
            </a:r>
            <a:endParaRPr lang="en-US" dirty="0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457199" y="1783593"/>
            <a:ext cx="8380443" cy="4638418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200" dirty="0"/>
              <a:t>	</a:t>
            </a:r>
            <a:r>
              <a:rPr lang="ru-RU" sz="2200" dirty="0" smtClean="0"/>
              <a:t>Государственные закупки — </a:t>
            </a:r>
            <a:r>
              <a:rPr lang="ru-RU" sz="2200" dirty="0"/>
              <a:t>конкурентная форма размещения заказов на поставку товаров, </a:t>
            </a:r>
            <a:r>
              <a:rPr lang="ru-RU" sz="2200" dirty="0" smtClean="0"/>
              <a:t>выполнения </a:t>
            </a:r>
            <a:r>
              <a:rPr lang="ru-RU" sz="2200" dirty="0"/>
              <a:t>работ, </a:t>
            </a:r>
            <a:r>
              <a:rPr lang="ru-RU" sz="2200" dirty="0" smtClean="0"/>
              <a:t>оказания </a:t>
            </a:r>
            <a:r>
              <a:rPr lang="ru-RU" sz="2200" dirty="0"/>
              <a:t>услуг для государственных или муниципальных нужд по заранее указанным в документации </a:t>
            </a:r>
            <a:r>
              <a:rPr lang="ru-RU" sz="2200" dirty="0" smtClean="0"/>
              <a:t>условиям и </a:t>
            </a:r>
            <a:r>
              <a:rPr lang="ru-RU" sz="2200" dirty="0"/>
              <a:t>в оговоренные </a:t>
            </a:r>
            <a:r>
              <a:rPr lang="ru-RU" sz="2200" dirty="0" smtClean="0"/>
              <a:t>сроки.</a:t>
            </a:r>
          </a:p>
          <a:p>
            <a:pPr marL="0" indent="0">
              <a:buNone/>
            </a:pPr>
            <a:r>
              <a:rPr lang="ru-RU" sz="2200" dirty="0"/>
              <a:t>	</a:t>
            </a:r>
            <a:r>
              <a:rPr lang="ru-RU" sz="2200" dirty="0" smtClean="0"/>
              <a:t>Государственный </a:t>
            </a:r>
            <a:r>
              <a:rPr lang="ru-RU" sz="2200" dirty="0"/>
              <a:t>или муниципальный контракт заключается с победителем — участником закупки (поставщиком), подавшим </a:t>
            </a:r>
            <a:r>
              <a:rPr lang="ru-RU" sz="2200" dirty="0" smtClean="0"/>
              <a:t>предложение, </a:t>
            </a:r>
            <a:r>
              <a:rPr lang="ru-RU" sz="2200" dirty="0"/>
              <a:t>в котором предложены наилучшие условия</a:t>
            </a:r>
            <a:r>
              <a:rPr lang="ru-RU" sz="2200" dirty="0" smtClean="0"/>
              <a:t>.</a:t>
            </a:r>
          </a:p>
          <a:p>
            <a:pPr marL="0" indent="0">
              <a:buNone/>
            </a:pPr>
            <a:r>
              <a:rPr lang="ru-RU" sz="2200" dirty="0"/>
              <a:t>	</a:t>
            </a:r>
            <a:r>
              <a:rPr lang="ru-RU" sz="2200" dirty="0" smtClean="0"/>
              <a:t>Банковская </a:t>
            </a:r>
            <a:r>
              <a:rPr lang="ru-RU" sz="2200" dirty="0"/>
              <a:t>гарантия является инструментом обеспечения исполнения обязательств перед заказчиком (бенефициаром), при котором банк (гарант) берет на себя финансовую ответственность за ненадлежащее исполнение поставщиком (принципалом) условий государственного контракта</a:t>
            </a:r>
            <a:r>
              <a:rPr lang="ru-RU" sz="2200" dirty="0" smtClean="0"/>
              <a:t>.</a:t>
            </a:r>
            <a:endParaRPr lang="en-US" sz="2200" dirty="0" smtClean="0"/>
          </a:p>
        </p:txBody>
      </p:sp>
      <p:sp>
        <p:nvSpPr>
          <p:cNvPr id="6" name="Прямоугольник 5"/>
          <p:cNvSpPr/>
          <p:nvPr/>
        </p:nvSpPr>
        <p:spPr>
          <a:xfrm>
            <a:off x="8686800" y="642201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4070537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Название 1"/>
          <p:cNvSpPr>
            <a:spLocks noGrp="1"/>
          </p:cNvSpPr>
          <p:nvPr>
            <p:ph type="title"/>
          </p:nvPr>
        </p:nvSpPr>
        <p:spPr>
          <a:xfrm>
            <a:off x="457200" y="822853"/>
            <a:ext cx="8229600" cy="827311"/>
          </a:xfrm>
        </p:spPr>
        <p:txBody>
          <a:bodyPr>
            <a:normAutofit/>
          </a:bodyPr>
          <a:lstStyle/>
          <a:p>
            <a:r>
              <a:rPr lang="ru-RU" dirty="0" smtClean="0"/>
              <a:t>Аналогичные решения</a:t>
            </a:r>
            <a:endParaRPr lang="ru-RU" dirty="0"/>
          </a:p>
        </p:txBody>
      </p:sp>
      <p:sp>
        <p:nvSpPr>
          <p:cNvPr id="23" name="Прямоугольник 22"/>
          <p:cNvSpPr/>
          <p:nvPr/>
        </p:nvSpPr>
        <p:spPr>
          <a:xfrm>
            <a:off x="8686800" y="642201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6</a:t>
            </a:r>
          </a:p>
        </p:txBody>
      </p:sp>
      <p:sp>
        <p:nvSpPr>
          <p:cNvPr id="24" name="Нижний колонтитул 14"/>
          <p:cNvSpPr>
            <a:spLocks noGrp="1"/>
          </p:cNvSpPr>
          <p:nvPr>
            <p:ph type="ftr" sz="quarter" idx="3"/>
          </p:nvPr>
        </p:nvSpPr>
        <p:spPr>
          <a:xfrm>
            <a:off x="4030768" y="247518"/>
            <a:ext cx="4656032" cy="365125"/>
          </a:xfrm>
        </p:spPr>
        <p:txBody>
          <a:bodyPr/>
          <a:lstStyle/>
          <a:p>
            <a:r>
              <a:rPr lang="ru-RU" dirty="0"/>
              <a:t>Разработка программы расчета вероятности победы участника госзакупок</a:t>
            </a:r>
            <a:endParaRPr lang="en-US" dirty="0"/>
          </a:p>
        </p:txBody>
      </p:sp>
      <p:sp>
        <p:nvSpPr>
          <p:cNvPr id="25" name="Content Placeholder 2"/>
          <p:cNvSpPr txBox="1">
            <a:spLocks/>
          </p:cNvSpPr>
          <p:nvPr/>
        </p:nvSpPr>
        <p:spPr>
          <a:xfrm>
            <a:off x="457200" y="1909076"/>
            <a:ext cx="8229600" cy="419962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ru-RU" sz="2400" dirty="0"/>
              <a:t>ООС </a:t>
            </a:r>
            <a:r>
              <a:rPr lang="ru-RU" sz="2400" dirty="0" smtClean="0"/>
              <a:t>ОФФЛАЙН </a:t>
            </a:r>
            <a:r>
              <a:rPr lang="ru-RU" sz="2400" dirty="0"/>
              <a:t>КЛИЕНТ. Реестр размещения </a:t>
            </a:r>
            <a:r>
              <a:rPr lang="ru-RU" sz="2400" dirty="0" smtClean="0"/>
              <a:t>заказов;</a:t>
            </a:r>
            <a:endParaRPr lang="ru-RU" sz="2400" dirty="0"/>
          </a:p>
          <a:p>
            <a:pPr lvl="0"/>
            <a:r>
              <a:rPr lang="en-US" sz="2400" dirty="0" err="1" smtClean="0"/>
              <a:t>Госзакупки</a:t>
            </a:r>
            <a:r>
              <a:rPr lang="en-US" sz="2400" dirty="0" smtClean="0"/>
              <a:t> РФ</a:t>
            </a:r>
            <a:r>
              <a:rPr lang="ru-RU" sz="2400" dirty="0"/>
              <a:t>;</a:t>
            </a:r>
            <a:endParaRPr lang="ru-RU" sz="2400" dirty="0" smtClean="0"/>
          </a:p>
          <a:p>
            <a:pPr lvl="0"/>
            <a:r>
              <a:rPr lang="ru-RU" sz="2400" dirty="0" smtClean="0"/>
              <a:t>"Эконом-Эксперт" - "Инструменты</a:t>
            </a:r>
            <a:r>
              <a:rPr lang="ru-RU" sz="2400" dirty="0"/>
              <a:t> </a:t>
            </a:r>
            <a:r>
              <a:rPr lang="ru-RU" sz="2400" dirty="0" smtClean="0"/>
              <a:t>".</a:t>
            </a:r>
          </a:p>
        </p:txBody>
      </p:sp>
    </p:spTree>
    <p:extLst>
      <p:ext uri="{BB962C8B-B14F-4D97-AF65-F5344CB8AC3E}">
        <p14:creationId xmlns:p14="http://schemas.microsoft.com/office/powerpoint/2010/main" val="1200758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457200" y="731412"/>
            <a:ext cx="8229600" cy="827311"/>
          </a:xfrm>
        </p:spPr>
        <p:txBody>
          <a:bodyPr>
            <a:normAutofit/>
          </a:bodyPr>
          <a:lstStyle/>
          <a:p>
            <a:r>
              <a:rPr lang="ru-RU" dirty="0" smtClean="0"/>
              <a:t>Сравнение аналогичных решений </a:t>
            </a:r>
            <a:endParaRPr lang="ru-RU" dirty="0"/>
          </a:p>
        </p:txBody>
      </p:sp>
      <p:sp>
        <p:nvSpPr>
          <p:cNvPr id="15" name="Нижний колонтитул 1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 dirty="0"/>
              <a:t>Разработка программы расчета вероятности победы участника госзакупок</a:t>
            </a:r>
            <a:endParaRPr lang="en-US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6176453"/>
              </p:ext>
            </p:extLst>
          </p:nvPr>
        </p:nvGraphicFramePr>
        <p:xfrm>
          <a:off x="457200" y="1559582"/>
          <a:ext cx="8229602" cy="493887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91542"/>
                <a:gridCol w="1746020"/>
                <a:gridCol w="1746020"/>
                <a:gridCol w="1746020"/>
              </a:tblGrid>
              <a:tr h="29832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 smtClean="0">
                          <a:effectLst/>
                        </a:rPr>
                        <a:t>Аналог/Функция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97" marR="43597" marT="0" marB="0" anchor="ctr"/>
                </a:tc>
                <a:tc>
                  <a:txBody>
                    <a:bodyPr/>
                    <a:lstStyle/>
                    <a:p>
                      <a:pPr indent="-4699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 smtClean="0">
                          <a:effectLst/>
                        </a:rPr>
                        <a:t>ОФФЛАЙН</a:t>
                      </a:r>
                      <a:r>
                        <a:rPr lang="ru-RU" sz="1200" baseline="0" dirty="0" smtClean="0">
                          <a:effectLst/>
                        </a:rPr>
                        <a:t> КЛИЕНТ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97" marR="43597" marT="0" marB="0" anchor="ctr"/>
                </a:tc>
                <a:tc>
                  <a:txBody>
                    <a:bodyPr/>
                    <a:lstStyle/>
                    <a:p>
                      <a:pPr indent="4445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 err="1" smtClean="0">
                          <a:effectLst/>
                        </a:rPr>
                        <a:t>Госзакупки</a:t>
                      </a:r>
                      <a:r>
                        <a:rPr lang="ru-RU" sz="1200" dirty="0" smtClean="0">
                          <a:effectLst/>
                        </a:rPr>
                        <a:t> РФ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97" marR="4359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 smtClean="0">
                          <a:effectLst/>
                        </a:rPr>
                        <a:t>Эконом-Эксперт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97" marR="43597" marT="0" marB="0" anchor="ctr"/>
                </a:tc>
              </a:tr>
              <a:tr h="464055">
                <a:tc>
                  <a:txBody>
                    <a:bodyPr/>
                    <a:lstStyle/>
                    <a:p>
                      <a:pPr algn="l"/>
                      <a:r>
                        <a:rPr lang="ru-RU" sz="1400" b="0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Подключение к </a:t>
                      </a:r>
                      <a:r>
                        <a:rPr lang="en-US" sz="1400" b="0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ftp </a:t>
                      </a:r>
                      <a:r>
                        <a:rPr lang="ru-RU" sz="1400" b="0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серверу ЕИС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+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+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+</a:t>
                      </a:r>
                    </a:p>
                  </a:txBody>
                  <a:tcPr marL="68580" marR="68580" marT="0" marB="0" anchor="ctr"/>
                </a:tc>
              </a:tr>
              <a:tr h="464055">
                <a:tc>
                  <a:txBody>
                    <a:bodyPr/>
                    <a:lstStyle/>
                    <a:p>
                      <a:pPr algn="l"/>
                      <a:r>
                        <a:rPr lang="ru-RU" sz="1400" b="0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Синхронизация с сервером для получения новых документов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+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+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+</a:t>
                      </a:r>
                    </a:p>
                  </a:txBody>
                  <a:tcPr marL="68580" marR="68580" marT="0" marB="0" anchor="ctr"/>
                </a:tc>
              </a:tr>
              <a:tr h="464055">
                <a:tc>
                  <a:txBody>
                    <a:bodyPr/>
                    <a:lstStyle/>
                    <a:p>
                      <a:pPr algn="l"/>
                      <a:r>
                        <a:rPr lang="ru-RU" sz="1400" b="0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Структурированный вывод сведений об организациях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+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+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+</a:t>
                      </a:r>
                    </a:p>
                  </a:txBody>
                  <a:tcPr marL="68580" marR="68580" marT="0" marB="0" anchor="ctr"/>
                </a:tc>
              </a:tr>
              <a:tr h="464055">
                <a:tc>
                  <a:txBody>
                    <a:bodyPr/>
                    <a:lstStyle/>
                    <a:p>
                      <a:pPr algn="l"/>
                      <a:r>
                        <a:rPr lang="ru-RU" sz="1400" b="0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Поиск организаций в сводном перечне заказчиков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+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+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+</a:t>
                      </a:r>
                    </a:p>
                  </a:txBody>
                  <a:tcPr marL="68580" marR="68580" marT="0" marB="0" anchor="ctr"/>
                </a:tc>
              </a:tr>
              <a:tr h="464055">
                <a:tc>
                  <a:txBody>
                    <a:bodyPr/>
                    <a:lstStyle/>
                    <a:p>
                      <a:pPr algn="l"/>
                      <a:r>
                        <a:rPr lang="ru-RU" sz="1400" b="0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Поиск заказов по ключевым словам.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ru-RU" sz="2400" b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+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</a:p>
                  </a:txBody>
                  <a:tcPr marL="68580" marR="68580" marT="0" marB="0" anchor="ctr"/>
                </a:tc>
              </a:tr>
              <a:tr h="464055">
                <a:tc>
                  <a:txBody>
                    <a:bodyPr/>
                    <a:lstStyle/>
                    <a:p>
                      <a:pPr algn="l"/>
                      <a:r>
                        <a:rPr lang="ru-RU" sz="1400" b="0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Предоставление полной информации о закупке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+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+</a:t>
                      </a:r>
                      <a:endParaRPr lang="ru-RU" sz="2400" b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580" marR="68580" marT="0" marB="0" anchor="ctr"/>
                </a:tc>
              </a:tr>
              <a:tr h="928110">
                <a:tc>
                  <a:txBody>
                    <a:bodyPr/>
                    <a:lstStyle/>
                    <a:p>
                      <a:pPr algn="l"/>
                      <a:r>
                        <a:rPr lang="ru-RU" sz="1400" b="0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Расширенный поиск закупок по интересующим критериям, таким как цена, даты, регион, </a:t>
                      </a:r>
                      <a:r>
                        <a:rPr lang="ru-RU" sz="1400" b="0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ОКПД</a:t>
                      </a:r>
                      <a:r>
                        <a:rPr lang="ru-RU" sz="1400" b="0" baseline="0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 и </a:t>
                      </a:r>
                      <a:r>
                        <a:rPr lang="ru-RU" sz="1400" b="0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способ </a:t>
                      </a:r>
                      <a:r>
                        <a:rPr lang="ru-RU" sz="1400" b="0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размещения </a:t>
                      </a:r>
                      <a:r>
                        <a:rPr lang="ru-RU" sz="1400" b="0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заказа.</a:t>
                      </a:r>
                      <a:endParaRPr lang="ru-RU" sz="1400" b="0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+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+</a:t>
                      </a:r>
                      <a:endParaRPr lang="ru-RU" sz="2400" b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580" marR="68580" marT="0" marB="0" anchor="ctr"/>
                </a:tc>
              </a:tr>
              <a:tr h="464055">
                <a:tc>
                  <a:txBody>
                    <a:bodyPr/>
                    <a:lstStyle/>
                    <a:p>
                      <a:pPr algn="l"/>
                      <a:r>
                        <a:rPr lang="ru-RU" sz="1400" b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Поиск в реестре недобросовестных поставщиков (РНП)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+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ru-RU" sz="2400" b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</a:p>
                  </a:txBody>
                  <a:tcPr marL="68580" marR="68580" marT="0" marB="0" anchor="ctr"/>
                </a:tc>
              </a:tr>
              <a:tr h="464055">
                <a:tc>
                  <a:txBody>
                    <a:bodyPr/>
                    <a:lstStyle/>
                    <a:p>
                      <a:pPr algn="l"/>
                      <a:r>
                        <a:rPr lang="ru-RU" sz="1400" b="0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Экспорт </a:t>
                      </a:r>
                      <a:r>
                        <a:rPr lang="ru-RU" sz="1400" b="0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данных в </a:t>
                      </a:r>
                      <a:r>
                        <a:rPr lang="en-US" sz="1400" b="0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excel</a:t>
                      </a:r>
                      <a:endParaRPr lang="ru-RU" sz="1400" b="0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+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ru-RU" sz="2400" b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ru-RU" sz="2400" b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8686800" y="642201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987356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457200" y="956282"/>
            <a:ext cx="8229600" cy="827311"/>
          </a:xfrm>
        </p:spPr>
        <p:txBody>
          <a:bodyPr>
            <a:normAutofit fontScale="90000"/>
          </a:bodyPr>
          <a:lstStyle/>
          <a:p>
            <a:r>
              <a:rPr lang="ru-RU" dirty="0"/>
              <a:t>Функциональные требования к </a:t>
            </a:r>
            <a:r>
              <a:rPr lang="ru-RU" dirty="0" smtClean="0"/>
              <a:t>разработке</a:t>
            </a:r>
            <a:r>
              <a:rPr lang="en-US" dirty="0" smtClean="0"/>
              <a:t> (1/</a:t>
            </a:r>
            <a:r>
              <a:rPr lang="ru-RU" dirty="0" smtClean="0"/>
              <a:t>2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15" name="Нижний колонтитул 1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 dirty="0"/>
              <a:t>Разработка программы расчета вероятности победы участника госзакупок</a:t>
            </a:r>
            <a:endParaRPr lang="en-US" dirty="0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457200" y="1783593"/>
            <a:ext cx="8229600" cy="4408079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ru-RU" sz="2400" b="1" dirty="0" smtClean="0"/>
              <a:t>Программа должна </a:t>
            </a:r>
            <a:r>
              <a:rPr lang="ru-RU" sz="2400" b="1" dirty="0"/>
              <a:t>обеспечивать такие возможности как:</a:t>
            </a:r>
          </a:p>
          <a:p>
            <a:pPr lvl="0"/>
            <a:r>
              <a:rPr lang="ru-RU" sz="2400" dirty="0"/>
              <a:t>подключение к серверу </a:t>
            </a:r>
            <a:r>
              <a:rPr lang="ru-RU" sz="2400" dirty="0" smtClean="0"/>
              <a:t>госзакупок </a:t>
            </a:r>
            <a:r>
              <a:rPr lang="ru-RU" sz="2400" dirty="0"/>
              <a:t>и загрузка </a:t>
            </a:r>
            <a:r>
              <a:rPr lang="ru-RU" sz="2400" dirty="0" smtClean="0"/>
              <a:t>актуальных </a:t>
            </a:r>
            <a:r>
              <a:rPr lang="ru-RU" sz="2400" dirty="0"/>
              <a:t>данных о проведенных торговых </a:t>
            </a:r>
            <a:r>
              <a:rPr lang="ru-RU" sz="2400" dirty="0" smtClean="0"/>
              <a:t>процедурах;</a:t>
            </a:r>
            <a:endParaRPr lang="ru-RU" sz="2400" dirty="0"/>
          </a:p>
          <a:p>
            <a:pPr lvl="0"/>
            <a:r>
              <a:rPr lang="ru-RU" sz="2400" dirty="0"/>
              <a:t>распаковка синхронизированных </a:t>
            </a:r>
            <a:r>
              <a:rPr lang="ru-RU" sz="2400" dirty="0" smtClean="0"/>
              <a:t>файлов и последующее их </a:t>
            </a:r>
            <a:r>
              <a:rPr lang="ru-RU" sz="2400" dirty="0"/>
              <a:t>чтение и </a:t>
            </a:r>
            <a:r>
              <a:rPr lang="ru-RU" sz="2400" dirty="0" smtClean="0"/>
              <a:t>запись </a:t>
            </a:r>
            <a:r>
              <a:rPr lang="ru-RU" sz="2400" dirty="0"/>
              <a:t>в </a:t>
            </a:r>
            <a:r>
              <a:rPr lang="ru-RU" sz="2400" dirty="0" smtClean="0"/>
              <a:t>структурированном виде </a:t>
            </a:r>
            <a:r>
              <a:rPr lang="ru-RU" sz="2400" dirty="0"/>
              <a:t>в базу данных;</a:t>
            </a:r>
          </a:p>
          <a:p>
            <a:pPr lvl="0"/>
            <a:r>
              <a:rPr lang="ru-RU" sz="2400" dirty="0" smtClean="0"/>
              <a:t>поиск поставщиков в базе и дальнейшее определение рабочих данных, исходя из критериев, задаваемых пользователем:</a:t>
            </a:r>
            <a:endParaRPr lang="ru-RU" sz="2400" dirty="0"/>
          </a:p>
          <a:p>
            <a:pPr marL="720000" lvl="1" indent="-360000"/>
            <a:r>
              <a:rPr lang="ru-RU" sz="2400" dirty="0" smtClean="0"/>
              <a:t>регион </a:t>
            </a:r>
            <a:r>
              <a:rPr lang="ru-RU" sz="2400" dirty="0"/>
              <a:t>поиска;</a:t>
            </a:r>
          </a:p>
          <a:p>
            <a:pPr marL="720000" lvl="1" indent="-360000"/>
            <a:r>
              <a:rPr lang="ru-RU" sz="2400" dirty="0"/>
              <a:t>верхняя граница суммы сделки;</a:t>
            </a:r>
          </a:p>
          <a:p>
            <a:pPr marL="720000" lvl="1" indent="-360000"/>
            <a:r>
              <a:rPr lang="ru-RU" sz="2400" dirty="0"/>
              <a:t>нижняя граница суммы сделки</a:t>
            </a:r>
            <a:r>
              <a:rPr lang="ru-RU" sz="2400" dirty="0" smtClean="0"/>
              <a:t>.</a:t>
            </a:r>
            <a:endParaRPr lang="ru-RU" sz="2400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6" name="Прямоугольник 5"/>
          <p:cNvSpPr/>
          <p:nvPr/>
        </p:nvSpPr>
        <p:spPr>
          <a:xfrm>
            <a:off x="8686800" y="642201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189160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457200" y="956282"/>
            <a:ext cx="8229600" cy="827311"/>
          </a:xfrm>
        </p:spPr>
        <p:txBody>
          <a:bodyPr>
            <a:normAutofit fontScale="90000"/>
          </a:bodyPr>
          <a:lstStyle/>
          <a:p>
            <a:r>
              <a:rPr lang="ru-RU" dirty="0"/>
              <a:t>Функциональные требования к </a:t>
            </a:r>
            <a:r>
              <a:rPr lang="ru-RU" dirty="0" smtClean="0"/>
              <a:t>разработке</a:t>
            </a:r>
            <a:r>
              <a:rPr lang="en-US" dirty="0"/>
              <a:t> </a:t>
            </a:r>
            <a:r>
              <a:rPr lang="en-US" dirty="0" smtClean="0"/>
              <a:t>(2/</a:t>
            </a:r>
            <a:r>
              <a:rPr lang="ru-RU" dirty="0" smtClean="0"/>
              <a:t>2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15" name="Нижний колонтитул 1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 dirty="0"/>
              <a:t>Разработка программы расчета вероятности победы участника госзакупок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ontent Placeholder 2"/>
              <p:cNvSpPr txBox="1">
                <a:spLocks/>
              </p:cNvSpPr>
              <p:nvPr/>
            </p:nvSpPr>
            <p:spPr>
              <a:xfrm>
                <a:off x="457200" y="1783593"/>
                <a:ext cx="8229600" cy="4408079"/>
              </a:xfrm>
              <a:prstGeom prst="rect">
                <a:avLst/>
              </a:prstGeom>
            </p:spPr>
            <p:txBody>
              <a:bodyPr>
                <a:normAutofit fontScale="85000" lnSpcReduction="20000"/>
              </a:bodyPr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SzPct val="100000"/>
                  <a:buFontTx/>
                  <a:buBlip>
                    <a:blip r:embed="rId2"/>
                  </a:buBlip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>
                  <a:lnSpc>
                    <a:spcPct val="120000"/>
                  </a:lnSpc>
                  <a:spcBef>
                    <a:spcPts val="600"/>
                  </a:spcBef>
                </a:pPr>
                <a:r>
                  <a:rPr lang="ru-RU" sz="2600" dirty="0"/>
                  <a:t>о</a:t>
                </a:r>
                <a:r>
                  <a:rPr lang="ru-RU" sz="2600" dirty="0" smtClean="0"/>
                  <a:t>пределение у найденных участников </a:t>
                </a:r>
                <a:r>
                  <a:rPr lang="ru-RU" sz="2600" dirty="0"/>
                  <a:t>торгов </a:t>
                </a:r>
                <a:r>
                  <a:rPr lang="ru-RU" sz="2600" dirty="0" smtClean="0"/>
                  <a:t>таких </a:t>
                </a:r>
                <a:r>
                  <a:rPr lang="ru-RU" sz="2600" dirty="0"/>
                  <a:t>показателей, как:</a:t>
                </a:r>
              </a:p>
              <a:p>
                <a:pPr marL="720000" lvl="1" indent="-360000">
                  <a:lnSpc>
                    <a:spcPct val="120000"/>
                  </a:lnSpc>
                  <a:spcBef>
                    <a:spcPts val="600"/>
                  </a:spcBef>
                </a:pPr>
                <a:r>
                  <a:rPr lang="ru-RU" sz="2600" dirty="0"/>
                  <a:t>количество </a:t>
                </a:r>
                <a:r>
                  <a:rPr lang="ru-RU" sz="2600" dirty="0" smtClean="0"/>
                  <a:t>одобренных гарантий;</a:t>
                </a:r>
                <a:endParaRPr lang="ru-RU" sz="2600" dirty="0"/>
              </a:p>
              <a:p>
                <a:pPr marL="720000" lvl="1" indent="-360000">
                  <a:lnSpc>
                    <a:spcPct val="120000"/>
                  </a:lnSpc>
                  <a:spcBef>
                    <a:spcPts val="600"/>
                  </a:spcBef>
                </a:pPr>
                <a:r>
                  <a:rPr lang="ru-RU" sz="2600" dirty="0" smtClean="0"/>
                  <a:t>общее количество гарантий;</a:t>
                </a:r>
                <a:endParaRPr lang="ru-RU" sz="2600" dirty="0"/>
              </a:p>
              <a:p>
                <a:pPr marL="720000" lvl="1" indent="-360000">
                  <a:lnSpc>
                    <a:spcPct val="120000"/>
                  </a:lnSpc>
                  <a:spcBef>
                    <a:spcPts val="600"/>
                  </a:spcBef>
                </a:pPr>
                <a:r>
                  <a:rPr lang="ru-RU" sz="2600" dirty="0"/>
                  <a:t>сумма по всем </a:t>
                </a:r>
                <a:r>
                  <a:rPr lang="ru-RU" sz="2600" dirty="0" smtClean="0"/>
                  <a:t>контрактам;</a:t>
                </a:r>
                <a:endParaRPr lang="ru-RU" sz="2600" dirty="0"/>
              </a:p>
              <a:p>
                <a:pPr marL="720000" lvl="1" indent="-360000">
                  <a:lnSpc>
                    <a:spcPct val="120000"/>
                  </a:lnSpc>
                  <a:spcBef>
                    <a:spcPts val="600"/>
                  </a:spcBef>
                </a:pPr>
                <a:r>
                  <a:rPr lang="ru-RU" sz="2600" dirty="0"/>
                  <a:t>среднестатистическое предложение.</a:t>
                </a:r>
              </a:p>
              <a:p>
                <a:pPr lvl="0">
                  <a:lnSpc>
                    <a:spcPct val="120000"/>
                  </a:lnSpc>
                  <a:spcBef>
                    <a:spcPts val="600"/>
                  </a:spcBef>
                </a:pPr>
                <a:r>
                  <a:rPr lang="ru-RU" sz="2600" dirty="0" smtClean="0"/>
                  <a:t>выявление победителя, имеющего наибольший результат среди значений, рассчитанных для всех участников по следующей формуле:</a:t>
                </a:r>
                <a:endParaRPr lang="ru-RU" sz="2600" dirty="0"/>
              </a:p>
              <a:p>
                <a:pPr marL="457200" lvl="1" indent="0">
                  <a:buNone/>
                </a:pPr>
                <a:endParaRPr lang="ru-RU" i="1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ru-RU" b="0" i="0" smtClean="0">
                              <a:latin typeface="Cambria Math"/>
                            </a:rPr>
                            <m:t>Одобрено</m:t>
                          </m:r>
                        </m:num>
                        <m:den>
                          <m:r>
                            <a:rPr lang="ru-RU" b="0" i="0" smtClean="0">
                              <a:latin typeface="Cambria Math"/>
                            </a:rPr>
                            <m:t>Всего</m:t>
                          </m:r>
                        </m:den>
                      </m:f>
                      <m:r>
                        <a:rPr lang="ru-RU">
                          <a:latin typeface="Cambria Math"/>
                        </a:rPr>
                        <m:t>×</m:t>
                      </m:r>
                      <m:func>
                        <m:funcPr>
                          <m:ctrlPr>
                            <a:rPr lang="ru-RU" i="1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ru-RU">
                              <a:latin typeface="Cambria Math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ru-RU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ru-RU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Сред</m:t>
                                      </m:r>
                                      <m:r>
                                        <a:rPr lang="ru-RU">
                                          <a:latin typeface="Cambria Math"/>
                                        </a:rPr>
                                        <m:t>.Цена Контракта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ru-RU">
                                      <a:latin typeface="Cambria Math"/>
                                    </a:rPr>
                                    <m:t>Сумма по всем контрактам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ru-RU" dirty="0"/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17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783593"/>
                <a:ext cx="8229600" cy="4408079"/>
              </a:xfrm>
              <a:prstGeom prst="rect">
                <a:avLst/>
              </a:prstGeom>
              <a:blipFill rotWithShape="1">
                <a:blip r:embed="rId3"/>
                <a:stretch>
                  <a:fillRect t="-83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Прямоугольник 5"/>
          <p:cNvSpPr/>
          <p:nvPr/>
        </p:nvSpPr>
        <p:spPr>
          <a:xfrm>
            <a:off x="8686800" y="642201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9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43667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">
  <a:themeElements>
    <a:clrScheme name="Custom 1">
      <a:dk1>
        <a:srgbClr val="0230AC"/>
      </a:dk1>
      <a:lt1>
        <a:srgbClr val="FFFFFF"/>
      </a:lt1>
      <a:dk2>
        <a:srgbClr val="0230AC"/>
      </a:dk2>
      <a:lt2>
        <a:srgbClr val="FFFFFF"/>
      </a:lt2>
      <a:accent1>
        <a:srgbClr val="EC0044"/>
      </a:accent1>
      <a:accent2>
        <a:srgbClr val="0230AC"/>
      </a:accent2>
      <a:accent3>
        <a:srgbClr val="8F32AC"/>
      </a:accent3>
      <a:accent4>
        <a:srgbClr val="0057AC"/>
      </a:accent4>
      <a:accent5>
        <a:srgbClr val="EC5A00"/>
      </a:accent5>
      <a:accent6>
        <a:srgbClr val="ECEC00"/>
      </a:accent6>
      <a:hlink>
        <a:srgbClr val="4BBCFF"/>
      </a:hlink>
      <a:folHlink>
        <a:srgbClr val="C000C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Cover">
  <a:themeElements>
    <a:clrScheme name="Custom 1">
      <a:dk1>
        <a:srgbClr val="0230AC"/>
      </a:dk1>
      <a:lt1>
        <a:srgbClr val="FFFFFF"/>
      </a:lt1>
      <a:dk2>
        <a:srgbClr val="0230AC"/>
      </a:dk2>
      <a:lt2>
        <a:srgbClr val="FFFFFF"/>
      </a:lt2>
      <a:accent1>
        <a:srgbClr val="EC0044"/>
      </a:accent1>
      <a:accent2>
        <a:srgbClr val="0230AC"/>
      </a:accent2>
      <a:accent3>
        <a:srgbClr val="8F32AC"/>
      </a:accent3>
      <a:accent4>
        <a:srgbClr val="0057AC"/>
      </a:accent4>
      <a:accent5>
        <a:srgbClr val="EC5A00"/>
      </a:accent5>
      <a:accent6>
        <a:srgbClr val="ECEC00"/>
      </a:accent6>
      <a:hlink>
        <a:srgbClr val="4BBCFF"/>
      </a:hlink>
      <a:folHlink>
        <a:srgbClr val="C000C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8122</TotalTime>
  <Words>840</Words>
  <Application>Microsoft Office PowerPoint</Application>
  <PresentationFormat>Экран (4:3)</PresentationFormat>
  <Paragraphs>193</Paragraphs>
  <Slides>25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2</vt:i4>
      </vt:variant>
      <vt:variant>
        <vt:lpstr>Заголовки слайдов</vt:lpstr>
      </vt:variant>
      <vt:variant>
        <vt:i4>25</vt:i4>
      </vt:variant>
    </vt:vector>
  </HeadingPairs>
  <TitlesOfParts>
    <vt:vector size="27" baseType="lpstr">
      <vt:lpstr>Cover</vt:lpstr>
      <vt:lpstr>1_Cover</vt:lpstr>
      <vt:lpstr>Разработка программы расчета вероятности победы участника госзакупок</vt:lpstr>
      <vt:lpstr>Цели и задачи</vt:lpstr>
      <vt:lpstr>Назначение разработки</vt:lpstr>
      <vt:lpstr>Заказчик</vt:lpstr>
      <vt:lpstr>Описание предметной области</vt:lpstr>
      <vt:lpstr>Аналогичные решения</vt:lpstr>
      <vt:lpstr>Сравнение аналогичных решений </vt:lpstr>
      <vt:lpstr>Функциональные требования к разработке (1/2)</vt:lpstr>
      <vt:lpstr>Функциональные требования к разработке (2/2)</vt:lpstr>
      <vt:lpstr>Описание входных и выходных данных </vt:lpstr>
      <vt:lpstr>Модель разработки (1/3)</vt:lpstr>
      <vt:lpstr>Модель разработки (2/3)</vt:lpstr>
      <vt:lpstr>Модель разработки (3/3)</vt:lpstr>
      <vt:lpstr>Средства реализации</vt:lpstr>
      <vt:lpstr>Описание выполняемых функций (1/4)</vt:lpstr>
      <vt:lpstr>Описание выполняемых функций (2/4)</vt:lpstr>
      <vt:lpstr>Описание выполняемых функций (3/4)</vt:lpstr>
      <vt:lpstr>Описание выполняемых функций (4/4)</vt:lpstr>
      <vt:lpstr>Описание выполняемых функций (1/4)</vt:lpstr>
      <vt:lpstr>Описание выполняемых функций (2/4)</vt:lpstr>
      <vt:lpstr>Описание выполняемых функций (3/4)</vt:lpstr>
      <vt:lpstr>Описание выполняемых функций (4/4)</vt:lpstr>
      <vt:lpstr>Экономическое обоснование</vt:lpstr>
      <vt:lpstr>Выводы</vt:lpstr>
      <vt:lpstr>Спасибо за внимание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</dc:creator>
  <cp:lastModifiedBy>user</cp:lastModifiedBy>
  <cp:revision>199</cp:revision>
  <dcterms:created xsi:type="dcterms:W3CDTF">2014-06-27T12:30:22Z</dcterms:created>
  <dcterms:modified xsi:type="dcterms:W3CDTF">2018-06-12T20:52:23Z</dcterms:modified>
</cp:coreProperties>
</file>