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65" r:id="rId3"/>
    <p:sldId id="274" r:id="rId4"/>
    <p:sldId id="258" r:id="rId5"/>
    <p:sldId id="264" r:id="rId6"/>
    <p:sldId id="275" r:id="rId7"/>
    <p:sldId id="276" r:id="rId8"/>
    <p:sldId id="259" r:id="rId9"/>
    <p:sldId id="266" r:id="rId10"/>
    <p:sldId id="267" r:id="rId11"/>
    <p:sldId id="268" r:id="rId12"/>
    <p:sldId id="269" r:id="rId13"/>
    <p:sldId id="270" r:id="rId14"/>
    <p:sldId id="273" r:id="rId15"/>
    <p:sldId id="271" r:id="rId1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204"/>
    <p:restoredTop sz="95073"/>
  </p:normalViewPr>
  <p:slideViewPr>
    <p:cSldViewPr>
      <p:cViewPr varScale="1">
        <p:scale>
          <a:sx n="48" d="100"/>
          <a:sy n="48" d="100"/>
        </p:scale>
        <p:origin x="43" y="821"/>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79A73D3-9578-4CC7-BF4C-7A1E52B04964}" type="datetimeFigureOut">
              <a:rPr lang="zh-CN" altLang="en-US" smtClean="0"/>
              <a:pPr/>
              <a:t>2018/12/19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95F446-F8E4-4B22-9527-5DF147A397D3}" type="slidenum">
              <a:rPr lang="zh-CN" altLang="en-US" smtClean="0"/>
              <a:pPr/>
              <a:t>‹#›</a:t>
            </a:fld>
            <a:endParaRPr lang="zh-CN" altLang="en-US"/>
          </a:p>
        </p:txBody>
      </p:sp>
    </p:spTree>
    <p:extLst>
      <p:ext uri="{BB962C8B-B14F-4D97-AF65-F5344CB8AC3E}">
        <p14:creationId xmlns:p14="http://schemas.microsoft.com/office/powerpoint/2010/main" val="13316613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095F446-F8E4-4B22-9527-5DF147A397D3}" type="slidenum">
              <a:rPr lang="zh-CN" altLang="en-US" smtClean="0"/>
              <a:pPr/>
              <a:t>4</a:t>
            </a:fld>
            <a:endParaRPr lang="zh-CN" altLang="en-US"/>
          </a:p>
        </p:txBody>
      </p:sp>
    </p:spTree>
    <p:extLst>
      <p:ext uri="{BB962C8B-B14F-4D97-AF65-F5344CB8AC3E}">
        <p14:creationId xmlns:p14="http://schemas.microsoft.com/office/powerpoint/2010/main" val="157639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095F446-F8E4-4B22-9527-5DF147A397D3}" type="slidenum">
              <a:rPr lang="zh-CN" altLang="en-US" smtClean="0"/>
              <a:pPr/>
              <a:t>9</a:t>
            </a:fld>
            <a:endParaRPr lang="zh-CN" altLang="en-US"/>
          </a:p>
        </p:txBody>
      </p:sp>
    </p:spTree>
    <p:extLst>
      <p:ext uri="{BB962C8B-B14F-4D97-AF65-F5344CB8AC3E}">
        <p14:creationId xmlns:p14="http://schemas.microsoft.com/office/powerpoint/2010/main" val="16009834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095F446-F8E4-4B22-9527-5DF147A397D3}" type="slidenum">
              <a:rPr lang="zh-CN" altLang="en-US" smtClean="0"/>
              <a:pPr/>
              <a:t>11</a:t>
            </a:fld>
            <a:endParaRPr lang="zh-CN" altLang="en-US"/>
          </a:p>
        </p:txBody>
      </p:sp>
    </p:spTree>
    <p:extLst>
      <p:ext uri="{BB962C8B-B14F-4D97-AF65-F5344CB8AC3E}">
        <p14:creationId xmlns:p14="http://schemas.microsoft.com/office/powerpoint/2010/main" val="19065166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095F446-F8E4-4B22-9527-5DF147A397D3}" type="slidenum">
              <a:rPr lang="zh-CN" altLang="en-US" smtClean="0"/>
              <a:pPr/>
              <a:t>12</a:t>
            </a:fld>
            <a:endParaRPr lang="zh-CN" altLang="en-US"/>
          </a:p>
        </p:txBody>
      </p:sp>
    </p:spTree>
    <p:extLst>
      <p:ext uri="{BB962C8B-B14F-4D97-AF65-F5344CB8AC3E}">
        <p14:creationId xmlns:p14="http://schemas.microsoft.com/office/powerpoint/2010/main" val="2211001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095F446-F8E4-4B22-9527-5DF147A397D3}" type="slidenum">
              <a:rPr lang="zh-CN" altLang="en-US" smtClean="0"/>
              <a:pPr/>
              <a:t>13</a:t>
            </a:fld>
            <a:endParaRPr lang="zh-CN" altLang="en-US"/>
          </a:p>
        </p:txBody>
      </p:sp>
    </p:spTree>
    <p:extLst>
      <p:ext uri="{BB962C8B-B14F-4D97-AF65-F5344CB8AC3E}">
        <p14:creationId xmlns:p14="http://schemas.microsoft.com/office/powerpoint/2010/main" val="8835957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095F446-F8E4-4B22-9527-5DF147A397D3}" type="slidenum">
              <a:rPr lang="zh-CN" altLang="en-US" smtClean="0"/>
              <a:pPr/>
              <a:t>15</a:t>
            </a:fld>
            <a:endParaRPr lang="zh-CN" altLang="en-US"/>
          </a:p>
        </p:txBody>
      </p:sp>
    </p:spTree>
    <p:extLst>
      <p:ext uri="{BB962C8B-B14F-4D97-AF65-F5344CB8AC3E}">
        <p14:creationId xmlns:p14="http://schemas.microsoft.com/office/powerpoint/2010/main" val="7447714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5631A38-1DD1-436B-ABFB-497F292D4C61}" type="datetimeFigureOut">
              <a:rPr lang="zh-CN" altLang="en-US" smtClean="0"/>
              <a:pPr/>
              <a:t>2018/12/19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8B85D4-34B6-4A0A-8CC3-4B1B724D5561}"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5631A38-1DD1-436B-ABFB-497F292D4C61}" type="datetimeFigureOut">
              <a:rPr lang="zh-CN" altLang="en-US" smtClean="0"/>
              <a:pPr/>
              <a:t>2018/12/19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8B85D4-34B6-4A0A-8CC3-4B1B724D5561}"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5631A38-1DD1-436B-ABFB-497F292D4C61}" type="datetimeFigureOut">
              <a:rPr lang="zh-CN" altLang="en-US" smtClean="0"/>
              <a:pPr/>
              <a:t>2018/12/19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8B85D4-34B6-4A0A-8CC3-4B1B724D5561}"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5631A38-1DD1-436B-ABFB-497F292D4C61}" type="datetimeFigureOut">
              <a:rPr lang="zh-CN" altLang="en-US" smtClean="0"/>
              <a:pPr/>
              <a:t>2018/12/19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8B85D4-34B6-4A0A-8CC3-4B1B724D5561}"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5631A38-1DD1-436B-ABFB-497F292D4C61}" type="datetimeFigureOut">
              <a:rPr lang="zh-CN" altLang="en-US" smtClean="0"/>
              <a:pPr/>
              <a:t>2018/12/19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8B85D4-34B6-4A0A-8CC3-4B1B724D5561}"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5631A38-1DD1-436B-ABFB-497F292D4C61}" type="datetimeFigureOut">
              <a:rPr lang="zh-CN" altLang="en-US" smtClean="0"/>
              <a:pPr/>
              <a:t>2018/12/19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48B85D4-34B6-4A0A-8CC3-4B1B724D5561}"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5631A38-1DD1-436B-ABFB-497F292D4C61}" type="datetimeFigureOut">
              <a:rPr lang="zh-CN" altLang="en-US" smtClean="0"/>
              <a:pPr/>
              <a:t>2018/12/19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48B85D4-34B6-4A0A-8CC3-4B1B724D5561}"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5631A38-1DD1-436B-ABFB-497F292D4C61}" type="datetimeFigureOut">
              <a:rPr lang="zh-CN" altLang="en-US" smtClean="0"/>
              <a:pPr/>
              <a:t>2018/12/19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48B85D4-34B6-4A0A-8CC3-4B1B724D5561}"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5631A38-1DD1-436B-ABFB-497F292D4C61}" type="datetimeFigureOut">
              <a:rPr lang="zh-CN" altLang="en-US" smtClean="0"/>
              <a:pPr/>
              <a:t>2018/12/19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48B85D4-34B6-4A0A-8CC3-4B1B724D5561}"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5631A38-1DD1-436B-ABFB-497F292D4C61}" type="datetimeFigureOut">
              <a:rPr lang="zh-CN" altLang="en-US" smtClean="0"/>
              <a:pPr/>
              <a:t>2018/12/19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48B85D4-34B6-4A0A-8CC3-4B1B724D5561}"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5631A38-1DD1-436B-ABFB-497F292D4C61}" type="datetimeFigureOut">
              <a:rPr lang="zh-CN" altLang="en-US" smtClean="0"/>
              <a:pPr/>
              <a:t>2018/12/19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48B85D4-34B6-4A0A-8CC3-4B1B724D5561}"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631A38-1DD1-436B-ABFB-497F292D4C61}" type="datetimeFigureOut">
              <a:rPr lang="zh-CN" altLang="en-US" smtClean="0"/>
              <a:pPr/>
              <a:t>2018/12/19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8B85D4-34B6-4A0A-8CC3-4B1B724D5561}"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348880"/>
            <a:ext cx="7772400" cy="1470025"/>
          </a:xfrm>
        </p:spPr>
        <p:txBody>
          <a:bodyPr/>
          <a:lstStyle/>
          <a:p>
            <a:r>
              <a:rPr lang="zh-CN" altLang="en-US" b="1" dirty="0">
                <a:latin typeface="Microsoft YaHei" panose="020B0503020204020204" pitchFamily="34" charset="-122"/>
                <a:ea typeface="Microsoft YaHei" panose="020B0503020204020204" pitchFamily="34" charset="-122"/>
              </a:rPr>
              <a:t>超市商品信息管理系统</a:t>
            </a:r>
          </a:p>
        </p:txBody>
      </p:sp>
      <p:sp>
        <p:nvSpPr>
          <p:cNvPr id="3" name="矩形 2">
            <a:extLst>
              <a:ext uri="{FF2B5EF4-FFF2-40B4-BE49-F238E27FC236}">
                <a16:creationId xmlns:a16="http://schemas.microsoft.com/office/drawing/2014/main" id="{286CC559-CD85-A941-9B30-00B5459F35F6}"/>
              </a:ext>
            </a:extLst>
          </p:cNvPr>
          <p:cNvSpPr/>
          <p:nvPr/>
        </p:nvSpPr>
        <p:spPr>
          <a:xfrm>
            <a:off x="0" y="0"/>
            <a:ext cx="9144000" cy="5486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框 3">
            <a:extLst>
              <a:ext uri="{FF2B5EF4-FFF2-40B4-BE49-F238E27FC236}">
                <a16:creationId xmlns:a16="http://schemas.microsoft.com/office/drawing/2014/main" id="{BCA2EACD-932B-6F4A-9463-03415117DF6F}"/>
              </a:ext>
            </a:extLst>
          </p:cNvPr>
          <p:cNvSpPr txBox="1"/>
          <p:nvPr/>
        </p:nvSpPr>
        <p:spPr>
          <a:xfrm>
            <a:off x="4716016" y="3645024"/>
            <a:ext cx="3124573" cy="584775"/>
          </a:xfrm>
          <a:prstGeom prst="rect">
            <a:avLst/>
          </a:prstGeom>
          <a:noFill/>
        </p:spPr>
        <p:txBody>
          <a:bodyPr wrap="none" rtlCol="0">
            <a:spAutoFit/>
          </a:bodyPr>
          <a:lstStyle/>
          <a:p>
            <a:r>
              <a:rPr kumimoji="1" lang="en-US" altLang="zh-CN" sz="3200" dirty="0">
                <a:solidFill>
                  <a:schemeClr val="tx1">
                    <a:lumMod val="65000"/>
                    <a:lumOff val="35000"/>
                  </a:schemeClr>
                </a:solidFill>
                <a:latin typeface="Microsoft YaHei" panose="020B0503020204020204" pitchFamily="34" charset="-122"/>
                <a:ea typeface="Microsoft YaHei" panose="020B0503020204020204" pitchFamily="34" charset="-122"/>
              </a:rPr>
              <a:t>——</a:t>
            </a:r>
            <a:r>
              <a:rPr kumimoji="1" lang="zh-CN" altLang="en-US" sz="3200" dirty="0">
                <a:solidFill>
                  <a:schemeClr val="tx1">
                    <a:lumMod val="65000"/>
                    <a:lumOff val="35000"/>
                  </a:schemeClr>
                </a:solidFill>
                <a:latin typeface="Microsoft YaHei" panose="020B0503020204020204" pitchFamily="34" charset="-122"/>
                <a:ea typeface="Microsoft YaHei" panose="020B0503020204020204" pitchFamily="34" charset="-122"/>
              </a:rPr>
              <a:t>单链表实现</a:t>
            </a:r>
          </a:p>
        </p:txBody>
      </p:sp>
      <p:sp>
        <p:nvSpPr>
          <p:cNvPr id="5" name="矩形 4">
            <a:extLst>
              <a:ext uri="{FF2B5EF4-FFF2-40B4-BE49-F238E27FC236}">
                <a16:creationId xmlns:a16="http://schemas.microsoft.com/office/drawing/2014/main" id="{1F495A07-A2AA-E043-8848-D8D2C7538939}"/>
              </a:ext>
            </a:extLst>
          </p:cNvPr>
          <p:cNvSpPr/>
          <p:nvPr/>
        </p:nvSpPr>
        <p:spPr>
          <a:xfrm>
            <a:off x="-10482" y="6309320"/>
            <a:ext cx="9144000" cy="5486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01926" y="729378"/>
            <a:ext cx="8229600" cy="1643527"/>
          </a:xfrm>
        </p:spPr>
        <p:txBody>
          <a:bodyPr wrap="square">
            <a:spAutoFit/>
          </a:bodyPr>
          <a:lstStyle/>
          <a:p>
            <a:pPr marL="0">
              <a:lnSpc>
                <a:spcPct val="150000"/>
              </a:lnSpc>
              <a:buNone/>
            </a:pP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3.</a:t>
            </a: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 如果要修改的商品存在并且信息输入结束后则出现修改成功并且重新打印出软件选择界面。运行结果如下图所示</a:t>
            </a: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marL="0">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2" name="矩形 1">
            <a:extLst>
              <a:ext uri="{FF2B5EF4-FFF2-40B4-BE49-F238E27FC236}">
                <a16:creationId xmlns:a16="http://schemas.microsoft.com/office/drawing/2014/main" id="{5AA59AB6-F788-CC41-B51F-E1BC7790E9FC}"/>
              </a:ext>
            </a:extLst>
          </p:cNvPr>
          <p:cNvSpPr/>
          <p:nvPr/>
        </p:nvSpPr>
        <p:spPr>
          <a:xfrm>
            <a:off x="401926" y="4435398"/>
            <a:ext cx="7385097" cy="830997"/>
          </a:xfrm>
          <a:prstGeom prst="rect">
            <a:avLst/>
          </a:prstGeom>
        </p:spPr>
        <p:txBody>
          <a:bodyPr wrap="square">
            <a:spAutoFit/>
          </a:bodyPr>
          <a:lstStyle/>
          <a:p>
            <a:pPr>
              <a:buNone/>
            </a:pP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4.</a:t>
            </a: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如果不存在则出现商品不存在的提醒</a:t>
            </a: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buNone/>
            </a:pP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	</a:t>
            </a:r>
          </a:p>
        </p:txBody>
      </p:sp>
      <p:pic>
        <p:nvPicPr>
          <p:cNvPr id="5" name="Picture 4">
            <a:extLst>
              <a:ext uri="{FF2B5EF4-FFF2-40B4-BE49-F238E27FC236}">
                <a16:creationId xmlns:a16="http://schemas.microsoft.com/office/drawing/2014/main" id="{D50EEDE0-0598-374A-B374-CC729A05A137}"/>
              </a:ext>
            </a:extLst>
          </p:cNvPr>
          <p:cNvPicPr>
            <a:picLocks noChangeAspect="1" noChangeArrowheads="1"/>
          </p:cNvPicPr>
          <p:nvPr/>
        </p:nvPicPr>
        <p:blipFill rotWithShape="1">
          <a:blip r:embed="rId2"/>
          <a:srcRect t="63010"/>
          <a:stretch/>
        </p:blipFill>
        <p:spPr bwMode="auto">
          <a:xfrm>
            <a:off x="524625" y="5084686"/>
            <a:ext cx="4421156" cy="363418"/>
          </a:xfrm>
          <a:prstGeom prst="rect">
            <a:avLst/>
          </a:prstGeom>
          <a:noFill/>
          <a:ln w="9525">
            <a:noFill/>
            <a:miter lim="800000"/>
            <a:headEnd/>
            <a:tailEnd/>
          </a:ln>
          <a:effectLst/>
        </p:spPr>
      </p:pic>
      <p:pic>
        <p:nvPicPr>
          <p:cNvPr id="6" name="图片 5">
            <a:extLst>
              <a:ext uri="{FF2B5EF4-FFF2-40B4-BE49-F238E27FC236}">
                <a16:creationId xmlns:a16="http://schemas.microsoft.com/office/drawing/2014/main" id="{904CCD29-15C8-1C49-A806-A9FC4069E460}"/>
              </a:ext>
            </a:extLst>
          </p:cNvPr>
          <p:cNvPicPr>
            <a:picLocks noChangeAspect="1"/>
          </p:cNvPicPr>
          <p:nvPr/>
        </p:nvPicPr>
        <p:blipFill>
          <a:blip r:embed="rId3"/>
          <a:stretch>
            <a:fillRect/>
          </a:stretch>
        </p:blipFill>
        <p:spPr>
          <a:xfrm>
            <a:off x="524625" y="1937437"/>
            <a:ext cx="7385098" cy="2178495"/>
          </a:xfrm>
          <a:prstGeom prst="rect">
            <a:avLst/>
          </a:prstGeom>
        </p:spPr>
      </p:pic>
      <p:sp>
        <p:nvSpPr>
          <p:cNvPr id="8" name="矩形 7">
            <a:extLst>
              <a:ext uri="{FF2B5EF4-FFF2-40B4-BE49-F238E27FC236}">
                <a16:creationId xmlns:a16="http://schemas.microsoft.com/office/drawing/2014/main" id="{11F3A221-04DD-9C4E-8B35-FE09E6B29981}"/>
              </a:ext>
            </a:extLst>
          </p:cNvPr>
          <p:cNvSpPr/>
          <p:nvPr/>
        </p:nvSpPr>
        <p:spPr>
          <a:xfrm>
            <a:off x="0" y="0"/>
            <a:ext cx="9144000" cy="4046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48680"/>
            <a:ext cx="8229600" cy="8041560"/>
          </a:xfrm>
        </p:spPr>
        <p:txBody>
          <a:bodyPr vert="horz" wrap="square" lIns="91440" tIns="45720" rIns="91440" bIns="45720" rtlCol="0">
            <a:spAutoFit/>
          </a:bodyPr>
          <a:lstStyle/>
          <a:p>
            <a:pPr marL="0">
              <a:lnSpc>
                <a:spcPct val="150000"/>
              </a:lnSpc>
              <a:buNone/>
            </a:pPr>
            <a:r>
              <a:rPr lang="zh-CN" altLang="en-US" sz="2400" b="1" dirty="0">
                <a:solidFill>
                  <a:schemeClr val="tx1">
                    <a:lumMod val="85000"/>
                    <a:lumOff val="15000"/>
                  </a:schemeClr>
                </a:solidFill>
                <a:latin typeface="Microsoft YaHei" panose="020B0503020204020204" pitchFamily="34" charset="-122"/>
                <a:ea typeface="Microsoft YaHei" panose="020B0503020204020204" pitchFamily="34" charset="-122"/>
              </a:rPr>
              <a:t>三、商品信息的删除</a:t>
            </a:r>
            <a:endParaRPr lang="en-US" altLang="zh-CN" sz="2400" b="1" dirty="0">
              <a:solidFill>
                <a:schemeClr val="tx1">
                  <a:lumMod val="85000"/>
                  <a:lumOff val="15000"/>
                </a:schemeClr>
              </a:solidFill>
              <a:latin typeface="Microsoft YaHei" panose="020B0503020204020204" pitchFamily="34" charset="-122"/>
              <a:ea typeface="Microsoft YaHei" panose="020B0503020204020204" pitchFamily="34" charset="-122"/>
            </a:endParaRPr>
          </a:p>
          <a:p>
            <a:pPr marL="0">
              <a:lnSpc>
                <a:spcPct val="150000"/>
              </a:lnSpc>
              <a:buNone/>
            </a:pP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实现函数</a:t>
            </a:r>
            <a:r>
              <a:rPr lang="en-US" altLang="zh-CN" sz="2400" dirty="0" err="1">
                <a:solidFill>
                  <a:schemeClr val="tx1">
                    <a:lumMod val="85000"/>
                    <a:lumOff val="15000"/>
                  </a:schemeClr>
                </a:solidFill>
                <a:latin typeface="Microsoft YaHei" panose="020B0503020204020204" pitchFamily="34" charset="-122"/>
                <a:ea typeface="Microsoft YaHei" panose="020B0503020204020204" pitchFamily="34" charset="-122"/>
              </a:rPr>
              <a:t>info_dele</a:t>
            </a: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a:t>
            </a: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完成商品信息的删除功能</a:t>
            </a: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	</a:t>
            </a:r>
          </a:p>
          <a:p>
            <a:pPr marL="0">
              <a:lnSpc>
                <a:spcPct val="150000"/>
              </a:lnSpc>
              <a:buNone/>
            </a:pP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1.</a:t>
            </a: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通过输入商品名称或者</a:t>
            </a: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ID</a:t>
            </a: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号来确定要进行信息删除的商品</a:t>
            </a: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marL="0">
              <a:lnSpc>
                <a:spcPct val="150000"/>
              </a:lnSpc>
              <a:buNone/>
            </a:pP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2.</a:t>
            </a: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 如果名称存在则删除商品信息，即释放对应指针所指向的内存，并且将该指针赋值为空，然后打印出删除成功的提示。</a:t>
            </a: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marL="0">
              <a:lnSpc>
                <a:spcPct val="150000"/>
              </a:lnSpc>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marL="0">
              <a:lnSpc>
                <a:spcPct val="150000"/>
              </a:lnSpc>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marL="0">
              <a:lnSpc>
                <a:spcPct val="150000"/>
              </a:lnSpc>
              <a:buNone/>
            </a:pP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  </a:t>
            </a: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marL="0">
              <a:lnSpc>
                <a:spcPct val="150000"/>
              </a:lnSpc>
              <a:buNone/>
            </a:pP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如果输入的商品名称不存在则出现商品不存在的提示</a:t>
            </a: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marL="0">
              <a:lnSpc>
                <a:spcPct val="150000"/>
              </a:lnSpc>
              <a:buNone/>
            </a:pP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	</a:t>
            </a:r>
          </a:p>
          <a:p>
            <a:pPr marL="0">
              <a:lnSpc>
                <a:spcPct val="150000"/>
              </a:lnSpc>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marL="0">
              <a:lnSpc>
                <a:spcPct val="150000"/>
              </a:lnSpc>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marL="0">
              <a:lnSpc>
                <a:spcPct val="150000"/>
              </a:lnSpc>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pic>
        <p:nvPicPr>
          <p:cNvPr id="1027" name="Picture 3"/>
          <p:cNvPicPr>
            <a:picLocks noChangeAspect="1" noChangeArrowheads="1"/>
          </p:cNvPicPr>
          <p:nvPr/>
        </p:nvPicPr>
        <p:blipFill rotWithShape="1">
          <a:blip r:embed="rId3"/>
          <a:srcRect t="61703"/>
          <a:stretch/>
        </p:blipFill>
        <p:spPr bwMode="auto">
          <a:xfrm>
            <a:off x="480791" y="6172528"/>
            <a:ext cx="3585908" cy="273584"/>
          </a:xfrm>
          <a:prstGeom prst="rect">
            <a:avLst/>
          </a:prstGeom>
          <a:noFill/>
          <a:ln w="9525">
            <a:noFill/>
            <a:miter lim="800000"/>
            <a:headEnd/>
            <a:tailEnd/>
          </a:ln>
          <a:effectLst/>
        </p:spPr>
      </p:pic>
      <p:sp>
        <p:nvSpPr>
          <p:cNvPr id="6" name="矩形 5">
            <a:extLst>
              <a:ext uri="{FF2B5EF4-FFF2-40B4-BE49-F238E27FC236}">
                <a16:creationId xmlns:a16="http://schemas.microsoft.com/office/drawing/2014/main" id="{F176EA53-9A49-0B42-9B2A-5A527BC83EB5}"/>
              </a:ext>
            </a:extLst>
          </p:cNvPr>
          <p:cNvSpPr/>
          <p:nvPr/>
        </p:nvSpPr>
        <p:spPr>
          <a:xfrm>
            <a:off x="0" y="0"/>
            <a:ext cx="9144000" cy="4046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7" name="图片 6">
            <a:extLst>
              <a:ext uri="{FF2B5EF4-FFF2-40B4-BE49-F238E27FC236}">
                <a16:creationId xmlns:a16="http://schemas.microsoft.com/office/drawing/2014/main" id="{1171E70E-EED2-D64C-BBF7-571D55CF135F}"/>
              </a:ext>
            </a:extLst>
          </p:cNvPr>
          <p:cNvPicPr/>
          <p:nvPr/>
        </p:nvPicPr>
        <p:blipFill>
          <a:blip r:embed="rId4"/>
          <a:stretch>
            <a:fillRect/>
          </a:stretch>
        </p:blipFill>
        <p:spPr>
          <a:xfrm>
            <a:off x="480791" y="3589834"/>
            <a:ext cx="6502006" cy="195925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20688"/>
            <a:ext cx="8229600" cy="6711966"/>
          </a:xfrm>
        </p:spPr>
        <p:txBody>
          <a:bodyPr vert="horz" wrap="square" lIns="91440" tIns="45720" rIns="91440" bIns="45720" rtlCol="0">
            <a:spAutoFit/>
          </a:bodyPr>
          <a:lstStyle/>
          <a:p>
            <a:pPr marL="0">
              <a:lnSpc>
                <a:spcPct val="150000"/>
              </a:lnSpc>
              <a:buNone/>
            </a:pPr>
            <a:r>
              <a:rPr lang="zh-CN" altLang="en-US" sz="2400" b="1" dirty="0">
                <a:solidFill>
                  <a:schemeClr val="tx1">
                    <a:lumMod val="85000"/>
                    <a:lumOff val="15000"/>
                  </a:schemeClr>
                </a:solidFill>
                <a:latin typeface="Microsoft YaHei" panose="020B0503020204020204" pitchFamily="34" charset="-122"/>
                <a:ea typeface="Microsoft YaHei" panose="020B0503020204020204" pitchFamily="34" charset="-122"/>
              </a:rPr>
              <a:t>四、商品信息的查找</a:t>
            </a:r>
            <a:endParaRPr lang="en-US" altLang="zh-CN" sz="2400" b="1" dirty="0">
              <a:solidFill>
                <a:schemeClr val="tx1">
                  <a:lumMod val="85000"/>
                  <a:lumOff val="15000"/>
                </a:schemeClr>
              </a:solidFill>
              <a:latin typeface="Microsoft YaHei" panose="020B0503020204020204" pitchFamily="34" charset="-122"/>
              <a:ea typeface="Microsoft YaHei" panose="020B0503020204020204" pitchFamily="34" charset="-122"/>
            </a:endParaRPr>
          </a:p>
          <a:p>
            <a:pPr marL="0">
              <a:lnSpc>
                <a:spcPct val="150000"/>
              </a:lnSpc>
              <a:buNone/>
            </a:pP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实现函数</a:t>
            </a: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void </a:t>
            </a:r>
            <a:r>
              <a:rPr lang="en-US" altLang="zh-CN" sz="2400" dirty="0" err="1">
                <a:solidFill>
                  <a:schemeClr val="tx1">
                    <a:lumMod val="85000"/>
                    <a:lumOff val="15000"/>
                  </a:schemeClr>
                </a:solidFill>
                <a:latin typeface="Microsoft YaHei" panose="020B0503020204020204" pitchFamily="34" charset="-122"/>
                <a:ea typeface="Microsoft YaHei" panose="020B0503020204020204" pitchFamily="34" charset="-122"/>
              </a:rPr>
              <a:t>info_search</a:t>
            </a: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a:t>
            </a: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完成商品信息的查找功能</a:t>
            </a: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	</a:t>
            </a:r>
          </a:p>
          <a:p>
            <a:pPr marL="0">
              <a:lnSpc>
                <a:spcPct val="150000"/>
              </a:lnSpc>
              <a:buNone/>
            </a:pP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1.</a:t>
            </a: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通过实现子函数</a:t>
            </a: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void </a:t>
            </a:r>
            <a:r>
              <a:rPr lang="en-US" altLang="zh-CN" sz="2400" dirty="0" err="1">
                <a:solidFill>
                  <a:schemeClr val="tx1">
                    <a:lumMod val="85000"/>
                    <a:lumOff val="15000"/>
                  </a:schemeClr>
                </a:solidFill>
                <a:latin typeface="Microsoft YaHei" panose="020B0503020204020204" pitchFamily="34" charset="-122"/>
                <a:ea typeface="Microsoft YaHei" panose="020B0503020204020204" pitchFamily="34" charset="-122"/>
              </a:rPr>
              <a:t>info_output</a:t>
            </a: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a:t>
            </a: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完成商品信息的标准格式打印功能。</a:t>
            </a: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marL="0">
              <a:lnSpc>
                <a:spcPct val="150000"/>
              </a:lnSpc>
              <a:buNone/>
            </a:pP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2.</a:t>
            </a: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输入待查询商品的名称或者</a:t>
            </a: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ID</a:t>
            </a: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，如果名称存在则调用第一步实现的商品信息输出打印函数输出商品信息</a:t>
            </a: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marL="0">
              <a:lnSpc>
                <a:spcPct val="150000"/>
              </a:lnSpc>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marL="0">
              <a:lnSpc>
                <a:spcPct val="150000"/>
              </a:lnSpc>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marL="0">
              <a:lnSpc>
                <a:spcPct val="150000"/>
              </a:lnSpc>
              <a:buNone/>
            </a:pP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 如果输入的商品名称不存在则出现商品不存在的提示</a:t>
            </a: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marL="0">
              <a:lnSpc>
                <a:spcPct val="150000"/>
              </a:lnSpc>
              <a:buNone/>
            </a:pPr>
            <a:endParaRPr lang="en-US" altLang="zh-CN" sz="2400" b="1" dirty="0">
              <a:solidFill>
                <a:schemeClr val="tx1">
                  <a:lumMod val="85000"/>
                  <a:lumOff val="15000"/>
                </a:schemeClr>
              </a:solidFill>
              <a:latin typeface="Microsoft YaHei" panose="020B0503020204020204" pitchFamily="34" charset="-122"/>
              <a:ea typeface="Microsoft YaHei" panose="020B0503020204020204" pitchFamily="34" charset="-122"/>
            </a:endParaRPr>
          </a:p>
          <a:p>
            <a:pPr marL="0">
              <a:lnSpc>
                <a:spcPct val="150000"/>
              </a:lnSpc>
              <a:buNone/>
            </a:pPr>
            <a:endParaRPr lang="en-US" altLang="zh-CN" sz="2400" b="1"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pic>
        <p:nvPicPr>
          <p:cNvPr id="2051" name="Picture 3"/>
          <p:cNvPicPr>
            <a:picLocks noChangeAspect="1" noChangeArrowheads="1"/>
          </p:cNvPicPr>
          <p:nvPr/>
        </p:nvPicPr>
        <p:blipFill rotWithShape="1">
          <a:blip r:embed="rId3"/>
          <a:srcRect t="58217"/>
          <a:stretch/>
        </p:blipFill>
        <p:spPr bwMode="auto">
          <a:xfrm>
            <a:off x="558499" y="6073140"/>
            <a:ext cx="3303099" cy="328343"/>
          </a:xfrm>
          <a:prstGeom prst="rect">
            <a:avLst/>
          </a:prstGeom>
          <a:noFill/>
          <a:ln w="9525">
            <a:noFill/>
            <a:miter lim="800000"/>
            <a:headEnd/>
            <a:tailEnd/>
          </a:ln>
          <a:effectLst/>
        </p:spPr>
      </p:pic>
      <p:pic>
        <p:nvPicPr>
          <p:cNvPr id="5" name="图片 4">
            <a:extLst>
              <a:ext uri="{FF2B5EF4-FFF2-40B4-BE49-F238E27FC236}">
                <a16:creationId xmlns:a16="http://schemas.microsoft.com/office/drawing/2014/main" id="{53676775-EFCF-8140-902A-5874C3E0B9FE}"/>
              </a:ext>
            </a:extLst>
          </p:cNvPr>
          <p:cNvPicPr/>
          <p:nvPr/>
        </p:nvPicPr>
        <p:blipFill>
          <a:blip r:embed="rId4"/>
          <a:stretch>
            <a:fillRect/>
          </a:stretch>
        </p:blipFill>
        <p:spPr>
          <a:xfrm>
            <a:off x="548975" y="4176247"/>
            <a:ext cx="7332274" cy="1296144"/>
          </a:xfrm>
          <a:prstGeom prst="rect">
            <a:avLst/>
          </a:prstGeom>
        </p:spPr>
      </p:pic>
      <p:sp>
        <p:nvSpPr>
          <p:cNvPr id="6" name="矩形 5">
            <a:extLst>
              <a:ext uri="{FF2B5EF4-FFF2-40B4-BE49-F238E27FC236}">
                <a16:creationId xmlns:a16="http://schemas.microsoft.com/office/drawing/2014/main" id="{2972E15A-273C-A543-AD70-BA64328D6A4A}"/>
              </a:ext>
            </a:extLst>
          </p:cNvPr>
          <p:cNvSpPr/>
          <p:nvPr/>
        </p:nvSpPr>
        <p:spPr>
          <a:xfrm>
            <a:off x="0" y="0"/>
            <a:ext cx="9144000" cy="4046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20688"/>
            <a:ext cx="8229600" cy="4754507"/>
          </a:xfrm>
        </p:spPr>
        <p:txBody>
          <a:bodyPr vert="horz" wrap="square" lIns="91440" tIns="45720" rIns="91440" bIns="45720" rtlCol="0">
            <a:spAutoFit/>
          </a:bodyPr>
          <a:lstStyle/>
          <a:p>
            <a:pPr marL="0">
              <a:lnSpc>
                <a:spcPct val="150000"/>
              </a:lnSpc>
              <a:buNone/>
            </a:pPr>
            <a:r>
              <a:rPr lang="zh-CN" altLang="en-US" sz="2400" b="1" dirty="0">
                <a:solidFill>
                  <a:schemeClr val="tx1">
                    <a:lumMod val="85000"/>
                    <a:lumOff val="15000"/>
                  </a:schemeClr>
                </a:solidFill>
                <a:latin typeface="Microsoft YaHei" panose="020B0503020204020204" pitchFamily="34" charset="-122"/>
                <a:ea typeface="Microsoft YaHei" panose="020B0503020204020204" pitchFamily="34" charset="-122"/>
              </a:rPr>
              <a:t>五、商品信息的插入</a:t>
            </a:r>
            <a:endParaRPr lang="en-US" altLang="zh-CN" sz="2400" b="1" dirty="0">
              <a:solidFill>
                <a:schemeClr val="tx1">
                  <a:lumMod val="85000"/>
                  <a:lumOff val="15000"/>
                </a:schemeClr>
              </a:solidFill>
              <a:latin typeface="Microsoft YaHei" panose="020B0503020204020204" pitchFamily="34" charset="-122"/>
              <a:ea typeface="Microsoft YaHei" panose="020B0503020204020204" pitchFamily="34" charset="-122"/>
            </a:endParaRPr>
          </a:p>
          <a:p>
            <a:pPr marL="0">
              <a:lnSpc>
                <a:spcPct val="150000"/>
              </a:lnSpc>
              <a:buNone/>
            </a:pP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实现函数</a:t>
            </a: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void </a:t>
            </a:r>
            <a:r>
              <a:rPr lang="en-US" altLang="zh-CN" sz="2400" dirty="0" err="1">
                <a:solidFill>
                  <a:schemeClr val="tx1">
                    <a:lumMod val="85000"/>
                    <a:lumOff val="15000"/>
                  </a:schemeClr>
                </a:solidFill>
                <a:latin typeface="Microsoft YaHei" panose="020B0503020204020204" pitchFamily="34" charset="-122"/>
                <a:ea typeface="Microsoft YaHei" panose="020B0503020204020204" pitchFamily="34" charset="-122"/>
              </a:rPr>
              <a:t>info_insert</a:t>
            </a: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a:t>
            </a: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完成商品信息的查找功能</a:t>
            </a: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marL="0">
              <a:lnSpc>
                <a:spcPct val="150000"/>
              </a:lnSpc>
              <a:buNone/>
            </a:pP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1.</a:t>
            </a: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首先读入待插入的商品信息的每项数据，换行符来区分信息中的每个条目</a:t>
            </a: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marL="0">
              <a:lnSpc>
                <a:spcPct val="150000"/>
              </a:lnSpc>
              <a:buNone/>
            </a:pP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2.</a:t>
            </a: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分配商品信息链表节点的内存空间，然后将读入的数据分别拷贝该节点，并通过用户选择，将该节点链接到链表中的指定位置，其中字符串的拷贝调用系统函数</a:t>
            </a:r>
            <a:r>
              <a:rPr lang="en-US" altLang="zh-CN" sz="2400" dirty="0" err="1">
                <a:solidFill>
                  <a:schemeClr val="tx1">
                    <a:lumMod val="85000"/>
                    <a:lumOff val="15000"/>
                  </a:schemeClr>
                </a:solidFill>
                <a:latin typeface="Microsoft YaHei" panose="020B0503020204020204" pitchFamily="34" charset="-122"/>
                <a:ea typeface="Microsoft YaHei" panose="020B0503020204020204" pitchFamily="34" charset="-122"/>
              </a:rPr>
              <a:t>strcpy</a:t>
            </a: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a:t>
            </a: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marL="0">
              <a:lnSpc>
                <a:spcPct val="150000"/>
              </a:lnSpc>
              <a:buNone/>
            </a:pPr>
            <a:endParaRPr lang="en-US" altLang="zh-CN" sz="2400" b="1"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4" name="矩形 3">
            <a:extLst>
              <a:ext uri="{FF2B5EF4-FFF2-40B4-BE49-F238E27FC236}">
                <a16:creationId xmlns:a16="http://schemas.microsoft.com/office/drawing/2014/main" id="{7B2FF08E-98DE-884D-8CF6-565133B995F1}"/>
              </a:ext>
            </a:extLst>
          </p:cNvPr>
          <p:cNvSpPr/>
          <p:nvPr/>
        </p:nvSpPr>
        <p:spPr>
          <a:xfrm>
            <a:off x="0" y="0"/>
            <a:ext cx="9144000" cy="4046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a:extLst>
              <a:ext uri="{FF2B5EF4-FFF2-40B4-BE49-F238E27FC236}">
                <a16:creationId xmlns:a16="http://schemas.microsoft.com/office/drawing/2014/main" id="{F552ABD6-14F8-6749-ACBC-24E9E480F372}"/>
              </a:ext>
            </a:extLst>
          </p:cNvPr>
          <p:cNvPicPr/>
          <p:nvPr/>
        </p:nvPicPr>
        <p:blipFill>
          <a:blip r:embed="rId3"/>
          <a:stretch>
            <a:fillRect/>
          </a:stretch>
        </p:blipFill>
        <p:spPr>
          <a:xfrm>
            <a:off x="539552" y="4797152"/>
            <a:ext cx="7976055" cy="178157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56792" y="5128545"/>
            <a:ext cx="8229600" cy="4525963"/>
          </a:xfrm>
        </p:spPr>
        <p:txBody>
          <a:bodyPr/>
          <a:lstStyle/>
          <a:p>
            <a:r>
              <a:rPr kumimoji="1" lang="zh-CN" altLang="en-US" dirty="0"/>
              <a:t>。</a:t>
            </a:r>
          </a:p>
        </p:txBody>
      </p:sp>
      <p:sp>
        <p:nvSpPr>
          <p:cNvPr id="4" name="矩形 3">
            <a:extLst>
              <a:ext uri="{FF2B5EF4-FFF2-40B4-BE49-F238E27FC236}">
                <a16:creationId xmlns:a16="http://schemas.microsoft.com/office/drawing/2014/main" id="{C284901D-647D-F34A-888E-F2A02D171661}"/>
              </a:ext>
            </a:extLst>
          </p:cNvPr>
          <p:cNvSpPr/>
          <p:nvPr/>
        </p:nvSpPr>
        <p:spPr>
          <a:xfrm>
            <a:off x="0" y="0"/>
            <a:ext cx="9144000" cy="4046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内容占位符 2">
            <a:extLst>
              <a:ext uri="{FF2B5EF4-FFF2-40B4-BE49-F238E27FC236}">
                <a16:creationId xmlns:a16="http://schemas.microsoft.com/office/drawing/2014/main" id="{6AAED2CB-05F0-5545-983E-C5173F2BE22A}"/>
              </a:ext>
            </a:extLst>
          </p:cNvPr>
          <p:cNvSpPr txBox="1">
            <a:spLocks/>
          </p:cNvSpPr>
          <p:nvPr/>
        </p:nvSpPr>
        <p:spPr>
          <a:xfrm>
            <a:off x="323528" y="620688"/>
            <a:ext cx="8229600" cy="655481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zh-CN" altLang="en-US" sz="2400" b="1" dirty="0">
                <a:solidFill>
                  <a:schemeClr val="tx1">
                    <a:lumMod val="85000"/>
                    <a:lumOff val="15000"/>
                  </a:schemeClr>
                </a:solidFill>
                <a:latin typeface="Microsoft YaHei" panose="020B0503020204020204" pitchFamily="34" charset="-122"/>
                <a:ea typeface="Microsoft YaHei" panose="020B0503020204020204" pitchFamily="34" charset="-122"/>
              </a:rPr>
              <a:t>六、对商品库（链表）中商品排序</a:t>
            </a:r>
            <a:endParaRPr lang="en-US" altLang="zh-CN" sz="2400" b="1"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50000"/>
              </a:lnSpc>
              <a:buNone/>
            </a:pP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    实现函数</a:t>
            </a: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void </a:t>
            </a:r>
            <a:r>
              <a:rPr lang="en-US" altLang="zh-CN" sz="2400" dirty="0" err="1">
                <a:solidFill>
                  <a:schemeClr val="tx1">
                    <a:lumMod val="85000"/>
                    <a:lumOff val="15000"/>
                  </a:schemeClr>
                </a:solidFill>
                <a:latin typeface="Microsoft YaHei" panose="020B0503020204020204" pitchFamily="34" charset="-122"/>
                <a:ea typeface="Microsoft YaHei" panose="020B0503020204020204" pitchFamily="34" charset="-122"/>
              </a:rPr>
              <a:t>bubble_sort</a:t>
            </a:r>
            <a:r>
              <a:rPr lang="zh-CN"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 </a:t>
            </a: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a:t>
            </a: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zh-CN" altLang="en-US" sz="2400" dirty="0">
                <a:latin typeface="Microsoft YaHei" panose="020B0503020204020204" pitchFamily="34" charset="-122"/>
                <a:ea typeface="Microsoft YaHei" panose="020B0503020204020204" pitchFamily="34" charset="-122"/>
              </a:rPr>
              <a:t>用冒泡法实现商品信息按照价格从低到高进行排序展示</a:t>
            </a: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50000"/>
              </a:lnSpc>
              <a:buFont typeface="Arial" pitchFamily="34" charset="0"/>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buFont typeface="Arial" pitchFamily="34" charset="0"/>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buFont typeface="Arial" pitchFamily="34" charset="0"/>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buFont typeface="Arial" pitchFamily="34" charset="0"/>
              <a:buNone/>
            </a:pP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  </a:t>
            </a:r>
          </a:p>
          <a:p>
            <a:pPr>
              <a:buFont typeface="Arial" pitchFamily="34" charset="0"/>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buFont typeface="Arial" pitchFamily="34" charset="0"/>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pic>
        <p:nvPicPr>
          <p:cNvPr id="8" name="图片 7">
            <a:extLst>
              <a:ext uri="{FF2B5EF4-FFF2-40B4-BE49-F238E27FC236}">
                <a16:creationId xmlns:a16="http://schemas.microsoft.com/office/drawing/2014/main" id="{CA792256-1B6B-A349-A476-4C877F3DC22D}"/>
              </a:ext>
            </a:extLst>
          </p:cNvPr>
          <p:cNvPicPr/>
          <p:nvPr/>
        </p:nvPicPr>
        <p:blipFill>
          <a:blip r:embed="rId2"/>
          <a:stretch>
            <a:fillRect/>
          </a:stretch>
        </p:blipFill>
        <p:spPr>
          <a:xfrm>
            <a:off x="755576" y="2204864"/>
            <a:ext cx="5040560" cy="4453010"/>
          </a:xfrm>
          <a:prstGeom prst="rect">
            <a:avLst/>
          </a:prstGeom>
        </p:spPr>
      </p:pic>
    </p:spTree>
    <p:extLst>
      <p:ext uri="{BB962C8B-B14F-4D97-AF65-F5344CB8AC3E}">
        <p14:creationId xmlns:p14="http://schemas.microsoft.com/office/powerpoint/2010/main" val="16840578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432839"/>
            <a:ext cx="8229600" cy="6416500"/>
          </a:xfrm>
        </p:spPr>
        <p:txBody>
          <a:bodyPr vert="horz" wrap="square" lIns="91440" tIns="45720" rIns="91440" bIns="45720" rtlCol="0">
            <a:spAutoFit/>
          </a:bodyPr>
          <a:lstStyle/>
          <a:p>
            <a:pPr marL="0">
              <a:lnSpc>
                <a:spcPct val="150000"/>
              </a:lnSpc>
              <a:buNone/>
            </a:pPr>
            <a:r>
              <a:rPr lang="zh-CN" altLang="en-US" sz="2400" b="1" dirty="0">
                <a:solidFill>
                  <a:schemeClr val="tx1">
                    <a:lumMod val="85000"/>
                    <a:lumOff val="15000"/>
                  </a:schemeClr>
                </a:solidFill>
                <a:latin typeface="Microsoft YaHei" panose="020B0503020204020204" pitchFamily="34" charset="-122"/>
                <a:ea typeface="Microsoft YaHei" panose="020B0503020204020204" pitchFamily="34" charset="-122"/>
              </a:rPr>
              <a:t>七、退出系统并保存</a:t>
            </a:r>
            <a:endParaRPr lang="en-US" altLang="zh-CN" sz="2400" b="1" dirty="0">
              <a:solidFill>
                <a:schemeClr val="tx1">
                  <a:lumMod val="85000"/>
                  <a:lumOff val="15000"/>
                </a:schemeClr>
              </a:solidFill>
              <a:latin typeface="Microsoft YaHei" panose="020B0503020204020204" pitchFamily="34" charset="-122"/>
              <a:ea typeface="Microsoft YaHei" panose="020B0503020204020204" pitchFamily="34" charset="-122"/>
            </a:endParaRPr>
          </a:p>
          <a:p>
            <a:pPr marL="0">
              <a:lnSpc>
                <a:spcPct val="150000"/>
              </a:lnSpc>
              <a:buNone/>
            </a:pP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     当用户选择保存选项后则执行保存所有对于商品信息的改动，并且写入文件，释放所有已分配的内存，然后正常退出系统</a:t>
            </a: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marL="0">
              <a:lnSpc>
                <a:spcPct val="150000"/>
              </a:lnSpc>
              <a:buNone/>
            </a:pPr>
            <a:r>
              <a:rPr lang="zh-CN" altLang="en-US" sz="2400" b="1" dirty="0">
                <a:solidFill>
                  <a:srgbClr val="C00000"/>
                </a:solidFill>
                <a:latin typeface="Microsoft YaHei" panose="020B0503020204020204" pitchFamily="34" charset="-122"/>
                <a:ea typeface="Microsoft YaHei" panose="020B0503020204020204" pitchFamily="34" charset="-122"/>
              </a:rPr>
              <a:t>注意：如果不是通过选项来退出系统所有的修改信息将不会被保存。</a:t>
            </a: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	</a:t>
            </a:r>
          </a:p>
          <a:p>
            <a:pPr marL="0">
              <a:lnSpc>
                <a:spcPct val="150000"/>
              </a:lnSpc>
              <a:buNone/>
            </a:pP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1.</a:t>
            </a: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实现商品信息文件写入函数</a:t>
            </a: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void </a:t>
            </a:r>
            <a:r>
              <a:rPr lang="en-US" altLang="zh-CN" sz="2400" dirty="0" err="1">
                <a:solidFill>
                  <a:schemeClr val="tx1">
                    <a:lumMod val="85000"/>
                    <a:lumOff val="15000"/>
                  </a:schemeClr>
                </a:solidFill>
                <a:latin typeface="Microsoft YaHei" panose="020B0503020204020204" pitchFamily="34" charset="-122"/>
                <a:ea typeface="Microsoft YaHei" panose="020B0503020204020204" pitchFamily="34" charset="-122"/>
              </a:rPr>
              <a:t>info_flush</a:t>
            </a: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a:t>
            </a: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该函数的功能是把所有商品信息（链表中的所有商品）写入到已有的商品信息文件中。</a:t>
            </a: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marL="0">
              <a:lnSpc>
                <a:spcPct val="150000"/>
              </a:lnSpc>
              <a:buNone/>
            </a:pP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2.</a:t>
            </a: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实现内存释放函数</a:t>
            </a: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void </a:t>
            </a:r>
            <a:r>
              <a:rPr lang="en-US" altLang="zh-CN" sz="2400" dirty="0" err="1">
                <a:solidFill>
                  <a:schemeClr val="tx1">
                    <a:lumMod val="85000"/>
                    <a:lumOff val="15000"/>
                  </a:schemeClr>
                </a:solidFill>
                <a:latin typeface="Microsoft YaHei" panose="020B0503020204020204" pitchFamily="34" charset="-122"/>
                <a:ea typeface="Microsoft YaHei" panose="020B0503020204020204" pitchFamily="34" charset="-122"/>
              </a:rPr>
              <a:t>freeGoodInfo</a:t>
            </a: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a:t>
            </a: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该函数的功能是把所有程序中已经分配的内存释放。</a:t>
            </a: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4" name="矩形 3">
            <a:extLst>
              <a:ext uri="{FF2B5EF4-FFF2-40B4-BE49-F238E27FC236}">
                <a16:creationId xmlns:a16="http://schemas.microsoft.com/office/drawing/2014/main" id="{73AD9CEA-8F10-6243-B6E8-B7EA53CADB05}"/>
              </a:ext>
            </a:extLst>
          </p:cNvPr>
          <p:cNvSpPr/>
          <p:nvPr/>
        </p:nvSpPr>
        <p:spPr>
          <a:xfrm>
            <a:off x="0" y="0"/>
            <a:ext cx="9144000" cy="4046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9592" y="19828"/>
            <a:ext cx="8759439" cy="1282452"/>
          </a:xfrm>
        </p:spPr>
        <p:txBody>
          <a:bodyPr>
            <a:normAutofit/>
          </a:bodyPr>
          <a:lstStyle/>
          <a:p>
            <a:pPr algn="l"/>
            <a:r>
              <a:rPr lang="en-US" altLang="zh-CN" sz="2800" b="1" dirty="0">
                <a:solidFill>
                  <a:schemeClr val="tx1">
                    <a:lumMod val="95000"/>
                    <a:lumOff val="5000"/>
                  </a:schemeClr>
                </a:solidFill>
                <a:latin typeface="Microsoft YaHei" panose="020B0503020204020204" pitchFamily="34" charset="-122"/>
                <a:ea typeface="Microsoft YaHei" panose="020B0503020204020204" pitchFamily="34" charset="-122"/>
                <a:cs typeface="+mn-cs"/>
              </a:rPr>
              <a:t/>
            </a:r>
            <a:br>
              <a:rPr lang="en-US" altLang="zh-CN" sz="2800" b="1" dirty="0">
                <a:solidFill>
                  <a:schemeClr val="tx1">
                    <a:lumMod val="95000"/>
                    <a:lumOff val="5000"/>
                  </a:schemeClr>
                </a:solidFill>
                <a:latin typeface="Microsoft YaHei" panose="020B0503020204020204" pitchFamily="34" charset="-122"/>
                <a:ea typeface="Microsoft YaHei" panose="020B0503020204020204" pitchFamily="34" charset="-122"/>
                <a:cs typeface="+mn-cs"/>
              </a:rPr>
            </a:br>
            <a:r>
              <a:rPr lang="zh-CN" altLang="en-US" sz="2800" b="1" dirty="0">
                <a:solidFill>
                  <a:schemeClr val="tx1">
                    <a:lumMod val="95000"/>
                    <a:lumOff val="5000"/>
                  </a:schemeClr>
                </a:solidFill>
                <a:latin typeface="Microsoft YaHei" panose="020B0503020204020204" pitchFamily="34" charset="-122"/>
                <a:ea typeface="Microsoft YaHei" panose="020B0503020204020204" pitchFamily="34" charset="-122"/>
                <a:cs typeface="+mn-cs"/>
              </a:rPr>
              <a:t>整个系统至少具有七大功能模块：</a:t>
            </a:r>
          </a:p>
        </p:txBody>
      </p:sp>
      <p:sp>
        <p:nvSpPr>
          <p:cNvPr id="4" name="标题 1"/>
          <p:cNvSpPr txBox="1">
            <a:spLocks/>
          </p:cNvSpPr>
          <p:nvPr/>
        </p:nvSpPr>
        <p:spPr>
          <a:xfrm>
            <a:off x="457200" y="1628800"/>
            <a:ext cx="8229600" cy="5400600"/>
          </a:xfrm>
          <a:prstGeom prst="rect">
            <a:avLst/>
          </a:prstGeom>
        </p:spPr>
        <p:txBody>
          <a:bodyPr vert="horz" lIns="91440" tIns="45720" rIns="91440" bIns="45720" rtlCol="0" anchor="ctr">
            <a:normAutofit fontScale="92500" lnSpcReduction="20000"/>
          </a:bodyPr>
          <a:lstStyle/>
          <a:p>
            <a:pPr lvl="1" algn="just">
              <a:lnSpc>
                <a:spcPct val="150000"/>
              </a:lnSpc>
              <a:spcBef>
                <a:spcPct val="0"/>
              </a:spcBef>
              <a:defRPr/>
            </a:pPr>
            <a:r>
              <a:rPr lang="zh-CN" altLang="en-US" sz="2600" dirty="0">
                <a:solidFill>
                  <a:schemeClr val="tx1">
                    <a:lumMod val="85000"/>
                    <a:lumOff val="15000"/>
                  </a:schemeClr>
                </a:solidFill>
                <a:latin typeface="Microsoft YaHei" panose="020B0503020204020204" pitchFamily="34" charset="-122"/>
                <a:ea typeface="Microsoft YaHei" panose="020B0503020204020204" pitchFamily="34" charset="-122"/>
              </a:rPr>
              <a:t>一、商品信息初始化</a:t>
            </a:r>
            <a:endParaRPr lang="en-US" altLang="zh-CN" sz="26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lvl="1" algn="just">
              <a:lnSpc>
                <a:spcPct val="150000"/>
              </a:lnSpc>
              <a:spcBef>
                <a:spcPct val="0"/>
              </a:spcBef>
              <a:defRPr/>
            </a:pPr>
            <a:r>
              <a:rPr lang="zh-CN" altLang="en-US" sz="2600" dirty="0">
                <a:solidFill>
                  <a:schemeClr val="tx1">
                    <a:lumMod val="85000"/>
                    <a:lumOff val="15000"/>
                  </a:schemeClr>
                </a:solidFill>
                <a:latin typeface="Microsoft YaHei" panose="020B0503020204020204" pitchFamily="34" charset="-122"/>
                <a:ea typeface="Microsoft YaHei" panose="020B0503020204020204" pitchFamily="34" charset="-122"/>
              </a:rPr>
              <a:t>二、商品信息的修改</a:t>
            </a:r>
            <a:endParaRPr lang="en-US" altLang="zh-CN" sz="26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lvl="1" algn="just">
              <a:lnSpc>
                <a:spcPct val="150000"/>
              </a:lnSpc>
              <a:spcBef>
                <a:spcPct val="0"/>
              </a:spcBef>
              <a:defRPr/>
            </a:pPr>
            <a:r>
              <a:rPr kumimoji="0" lang="zh-CN" altLang="en-US" sz="260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rPr>
              <a:t>三、商品信息的删除</a:t>
            </a:r>
            <a:endParaRPr kumimoji="0" lang="en-US" altLang="zh-CN" sz="260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endParaRPr>
          </a:p>
          <a:p>
            <a:pPr lvl="1" algn="just">
              <a:lnSpc>
                <a:spcPct val="150000"/>
              </a:lnSpc>
              <a:spcBef>
                <a:spcPct val="0"/>
              </a:spcBef>
              <a:defRPr/>
            </a:pPr>
            <a:r>
              <a:rPr kumimoji="0" lang="zh-CN" altLang="en-US" sz="260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rPr>
              <a:t>四、商品信息的查找</a:t>
            </a:r>
            <a:endParaRPr kumimoji="0" lang="en-US" altLang="zh-CN" sz="260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endParaRPr>
          </a:p>
          <a:p>
            <a:pPr lvl="1" algn="just">
              <a:lnSpc>
                <a:spcPct val="150000"/>
              </a:lnSpc>
              <a:spcBef>
                <a:spcPct val="0"/>
              </a:spcBef>
              <a:defRPr/>
            </a:pPr>
            <a:r>
              <a:rPr lang="zh-CN" altLang="en-US" sz="2600" dirty="0">
                <a:solidFill>
                  <a:schemeClr val="tx1">
                    <a:lumMod val="85000"/>
                    <a:lumOff val="15000"/>
                  </a:schemeClr>
                </a:solidFill>
                <a:latin typeface="Microsoft YaHei" panose="020B0503020204020204" pitchFamily="34" charset="-122"/>
                <a:ea typeface="Microsoft YaHei" panose="020B0503020204020204" pitchFamily="34" charset="-122"/>
              </a:rPr>
              <a:t>五、商品信息的插入</a:t>
            </a:r>
          </a:p>
          <a:p>
            <a:pPr lvl="1" algn="just">
              <a:lnSpc>
                <a:spcPct val="150000"/>
              </a:lnSpc>
              <a:spcBef>
                <a:spcPct val="0"/>
              </a:spcBef>
              <a:defRPr/>
            </a:pPr>
            <a:r>
              <a:rPr lang="zh-CN" altLang="en-US" sz="2600" dirty="0">
                <a:solidFill>
                  <a:schemeClr val="tx1">
                    <a:lumMod val="85000"/>
                    <a:lumOff val="15000"/>
                  </a:schemeClr>
                </a:solidFill>
                <a:latin typeface="Microsoft YaHei" panose="020B0503020204020204" pitchFamily="34" charset="-122"/>
                <a:ea typeface="Microsoft YaHei" panose="020B0503020204020204" pitchFamily="34" charset="-122"/>
              </a:rPr>
              <a:t>六、商品排序（冒泡法）</a:t>
            </a:r>
            <a:endParaRPr lang="en-US" altLang="zh-CN" sz="26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lvl="1" algn="just">
              <a:lnSpc>
                <a:spcPct val="150000"/>
              </a:lnSpc>
              <a:spcBef>
                <a:spcPct val="0"/>
              </a:spcBef>
              <a:defRPr/>
            </a:pPr>
            <a:r>
              <a:rPr lang="zh-CN" altLang="en-US" sz="2600" dirty="0">
                <a:solidFill>
                  <a:schemeClr val="tx1">
                    <a:lumMod val="85000"/>
                    <a:lumOff val="15000"/>
                  </a:schemeClr>
                </a:solidFill>
                <a:latin typeface="Microsoft YaHei" panose="020B0503020204020204" pitchFamily="34" charset="-122"/>
                <a:ea typeface="Microsoft YaHei" panose="020B0503020204020204" pitchFamily="34" charset="-122"/>
              </a:rPr>
              <a:t>七、退出系统，并保存</a:t>
            </a:r>
            <a:endParaRPr lang="en-US" altLang="zh-CN" sz="26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lvl="0" algn="just">
              <a:lnSpc>
                <a:spcPct val="150000"/>
              </a:lnSpc>
              <a:spcBef>
                <a:spcPct val="0"/>
              </a:spcBef>
            </a:pPr>
            <a:r>
              <a:rPr lang="zh-CN" altLang="en-US" sz="2600" dirty="0">
                <a:solidFill>
                  <a:schemeClr val="tx1">
                    <a:lumMod val="85000"/>
                    <a:lumOff val="15000"/>
                  </a:schemeClr>
                </a:solidFill>
                <a:latin typeface="Microsoft YaHei" panose="020B0503020204020204" pitchFamily="34" charset="-122"/>
                <a:ea typeface="Microsoft YaHei" panose="020B0503020204020204" pitchFamily="34" charset="-122"/>
              </a:rPr>
              <a:t>     其中：商品信息初始化在整个程序的入口即</a:t>
            </a:r>
            <a:r>
              <a:rPr lang="en-US" altLang="zh-CN" sz="2600" b="1" dirty="0">
                <a:solidFill>
                  <a:schemeClr val="accent1"/>
                </a:solidFill>
                <a:latin typeface="Microsoft YaHei" panose="020B0503020204020204" pitchFamily="34" charset="-122"/>
                <a:ea typeface="Microsoft YaHei" panose="020B0503020204020204" pitchFamily="34" charset="-122"/>
              </a:rPr>
              <a:t>main()</a:t>
            </a:r>
            <a:r>
              <a:rPr lang="zh-CN" altLang="en-US" sz="2600" b="1" dirty="0">
                <a:solidFill>
                  <a:schemeClr val="accent1"/>
                </a:solidFill>
                <a:latin typeface="Microsoft YaHei" panose="020B0503020204020204" pitchFamily="34" charset="-122"/>
                <a:ea typeface="Microsoft YaHei" panose="020B0503020204020204" pitchFamily="34" charset="-122"/>
              </a:rPr>
              <a:t>函数</a:t>
            </a:r>
            <a:r>
              <a:rPr lang="zh-CN" altLang="en-US" sz="2600" dirty="0">
                <a:solidFill>
                  <a:schemeClr val="tx1">
                    <a:lumMod val="85000"/>
                    <a:lumOff val="15000"/>
                  </a:schemeClr>
                </a:solidFill>
                <a:latin typeface="Microsoft YaHei" panose="020B0503020204020204" pitchFamily="34" charset="-122"/>
                <a:ea typeface="Microsoft YaHei" panose="020B0503020204020204" pitchFamily="34" charset="-122"/>
              </a:rPr>
              <a:t>开始处调用一次，并且在</a:t>
            </a:r>
            <a:r>
              <a:rPr lang="en-US" altLang="zh-CN" sz="2600" b="1" dirty="0">
                <a:solidFill>
                  <a:schemeClr val="accent1"/>
                </a:solidFill>
                <a:latin typeface="Microsoft YaHei" panose="020B0503020204020204" pitchFamily="34" charset="-122"/>
                <a:ea typeface="Microsoft YaHei" panose="020B0503020204020204" pitchFamily="34" charset="-122"/>
              </a:rPr>
              <a:t>main()</a:t>
            </a:r>
            <a:r>
              <a:rPr lang="zh-CN" altLang="en-US" sz="2600" b="1" dirty="0">
                <a:solidFill>
                  <a:schemeClr val="accent1"/>
                </a:solidFill>
                <a:latin typeface="Microsoft YaHei" panose="020B0503020204020204" pitchFamily="34" charset="-122"/>
                <a:ea typeface="Microsoft YaHei" panose="020B0503020204020204" pitchFamily="34" charset="-122"/>
              </a:rPr>
              <a:t>函数中</a:t>
            </a:r>
            <a:r>
              <a:rPr lang="zh-CN" altLang="en-US" sz="2600" dirty="0">
                <a:solidFill>
                  <a:schemeClr val="tx1">
                    <a:lumMod val="85000"/>
                    <a:lumOff val="15000"/>
                  </a:schemeClr>
                </a:solidFill>
                <a:latin typeface="Microsoft YaHei" panose="020B0503020204020204" pitchFamily="34" charset="-122"/>
                <a:ea typeface="Microsoft YaHei" panose="020B0503020204020204" pitchFamily="34" charset="-122"/>
              </a:rPr>
              <a:t>循环调用功能选择界面，实现系统完成一个功能后可以循环使用整个系统执行其他操作直到退出系统。</a:t>
            </a:r>
            <a:endParaRPr lang="en-US" altLang="zh-CN" sz="26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marL="0" marR="0" lvl="0" indent="0" algn="just" defTabSz="914400" rtl="0" eaLnBrk="1" fontAlgn="auto" latinLnBrk="0" hangingPunct="1">
              <a:lnSpc>
                <a:spcPct val="150000"/>
              </a:lnSpc>
              <a:spcBef>
                <a:spcPct val="0"/>
              </a:spcBef>
              <a:spcAft>
                <a:spcPts val="0"/>
              </a:spcAft>
              <a:buClrTx/>
              <a:buSzTx/>
              <a:buFontTx/>
              <a:buNone/>
              <a:tabLst/>
              <a:defRPr/>
            </a:pPr>
            <a:endParaRPr lang="en-US" altLang="zh-CN" sz="26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marL="0" marR="0" lvl="0" indent="0" algn="just" defTabSz="914400" rtl="0" eaLnBrk="1" fontAlgn="auto" latinLnBrk="0" hangingPunct="1">
              <a:lnSpc>
                <a:spcPct val="150000"/>
              </a:lnSpc>
              <a:spcBef>
                <a:spcPct val="0"/>
              </a:spcBef>
              <a:spcAft>
                <a:spcPts val="0"/>
              </a:spcAft>
              <a:buClrTx/>
              <a:buSzTx/>
              <a:buFontTx/>
              <a:buNone/>
              <a:tabLst/>
              <a:defRPr/>
            </a:pPr>
            <a:endParaRPr kumimoji="0" lang="zh-CN" altLang="en-US" sz="260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E0A60EE-06C1-C84F-9A1A-8CFE26E980F5}"/>
              </a:ext>
            </a:extLst>
          </p:cNvPr>
          <p:cNvSpPr/>
          <p:nvPr/>
        </p:nvSpPr>
        <p:spPr>
          <a:xfrm>
            <a:off x="0" y="0"/>
            <a:ext cx="9144000" cy="4046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60648" y="436494"/>
            <a:ext cx="8229600" cy="1143000"/>
          </a:xfrm>
        </p:spPr>
        <p:txBody>
          <a:bodyPr>
            <a:normAutofit/>
          </a:bodyPr>
          <a:lstStyle/>
          <a:p>
            <a:r>
              <a:rPr kumimoji="1" lang="zh-CN" altLang="en-US" sz="2800" b="1" dirty="0">
                <a:latin typeface="Microsoft YaHei" panose="020B0503020204020204" pitchFamily="34" charset="-122"/>
                <a:ea typeface="Microsoft YaHei" panose="020B0503020204020204" pitchFamily="34" charset="-122"/>
              </a:rPr>
              <a:t>基本任务内容和注意事项</a:t>
            </a:r>
          </a:p>
        </p:txBody>
      </p:sp>
      <p:sp>
        <p:nvSpPr>
          <p:cNvPr id="3" name="内容占位符 2"/>
          <p:cNvSpPr>
            <a:spLocks noGrp="1"/>
          </p:cNvSpPr>
          <p:nvPr>
            <p:ph idx="1"/>
          </p:nvPr>
        </p:nvSpPr>
        <p:spPr>
          <a:xfrm>
            <a:off x="539552" y="1340768"/>
            <a:ext cx="7848872" cy="5517232"/>
          </a:xfrm>
        </p:spPr>
        <p:txBody>
          <a:bodyPr>
            <a:noAutofit/>
          </a:bodyPr>
          <a:lstStyle/>
          <a:p>
            <a:pPr>
              <a:lnSpc>
                <a:spcPct val="150000"/>
              </a:lnSpc>
            </a:pPr>
            <a:r>
              <a:rPr kumimoji="1" lang="en-US" altLang="zh-CN" sz="2400" dirty="0">
                <a:latin typeface="Microsoft YaHei" panose="020B0503020204020204" pitchFamily="34" charset="-122"/>
                <a:ea typeface="Microsoft YaHei" panose="020B0503020204020204" pitchFamily="34" charset="-122"/>
              </a:rPr>
              <a:t>1. </a:t>
            </a:r>
            <a:r>
              <a:rPr kumimoji="1" lang="zh-CN" altLang="en-US" sz="2400" dirty="0">
                <a:latin typeface="Microsoft YaHei" panose="020B0503020204020204" pitchFamily="34" charset="-122"/>
                <a:ea typeface="Microsoft YaHei" panose="020B0503020204020204" pitchFamily="34" charset="-122"/>
              </a:rPr>
              <a:t>根据</a:t>
            </a:r>
            <a:r>
              <a:rPr kumimoji="1" lang="en-US" altLang="zh-CN" sz="2400" dirty="0" err="1">
                <a:latin typeface="Microsoft YaHei" panose="020B0503020204020204" pitchFamily="34" charset="-122"/>
                <a:ea typeface="Microsoft YaHei" panose="020B0503020204020204" pitchFamily="34" charset="-122"/>
              </a:rPr>
              <a:t>GoodManageSys_link.c</a:t>
            </a:r>
            <a:r>
              <a:rPr kumimoji="1" lang="zh-CN" altLang="en-US" sz="2400" dirty="0">
                <a:latin typeface="Microsoft YaHei" panose="020B0503020204020204" pitchFamily="34" charset="-122"/>
                <a:ea typeface="Microsoft YaHei" panose="020B0503020204020204" pitchFamily="34" charset="-122"/>
              </a:rPr>
              <a:t>模板内容，完成超市产品管理系统的实现。主要完善带有</a:t>
            </a:r>
            <a:r>
              <a:rPr kumimoji="1" lang="en-US" altLang="zh-CN" sz="2400" dirty="0">
                <a:solidFill>
                  <a:schemeClr val="accent1"/>
                </a:solidFill>
                <a:latin typeface="Microsoft YaHei" panose="020B0503020204020204" pitchFamily="34" charset="-122"/>
                <a:ea typeface="Microsoft YaHei" panose="020B0503020204020204" pitchFamily="34" charset="-122"/>
              </a:rPr>
              <a:t>//TO DO YOUR WORK</a:t>
            </a:r>
            <a:r>
              <a:rPr kumimoji="1" lang="zh-CN" altLang="en-US" sz="2400" dirty="0">
                <a:latin typeface="Microsoft YaHei" panose="020B0503020204020204" pitchFamily="34" charset="-122"/>
                <a:ea typeface="Microsoft YaHei" panose="020B0503020204020204" pitchFamily="34" charset="-122"/>
              </a:rPr>
              <a:t>的函数</a:t>
            </a:r>
          </a:p>
          <a:p>
            <a:pPr>
              <a:lnSpc>
                <a:spcPct val="150000"/>
              </a:lnSpc>
            </a:pPr>
            <a:r>
              <a:rPr kumimoji="1" lang="en-US" altLang="zh-CN" sz="2400" dirty="0">
                <a:latin typeface="Microsoft YaHei" panose="020B0503020204020204" pitchFamily="34" charset="-122"/>
                <a:ea typeface="Microsoft YaHei" panose="020B0503020204020204" pitchFamily="34" charset="-122"/>
              </a:rPr>
              <a:t>2. </a:t>
            </a:r>
            <a:r>
              <a:rPr kumimoji="1" lang="zh-CN" altLang="en-US" sz="2400" dirty="0">
                <a:latin typeface="Microsoft YaHei" panose="020B0503020204020204" pitchFamily="34" charset="-122"/>
                <a:ea typeface="Microsoft YaHei" panose="020B0503020204020204" pitchFamily="34" charset="-122"/>
              </a:rPr>
              <a:t>注意，该实验需要通过链表实现商品库的在内存中的存储。</a:t>
            </a:r>
          </a:p>
          <a:p>
            <a:pPr>
              <a:lnSpc>
                <a:spcPct val="150000"/>
              </a:lnSpc>
            </a:pPr>
            <a:r>
              <a:rPr kumimoji="1" lang="en-US" altLang="zh-CN" sz="2400" dirty="0">
                <a:latin typeface="Microsoft YaHei" panose="020B0503020204020204" pitchFamily="34" charset="-122"/>
                <a:ea typeface="Microsoft YaHei" panose="020B0503020204020204" pitchFamily="34" charset="-122"/>
              </a:rPr>
              <a:t>3. </a:t>
            </a:r>
            <a:r>
              <a:rPr kumimoji="1" lang="zh-CN" altLang="en-US" sz="2400" dirty="0">
                <a:latin typeface="Microsoft YaHei" panose="020B0503020204020204" pitchFamily="34" charset="-122"/>
                <a:ea typeface="Microsoft YaHei" panose="020B0503020204020204" pitchFamily="34" charset="-122"/>
              </a:rPr>
              <a:t>文件的</a:t>
            </a:r>
            <a:r>
              <a:rPr kumimoji="1" lang="zh-CN" altLang="en-US" sz="2400" dirty="0">
                <a:solidFill>
                  <a:schemeClr val="accent1"/>
                </a:solidFill>
                <a:latin typeface="Microsoft YaHei" panose="020B0503020204020204" pitchFamily="34" charset="-122"/>
                <a:ea typeface="Microsoft YaHei" panose="020B0503020204020204" pitchFamily="34" charset="-122"/>
              </a:rPr>
              <a:t>读写参考模板</a:t>
            </a:r>
            <a:r>
              <a:rPr kumimoji="1" lang="en-US" altLang="zh-CN" sz="2400" dirty="0" err="1">
                <a:solidFill>
                  <a:schemeClr val="accent1"/>
                </a:solidFill>
                <a:latin typeface="Microsoft YaHei" panose="020B0503020204020204" pitchFamily="34" charset="-122"/>
                <a:ea typeface="Microsoft YaHei" panose="020B0503020204020204" pitchFamily="34" charset="-122"/>
              </a:rPr>
              <a:t>fileIOreferrence</a:t>
            </a:r>
            <a:r>
              <a:rPr kumimoji="1" lang="zh-CN" altLang="en-US" sz="2400" dirty="0">
                <a:latin typeface="Microsoft YaHei" panose="020B0503020204020204" pitchFamily="34" charset="-122"/>
                <a:ea typeface="Microsoft YaHei" panose="020B0503020204020204" pitchFamily="34" charset="-122"/>
              </a:rPr>
              <a:t>函数；同时注意各个函数传指针</a:t>
            </a:r>
            <a:r>
              <a:rPr kumimoji="1" lang="zh-CN" altLang="en-US" sz="2400" b="1" dirty="0">
                <a:latin typeface="Microsoft YaHei" panose="020B0503020204020204" pitchFamily="34" charset="-122"/>
                <a:ea typeface="Microsoft YaHei" panose="020B0503020204020204" pitchFamily="34" charset="-122"/>
              </a:rPr>
              <a:t> *</a:t>
            </a:r>
            <a:r>
              <a:rPr kumimoji="1" lang="en-US" altLang="zh-CN" sz="2400" b="1" dirty="0">
                <a:latin typeface="Microsoft YaHei" panose="020B0503020204020204" pitchFamily="34" charset="-122"/>
                <a:ea typeface="Microsoft YaHei" panose="020B0503020204020204" pitchFamily="34" charset="-122"/>
              </a:rPr>
              <a:t>L</a:t>
            </a:r>
            <a:r>
              <a:rPr kumimoji="1" lang="zh-CN" altLang="en-US" sz="2400" b="1" dirty="0">
                <a:latin typeface="Microsoft YaHei" panose="020B0503020204020204" pitchFamily="34" charset="-122"/>
                <a:ea typeface="Microsoft YaHei" panose="020B0503020204020204" pitchFamily="34" charset="-122"/>
              </a:rPr>
              <a:t> </a:t>
            </a:r>
            <a:r>
              <a:rPr kumimoji="1" lang="zh-CN" altLang="en-US" sz="2400" dirty="0">
                <a:latin typeface="Microsoft YaHei" panose="020B0503020204020204" pitchFamily="34" charset="-122"/>
                <a:ea typeface="Microsoft YaHei" panose="020B0503020204020204" pitchFamily="34" charset="-122"/>
              </a:rPr>
              <a:t>和传指针的地址</a:t>
            </a:r>
            <a:r>
              <a:rPr kumimoji="1" lang="zh-CN" altLang="en-US" sz="2400" b="1" dirty="0">
                <a:latin typeface="Microsoft YaHei" panose="020B0503020204020204" pitchFamily="34" charset="-122"/>
                <a:ea typeface="Microsoft YaHei" panose="020B0503020204020204" pitchFamily="34" charset="-122"/>
              </a:rPr>
              <a:t> **</a:t>
            </a:r>
            <a:r>
              <a:rPr kumimoji="1" lang="en-US" altLang="zh-CN" sz="2400" b="1" dirty="0">
                <a:latin typeface="Microsoft YaHei" panose="020B0503020204020204" pitchFamily="34" charset="-122"/>
                <a:ea typeface="Microsoft YaHei" panose="020B0503020204020204" pitchFamily="34" charset="-122"/>
              </a:rPr>
              <a:t>L</a:t>
            </a:r>
            <a:r>
              <a:rPr kumimoji="1" lang="zh-CN" altLang="en-US" sz="2400" b="1" dirty="0">
                <a:latin typeface="Microsoft YaHei" panose="020B0503020204020204" pitchFamily="34" charset="-122"/>
                <a:ea typeface="Microsoft YaHei" panose="020B0503020204020204" pitchFamily="34" charset="-122"/>
              </a:rPr>
              <a:t> </a:t>
            </a:r>
            <a:r>
              <a:rPr kumimoji="1" lang="zh-CN" altLang="en-US" sz="2400" dirty="0">
                <a:latin typeface="Microsoft YaHei" panose="020B0503020204020204" pitchFamily="34" charset="-122"/>
                <a:ea typeface="Microsoft YaHei" panose="020B0503020204020204" pitchFamily="34" charset="-122"/>
              </a:rPr>
              <a:t>的区别</a:t>
            </a:r>
            <a:endParaRPr kumimoji="1" lang="en-US" altLang="zh-CN" sz="2400" dirty="0">
              <a:latin typeface="Microsoft YaHei" panose="020B0503020204020204" pitchFamily="34" charset="-122"/>
              <a:ea typeface="Microsoft YaHei" panose="020B0503020204020204" pitchFamily="34" charset="-122"/>
            </a:endParaRPr>
          </a:p>
          <a:p>
            <a:pPr>
              <a:lnSpc>
                <a:spcPct val="160000"/>
              </a:lnSpc>
            </a:pPr>
            <a:r>
              <a:rPr kumimoji="1" lang="en-US" altLang="zh-CN" sz="2400" dirty="0">
                <a:latin typeface="Microsoft YaHei" panose="020B0503020204020204" pitchFamily="34" charset="-122"/>
                <a:ea typeface="Microsoft YaHei" panose="020B0503020204020204" pitchFamily="34" charset="-122"/>
              </a:rPr>
              <a:t>4.</a:t>
            </a:r>
            <a:r>
              <a:rPr kumimoji="1" lang="zh-CN" altLang="en-US" sz="2400" dirty="0">
                <a:latin typeface="Microsoft YaHei" panose="020B0503020204020204" pitchFamily="34" charset="-122"/>
                <a:ea typeface="Microsoft YaHei" panose="020B0503020204020204" pitchFamily="34" charset="-122"/>
              </a:rPr>
              <a:t> 主界面利用函数指针 </a:t>
            </a:r>
            <a:r>
              <a:rPr kumimoji="1" lang="en-US" altLang="zh-CN" sz="2400" dirty="0">
                <a:latin typeface="Microsoft YaHei" panose="020B0503020204020204" pitchFamily="34" charset="-122"/>
                <a:ea typeface="Microsoft YaHei" panose="020B0503020204020204" pitchFamily="34" charset="-122"/>
              </a:rPr>
              <a:t>void</a:t>
            </a:r>
            <a:r>
              <a:rPr kumimoji="1" lang="zh-CN" altLang="en-US" sz="2400" dirty="0">
                <a:latin typeface="Microsoft YaHei" panose="020B0503020204020204" pitchFamily="34" charset="-122"/>
                <a:ea typeface="Microsoft YaHei" panose="020B0503020204020204" pitchFamily="34" charset="-122"/>
              </a:rPr>
              <a:t> </a:t>
            </a:r>
            <a:r>
              <a:rPr kumimoji="1" lang="en-US" altLang="zh-CN" sz="2400" dirty="0">
                <a:latin typeface="Microsoft YaHei" panose="020B0503020204020204" pitchFamily="34" charset="-122"/>
                <a:ea typeface="Microsoft YaHei" panose="020B0503020204020204" pitchFamily="34" charset="-122"/>
              </a:rPr>
              <a:t>(*</a:t>
            </a:r>
            <a:r>
              <a:rPr kumimoji="1" lang="en-US" altLang="zh-CN" sz="2400" dirty="0" err="1">
                <a:latin typeface="Microsoft YaHei" panose="020B0503020204020204" pitchFamily="34" charset="-122"/>
                <a:ea typeface="Microsoft YaHei" panose="020B0503020204020204" pitchFamily="34" charset="-122"/>
              </a:rPr>
              <a:t>func</a:t>
            </a:r>
            <a:r>
              <a:rPr kumimoji="1" lang="en-US" altLang="zh-CN" sz="2400" dirty="0">
                <a:latin typeface="Microsoft YaHei" panose="020B0503020204020204" pitchFamily="34" charset="-122"/>
                <a:ea typeface="Microsoft YaHei" panose="020B0503020204020204" pitchFamily="34" charset="-122"/>
              </a:rPr>
              <a:t>)(</a:t>
            </a:r>
            <a:r>
              <a:rPr kumimoji="1" lang="zh-CN" altLang="en-US" sz="2400" dirty="0">
                <a:latin typeface="Microsoft YaHei" panose="020B0503020204020204" pitchFamily="34" charset="-122"/>
                <a:ea typeface="Microsoft YaHei" panose="020B0503020204020204" pitchFamily="34" charset="-122"/>
              </a:rPr>
              <a:t>参数</a:t>
            </a:r>
            <a:r>
              <a:rPr kumimoji="1" lang="en-US" altLang="zh-CN" sz="2400" dirty="0">
                <a:latin typeface="Microsoft YaHei" panose="020B0503020204020204" pitchFamily="34" charset="-122"/>
                <a:ea typeface="Microsoft YaHei" panose="020B0503020204020204" pitchFamily="34" charset="-122"/>
              </a:rPr>
              <a:t>)</a:t>
            </a:r>
            <a:r>
              <a:rPr kumimoji="1" lang="zh-CN" altLang="en-US" sz="2400" dirty="0">
                <a:latin typeface="Microsoft YaHei" panose="020B0503020204020204" pitchFamily="34" charset="-122"/>
                <a:ea typeface="Microsoft YaHei" panose="020B0503020204020204" pitchFamily="34" charset="-122"/>
              </a:rPr>
              <a:t> 来实现各个功能的调用。</a:t>
            </a:r>
          </a:p>
        </p:txBody>
      </p:sp>
      <p:sp>
        <p:nvSpPr>
          <p:cNvPr id="5" name="矩形 4">
            <a:extLst>
              <a:ext uri="{FF2B5EF4-FFF2-40B4-BE49-F238E27FC236}">
                <a16:creationId xmlns:a16="http://schemas.microsoft.com/office/drawing/2014/main" id="{C60B4681-B721-724E-BE1C-B6889964C208}"/>
              </a:ext>
            </a:extLst>
          </p:cNvPr>
          <p:cNvSpPr/>
          <p:nvPr/>
        </p:nvSpPr>
        <p:spPr>
          <a:xfrm>
            <a:off x="0" y="0"/>
            <a:ext cx="9144000" cy="4046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299848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49367" y="473039"/>
            <a:ext cx="8229600" cy="5340369"/>
          </a:xfrm>
        </p:spPr>
        <p:txBody>
          <a:bodyPr vert="horz" lIns="91440" tIns="45720" rIns="91440" bIns="45720" rtlCol="0">
            <a:noAutofit/>
          </a:bodyPr>
          <a:lstStyle/>
          <a:p>
            <a:pPr>
              <a:lnSpc>
                <a:spcPct val="150000"/>
              </a:lnSpc>
            </a:pPr>
            <a:r>
              <a:rPr kumimoji="1" lang="zh-CN" altLang="en-US" sz="2800" b="1" dirty="0">
                <a:latin typeface="Microsoft YaHei" panose="020B0503020204020204" pitchFamily="34" charset="-122"/>
                <a:ea typeface="Microsoft YaHei" panose="020B0503020204020204" pitchFamily="34" charset="-122"/>
              </a:rPr>
              <a:t>一、系统界面控制以及商品信息的初始化</a:t>
            </a:r>
            <a:endParaRPr kumimoji="1" lang="en-US" altLang="zh-CN" sz="2800" b="1" dirty="0">
              <a:latin typeface="Microsoft YaHei" panose="020B0503020204020204" pitchFamily="34" charset="-122"/>
              <a:ea typeface="Microsoft YaHei" panose="020B0503020204020204" pitchFamily="34" charset="-122"/>
            </a:endParaRPr>
          </a:p>
          <a:p>
            <a:pPr>
              <a:lnSpc>
                <a:spcPct val="150000"/>
              </a:lnSpc>
            </a:pPr>
            <a:r>
              <a:rPr kumimoji="1" lang="zh-CN" altLang="en-US" sz="2400" dirty="0">
                <a:latin typeface="Microsoft YaHei" panose="020B0503020204020204" pitchFamily="34" charset="-122"/>
                <a:ea typeface="Microsoft YaHei" panose="020B0503020204020204" pitchFamily="34" charset="-122"/>
              </a:rPr>
              <a:t>实现函数</a:t>
            </a:r>
            <a:r>
              <a:rPr kumimoji="1" lang="en-US" altLang="zh-CN" sz="2400" dirty="0">
                <a:latin typeface="Microsoft YaHei" panose="020B0503020204020204" pitchFamily="34" charset="-122"/>
                <a:ea typeface="Microsoft YaHei" panose="020B0503020204020204" pitchFamily="34" charset="-122"/>
              </a:rPr>
              <a:t>void </a:t>
            </a:r>
            <a:r>
              <a:rPr kumimoji="1" lang="en-US" altLang="zh-CN" sz="2400" dirty="0" err="1">
                <a:latin typeface="Microsoft YaHei" panose="020B0503020204020204" pitchFamily="34" charset="-122"/>
                <a:ea typeface="Microsoft YaHei" panose="020B0503020204020204" pitchFamily="34" charset="-122"/>
              </a:rPr>
              <a:t>info_init</a:t>
            </a:r>
            <a:r>
              <a:rPr kumimoji="1" lang="en-US" altLang="zh-CN" sz="2400" dirty="0">
                <a:latin typeface="Microsoft YaHei" panose="020B0503020204020204" pitchFamily="34" charset="-122"/>
                <a:ea typeface="Microsoft YaHei" panose="020B0503020204020204" pitchFamily="34" charset="-122"/>
              </a:rPr>
              <a:t>()</a:t>
            </a:r>
            <a:r>
              <a:rPr kumimoji="1" lang="zh-CN" altLang="en-US" sz="2400" dirty="0">
                <a:latin typeface="Microsoft YaHei" panose="020B0503020204020204" pitchFamily="34" charset="-122"/>
                <a:ea typeface="Microsoft YaHei" panose="020B0503020204020204" pitchFamily="34" charset="-122"/>
              </a:rPr>
              <a:t>完成商品信息的初始化</a:t>
            </a:r>
            <a:r>
              <a:rPr kumimoji="1" lang="en-US" altLang="zh-CN" sz="2400" dirty="0">
                <a:latin typeface="Microsoft YaHei" panose="020B0503020204020204" pitchFamily="34" charset="-122"/>
                <a:ea typeface="Microsoft YaHei" panose="020B0503020204020204" pitchFamily="34" charset="-122"/>
              </a:rPr>
              <a:t>	</a:t>
            </a:r>
          </a:p>
          <a:p>
            <a:pPr>
              <a:lnSpc>
                <a:spcPct val="150000"/>
              </a:lnSpc>
            </a:pPr>
            <a:r>
              <a:rPr kumimoji="1" lang="en-US" altLang="zh-CN" sz="2400" dirty="0">
                <a:latin typeface="Microsoft YaHei" panose="020B0503020204020204" pitchFamily="34" charset="-122"/>
                <a:ea typeface="Microsoft YaHei" panose="020B0503020204020204" pitchFamily="34" charset="-122"/>
              </a:rPr>
              <a:t>1.</a:t>
            </a:r>
            <a:r>
              <a:rPr kumimoji="1" lang="zh-CN" altLang="en-US" sz="2400" dirty="0">
                <a:latin typeface="Microsoft YaHei" panose="020B0503020204020204" pitchFamily="34" charset="-122"/>
                <a:ea typeface="Microsoft YaHei" panose="020B0503020204020204" pitchFamily="34" charset="-122"/>
              </a:rPr>
              <a:t> 建立一个</a:t>
            </a:r>
            <a:r>
              <a:rPr kumimoji="1" lang="en-US" altLang="zh-CN" sz="2400" dirty="0">
                <a:latin typeface="Microsoft YaHei" panose="020B0503020204020204" pitchFamily="34" charset="-122"/>
                <a:ea typeface="Microsoft YaHei" panose="020B0503020204020204" pitchFamily="34" charset="-122"/>
              </a:rPr>
              <a:t>txt</a:t>
            </a:r>
            <a:r>
              <a:rPr kumimoji="1" lang="zh-CN" altLang="en-US" sz="2400" dirty="0">
                <a:latin typeface="Microsoft YaHei" panose="020B0503020204020204" pitchFamily="34" charset="-122"/>
                <a:ea typeface="Microsoft YaHei" panose="020B0503020204020204" pitchFamily="34" charset="-122"/>
              </a:rPr>
              <a:t>（默认</a:t>
            </a:r>
            <a:r>
              <a:rPr kumimoji="1" lang="en-US" altLang="zh-CN" sz="2400" dirty="0" err="1">
                <a:latin typeface="Microsoft YaHei" panose="020B0503020204020204" pitchFamily="34" charset="-122"/>
                <a:ea typeface="Microsoft YaHei" panose="020B0503020204020204" pitchFamily="34" charset="-122"/>
              </a:rPr>
              <a:t>goodinfo.txt</a:t>
            </a:r>
            <a:r>
              <a:rPr kumimoji="1" lang="zh-CN" altLang="en-US" sz="2400" dirty="0">
                <a:latin typeface="Microsoft YaHei" panose="020B0503020204020204" pitchFamily="34" charset="-122"/>
                <a:ea typeface="Microsoft YaHei" panose="020B0503020204020204" pitchFamily="34" charset="-122"/>
              </a:rPr>
              <a:t>）包含超市商品信息，每种商品包含下述信息：</a:t>
            </a:r>
            <a:r>
              <a:rPr kumimoji="1" lang="zh-CN" altLang="en-US" sz="2400" b="1" dirty="0">
                <a:solidFill>
                  <a:schemeClr val="accent1"/>
                </a:solidFill>
                <a:latin typeface="Microsoft YaHei" panose="020B0503020204020204" pitchFamily="34" charset="-122"/>
                <a:ea typeface="Microsoft YaHei" panose="020B0503020204020204" pitchFamily="34" charset="-122"/>
              </a:rPr>
              <a:t>商品</a:t>
            </a:r>
            <a:r>
              <a:rPr kumimoji="1" lang="en-US" altLang="zh-CN" sz="2400" b="1" dirty="0">
                <a:solidFill>
                  <a:schemeClr val="accent1"/>
                </a:solidFill>
                <a:latin typeface="Microsoft YaHei" panose="020B0503020204020204" pitchFamily="34" charset="-122"/>
                <a:ea typeface="Microsoft YaHei" panose="020B0503020204020204" pitchFamily="34" charset="-122"/>
              </a:rPr>
              <a:t>ID</a:t>
            </a:r>
            <a:r>
              <a:rPr kumimoji="1" lang="zh-CN" altLang="en-US" sz="2400" b="1" dirty="0">
                <a:solidFill>
                  <a:schemeClr val="accent1"/>
                </a:solidFill>
                <a:latin typeface="Microsoft YaHei" panose="020B0503020204020204" pitchFamily="34" charset="-122"/>
                <a:ea typeface="Microsoft YaHei" panose="020B0503020204020204" pitchFamily="34" charset="-122"/>
              </a:rPr>
              <a:t>、商品名称、商品价格、商品折扣、商品总数以及商品剩余数目</a:t>
            </a:r>
            <a:r>
              <a:rPr kumimoji="1" lang="zh-CN" altLang="en-US" sz="2400" dirty="0">
                <a:latin typeface="Microsoft YaHei" panose="020B0503020204020204" pitchFamily="34" charset="-122"/>
                <a:ea typeface="Microsoft YaHei" panose="020B0503020204020204" pitchFamily="34" charset="-122"/>
              </a:rPr>
              <a:t>的信息（其中每条信息用回车换行或者制表符</a:t>
            </a:r>
            <a:r>
              <a:rPr kumimoji="1" lang="en-US" altLang="zh-CN" sz="2400" dirty="0">
                <a:latin typeface="Microsoft YaHei" panose="020B0503020204020204" pitchFamily="34" charset="-122"/>
                <a:ea typeface="Microsoft YaHei" panose="020B0503020204020204" pitchFamily="34" charset="-122"/>
              </a:rPr>
              <a:t>(TAB)</a:t>
            </a:r>
            <a:r>
              <a:rPr kumimoji="1" lang="zh-CN" altLang="en-US" sz="2400" dirty="0">
                <a:latin typeface="Microsoft YaHei" panose="020B0503020204020204" pitchFamily="34" charset="-122"/>
                <a:ea typeface="Microsoft YaHei" panose="020B0503020204020204" pitchFamily="34" charset="-122"/>
              </a:rPr>
              <a:t>进行分割，</a:t>
            </a:r>
            <a:r>
              <a:rPr kumimoji="1" lang="en-US" altLang="zh-CN" sz="2400" dirty="0">
                <a:latin typeface="Microsoft YaHei" panose="020B0503020204020204" pitchFamily="34" charset="-122"/>
                <a:ea typeface="Microsoft YaHei" panose="020B0503020204020204" pitchFamily="34" charset="-122"/>
              </a:rPr>
              <a:t>C</a:t>
            </a:r>
            <a:r>
              <a:rPr kumimoji="1" lang="zh-CN" altLang="en-US" sz="2400" dirty="0">
                <a:latin typeface="Microsoft YaHei" panose="020B0503020204020204" pitchFamily="34" charset="-122"/>
                <a:ea typeface="Microsoft YaHei" panose="020B0503020204020204" pitchFamily="34" charset="-122"/>
              </a:rPr>
              <a:t>语言程序中为</a:t>
            </a:r>
            <a:r>
              <a:rPr kumimoji="1" lang="en-US" altLang="zh-CN" sz="2400" dirty="0">
                <a:latin typeface="Microsoft YaHei" panose="020B0503020204020204" pitchFamily="34" charset="-122"/>
                <a:ea typeface="Microsoft YaHei" panose="020B0503020204020204" pitchFamily="34" charset="-122"/>
              </a:rPr>
              <a:t>’\t’</a:t>
            </a:r>
            <a:r>
              <a:rPr kumimoji="1" lang="zh-CN" altLang="en-US" sz="2400" dirty="0">
                <a:latin typeface="Microsoft YaHei" panose="020B0503020204020204" pitchFamily="34" charset="-122"/>
                <a:ea typeface="Microsoft YaHei" panose="020B0503020204020204" pitchFamily="34" charset="-122"/>
              </a:rPr>
              <a:t>）来进行录入。并且保存到</a:t>
            </a:r>
            <a:r>
              <a:rPr kumimoji="1" lang="en-US" altLang="zh-CN" sz="2400" dirty="0">
                <a:latin typeface="Microsoft YaHei" panose="020B0503020204020204" pitchFamily="34" charset="-122"/>
                <a:ea typeface="Microsoft YaHei" panose="020B0503020204020204" pitchFamily="34" charset="-122"/>
              </a:rPr>
              <a:t>E:</a:t>
            </a:r>
            <a:r>
              <a:rPr kumimoji="1" lang="zh-CN" altLang="en-US" sz="2400" dirty="0">
                <a:latin typeface="Microsoft YaHei" panose="020B0503020204020204" pitchFamily="34" charset="-122"/>
                <a:ea typeface="Microsoft YaHei" panose="020B0503020204020204" pitchFamily="34" charset="-122"/>
              </a:rPr>
              <a:t>盘，命名为</a:t>
            </a:r>
            <a:r>
              <a:rPr kumimoji="1" lang="en-US" altLang="zh-CN" sz="2400" dirty="0">
                <a:latin typeface="Microsoft YaHei" panose="020B0503020204020204" pitchFamily="34" charset="-122"/>
                <a:ea typeface="Microsoft YaHei" panose="020B0503020204020204" pitchFamily="34" charset="-122"/>
              </a:rPr>
              <a:t>goodinfo.txt</a:t>
            </a:r>
            <a:r>
              <a:rPr kumimoji="1" lang="zh-CN" altLang="en-US" sz="2400" dirty="0">
                <a:latin typeface="Microsoft YaHei" panose="020B0503020204020204" pitchFamily="34" charset="-122"/>
                <a:ea typeface="Microsoft YaHei" panose="020B0503020204020204" pitchFamily="34" charset="-122"/>
              </a:rPr>
              <a:t>。例如下图：</a:t>
            </a:r>
            <a:endParaRPr kumimoji="1" lang="en-US" altLang="zh-CN" sz="2400" dirty="0">
              <a:latin typeface="Microsoft YaHei" panose="020B0503020204020204" pitchFamily="34" charset="-122"/>
              <a:ea typeface="Microsoft YaHei" panose="020B0503020204020204" pitchFamily="34" charset="-122"/>
            </a:endParaRPr>
          </a:p>
          <a:p>
            <a:pPr>
              <a:lnSpc>
                <a:spcPct val="150000"/>
              </a:lnSpc>
            </a:pPr>
            <a:endParaRPr kumimoji="1" lang="en-US" altLang="zh-CN" sz="2400" dirty="0">
              <a:latin typeface="Microsoft YaHei" panose="020B0503020204020204" pitchFamily="34" charset="-122"/>
              <a:ea typeface="Microsoft YaHei" panose="020B0503020204020204" pitchFamily="34" charset="-122"/>
            </a:endParaRPr>
          </a:p>
          <a:p>
            <a:pPr>
              <a:lnSpc>
                <a:spcPct val="150000"/>
              </a:lnSpc>
            </a:pPr>
            <a:endParaRPr kumimoji="1" lang="en-US" altLang="zh-CN" sz="2400" dirty="0">
              <a:latin typeface="Microsoft YaHei" panose="020B0503020204020204" pitchFamily="34" charset="-122"/>
              <a:ea typeface="Microsoft YaHei" panose="020B0503020204020204" pitchFamily="34" charset="-122"/>
            </a:endParaRPr>
          </a:p>
          <a:p>
            <a:pPr>
              <a:lnSpc>
                <a:spcPct val="150000"/>
              </a:lnSpc>
            </a:pPr>
            <a:endParaRPr kumimoji="1" lang="en-US" altLang="zh-CN" sz="2400" dirty="0">
              <a:latin typeface="Microsoft YaHei" panose="020B0503020204020204" pitchFamily="34" charset="-122"/>
              <a:ea typeface="Microsoft YaHei" panose="020B0503020204020204" pitchFamily="34" charset="-122"/>
            </a:endParaRPr>
          </a:p>
        </p:txBody>
      </p:sp>
      <p:sp>
        <p:nvSpPr>
          <p:cNvPr id="4" name="矩形 3">
            <a:extLst>
              <a:ext uri="{FF2B5EF4-FFF2-40B4-BE49-F238E27FC236}">
                <a16:creationId xmlns:a16="http://schemas.microsoft.com/office/drawing/2014/main" id="{9F0FB3E8-18A6-8148-888F-EC0B457675AF}"/>
              </a:ext>
            </a:extLst>
          </p:cNvPr>
          <p:cNvSpPr/>
          <p:nvPr/>
        </p:nvSpPr>
        <p:spPr>
          <a:xfrm>
            <a:off x="0" y="0"/>
            <a:ext cx="9144000" cy="4046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2" name="图片 1">
            <a:extLst>
              <a:ext uri="{FF2B5EF4-FFF2-40B4-BE49-F238E27FC236}">
                <a16:creationId xmlns:a16="http://schemas.microsoft.com/office/drawing/2014/main" id="{78481387-92E2-0948-A99B-1D4285A4B728}"/>
              </a:ext>
            </a:extLst>
          </p:cNvPr>
          <p:cNvPicPr>
            <a:picLocks noChangeAspect="1"/>
          </p:cNvPicPr>
          <p:nvPr/>
        </p:nvPicPr>
        <p:blipFill>
          <a:blip r:embed="rId3"/>
          <a:stretch>
            <a:fillRect/>
          </a:stretch>
        </p:blipFill>
        <p:spPr>
          <a:xfrm>
            <a:off x="971600" y="5291233"/>
            <a:ext cx="5181600" cy="11811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8596" y="576064"/>
            <a:ext cx="8229600" cy="6715148"/>
          </a:xfrm>
        </p:spPr>
        <p:txBody>
          <a:bodyPr>
            <a:normAutofit/>
          </a:bodyPr>
          <a:lstStyle/>
          <a:p>
            <a:pPr>
              <a:buNone/>
            </a:pP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 2.</a:t>
            </a: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定义宏：商品信息的最大限制为</a:t>
            </a: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100</a:t>
            </a:r>
          </a:p>
          <a:p>
            <a:pPr>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buNone/>
            </a:pP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 </a:t>
            </a: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buNone/>
            </a:pP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 </a:t>
            </a: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3.</a:t>
            </a: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 定义一个全局的商品结构如下所示：</a:t>
            </a: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pic>
        <p:nvPicPr>
          <p:cNvPr id="4" name="图片 3">
            <a:extLst>
              <a:ext uri="{FF2B5EF4-FFF2-40B4-BE49-F238E27FC236}">
                <a16:creationId xmlns:a16="http://schemas.microsoft.com/office/drawing/2014/main" id="{779B4F3C-3F47-2F41-93E3-A4F6832E01A5}"/>
              </a:ext>
            </a:extLst>
          </p:cNvPr>
          <p:cNvPicPr>
            <a:picLocks noChangeAspect="1"/>
          </p:cNvPicPr>
          <p:nvPr/>
        </p:nvPicPr>
        <p:blipFill>
          <a:blip r:embed="rId2"/>
          <a:stretch>
            <a:fillRect/>
          </a:stretch>
        </p:blipFill>
        <p:spPr>
          <a:xfrm>
            <a:off x="611560" y="1052736"/>
            <a:ext cx="6540500" cy="952500"/>
          </a:xfrm>
          <a:prstGeom prst="rect">
            <a:avLst/>
          </a:prstGeom>
        </p:spPr>
      </p:pic>
      <p:pic>
        <p:nvPicPr>
          <p:cNvPr id="5" name="图片 4">
            <a:extLst>
              <a:ext uri="{FF2B5EF4-FFF2-40B4-BE49-F238E27FC236}">
                <a16:creationId xmlns:a16="http://schemas.microsoft.com/office/drawing/2014/main" id="{B7A2B44B-F304-BF4E-A350-30CA4FD19EE1}"/>
              </a:ext>
            </a:extLst>
          </p:cNvPr>
          <p:cNvPicPr>
            <a:picLocks noChangeAspect="1"/>
          </p:cNvPicPr>
          <p:nvPr/>
        </p:nvPicPr>
        <p:blipFill>
          <a:blip r:embed="rId3"/>
          <a:stretch>
            <a:fillRect/>
          </a:stretch>
        </p:blipFill>
        <p:spPr>
          <a:xfrm>
            <a:off x="571350" y="2901974"/>
            <a:ext cx="6616700" cy="3492500"/>
          </a:xfrm>
          <a:prstGeom prst="rect">
            <a:avLst/>
          </a:prstGeom>
        </p:spPr>
      </p:pic>
      <p:sp>
        <p:nvSpPr>
          <p:cNvPr id="7" name="矩形 6">
            <a:extLst>
              <a:ext uri="{FF2B5EF4-FFF2-40B4-BE49-F238E27FC236}">
                <a16:creationId xmlns:a16="http://schemas.microsoft.com/office/drawing/2014/main" id="{0734844C-A025-1746-BC34-F347D552900F}"/>
              </a:ext>
            </a:extLst>
          </p:cNvPr>
          <p:cNvSpPr/>
          <p:nvPr/>
        </p:nvSpPr>
        <p:spPr>
          <a:xfrm>
            <a:off x="0" y="0"/>
            <a:ext cx="9144000" cy="4046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8596" y="818308"/>
            <a:ext cx="8229600" cy="6715148"/>
          </a:xfrm>
        </p:spPr>
        <p:txBody>
          <a:bodyPr vert="horz" lIns="91440" tIns="45720" rIns="91440" bIns="45720" rtlCol="0">
            <a:normAutofit/>
          </a:bodyPr>
          <a:lstStyle/>
          <a:p>
            <a:pPr>
              <a:buNone/>
            </a:pP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 4.</a:t>
            </a: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定义链表：商品信息的最大限制为</a:t>
            </a: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100</a:t>
            </a:r>
          </a:p>
          <a:p>
            <a:pPr>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buNone/>
            </a:pP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 </a:t>
            </a: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50000"/>
              </a:lnSpc>
              <a:buNone/>
            </a:pP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5.info_init()</a:t>
            </a: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首先判断</a:t>
            </a:r>
            <a:r>
              <a:rPr lang="en-US" altLang="zh-CN" sz="2400" dirty="0" err="1">
                <a:solidFill>
                  <a:schemeClr val="tx1">
                    <a:lumMod val="85000"/>
                    <a:lumOff val="15000"/>
                  </a:schemeClr>
                </a:solidFill>
                <a:latin typeface="Microsoft YaHei" panose="020B0503020204020204" pitchFamily="34" charset="-122"/>
                <a:ea typeface="Microsoft YaHei" panose="020B0503020204020204" pitchFamily="34" charset="-122"/>
              </a:rPr>
              <a:t>goodinfo.txt</a:t>
            </a: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是否存在，不存在则新建一个</a:t>
            </a:r>
            <a:r>
              <a:rPr lang="en-US" altLang="zh-CN" sz="2400" dirty="0" err="1">
                <a:solidFill>
                  <a:schemeClr val="tx1">
                    <a:lumMod val="85000"/>
                    <a:lumOff val="15000"/>
                  </a:schemeClr>
                </a:solidFill>
                <a:latin typeface="Microsoft YaHei" panose="020B0503020204020204" pitchFamily="34" charset="-122"/>
                <a:ea typeface="Microsoft YaHei" panose="020B0503020204020204" pitchFamily="34" charset="-122"/>
              </a:rPr>
              <a:t>goodinfo.txt</a:t>
            </a: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。在未达到文件尾的情况下，从该文件中读取商品信息（新建的</a:t>
            </a: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txt</a:t>
            </a: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则读入商品数为</a:t>
            </a: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0</a:t>
            </a: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），然后新建链表，并将读入的商品信息依次存入链表之中。</a:t>
            </a:r>
          </a:p>
        </p:txBody>
      </p:sp>
      <p:pic>
        <p:nvPicPr>
          <p:cNvPr id="2" name="图片 1">
            <a:extLst>
              <a:ext uri="{FF2B5EF4-FFF2-40B4-BE49-F238E27FC236}">
                <a16:creationId xmlns:a16="http://schemas.microsoft.com/office/drawing/2014/main" id="{C792A79F-4BF6-6B4D-A82D-7CA243E479BC}"/>
              </a:ext>
            </a:extLst>
          </p:cNvPr>
          <p:cNvPicPr>
            <a:picLocks noChangeAspect="1"/>
          </p:cNvPicPr>
          <p:nvPr/>
        </p:nvPicPr>
        <p:blipFill>
          <a:blip r:embed="rId2"/>
          <a:stretch>
            <a:fillRect/>
          </a:stretch>
        </p:blipFill>
        <p:spPr>
          <a:xfrm>
            <a:off x="611560" y="1511004"/>
            <a:ext cx="6515100" cy="1803400"/>
          </a:xfrm>
          <a:prstGeom prst="rect">
            <a:avLst/>
          </a:prstGeom>
        </p:spPr>
      </p:pic>
      <p:pic>
        <p:nvPicPr>
          <p:cNvPr id="6" name="图片 5">
            <a:extLst>
              <a:ext uri="{FF2B5EF4-FFF2-40B4-BE49-F238E27FC236}">
                <a16:creationId xmlns:a16="http://schemas.microsoft.com/office/drawing/2014/main" id="{7E947374-B74A-D048-9408-94DAA555EBEC}"/>
              </a:ext>
            </a:extLst>
          </p:cNvPr>
          <p:cNvPicPr>
            <a:picLocks noChangeAspect="1"/>
          </p:cNvPicPr>
          <p:nvPr/>
        </p:nvPicPr>
        <p:blipFill>
          <a:blip r:embed="rId3"/>
          <a:stretch>
            <a:fillRect/>
          </a:stretch>
        </p:blipFill>
        <p:spPr>
          <a:xfrm>
            <a:off x="799646" y="5759476"/>
            <a:ext cx="6138928" cy="467990"/>
          </a:xfrm>
          <a:prstGeom prst="rect">
            <a:avLst/>
          </a:prstGeom>
        </p:spPr>
      </p:pic>
      <p:sp>
        <p:nvSpPr>
          <p:cNvPr id="7" name="矩形 6">
            <a:extLst>
              <a:ext uri="{FF2B5EF4-FFF2-40B4-BE49-F238E27FC236}">
                <a16:creationId xmlns:a16="http://schemas.microsoft.com/office/drawing/2014/main" id="{33896640-0823-7A44-9928-303124CE3FBF}"/>
              </a:ext>
            </a:extLst>
          </p:cNvPr>
          <p:cNvSpPr/>
          <p:nvPr/>
        </p:nvSpPr>
        <p:spPr>
          <a:xfrm>
            <a:off x="0" y="0"/>
            <a:ext cx="9144000" cy="4046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748411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8596" y="818308"/>
            <a:ext cx="8229600" cy="6715148"/>
          </a:xfrm>
        </p:spPr>
        <p:txBody>
          <a:bodyPr vert="horz" lIns="91440" tIns="45720" rIns="91440" bIns="45720" rtlCol="0">
            <a:normAutofit/>
          </a:bodyPr>
          <a:lstStyle/>
          <a:p>
            <a:pPr>
              <a:buNone/>
            </a:pP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 4.</a:t>
            </a: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定义链表：商品信息的最大限制为</a:t>
            </a: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100</a:t>
            </a:r>
          </a:p>
          <a:p>
            <a:pPr>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buNone/>
            </a:pP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 </a:t>
            </a: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50000"/>
              </a:lnSpc>
              <a:buNone/>
            </a:pP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5.info_init()</a:t>
            </a: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首先判断</a:t>
            </a:r>
            <a:r>
              <a:rPr lang="en-US" altLang="zh-CN" sz="2400" dirty="0" err="1">
                <a:solidFill>
                  <a:schemeClr val="tx1">
                    <a:lumMod val="85000"/>
                    <a:lumOff val="15000"/>
                  </a:schemeClr>
                </a:solidFill>
                <a:latin typeface="Microsoft YaHei" panose="020B0503020204020204" pitchFamily="34" charset="-122"/>
                <a:ea typeface="Microsoft YaHei" panose="020B0503020204020204" pitchFamily="34" charset="-122"/>
              </a:rPr>
              <a:t>goodinfo.txt</a:t>
            </a: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是否存在，不存在则新建一个</a:t>
            </a:r>
            <a:r>
              <a:rPr lang="en-US" altLang="zh-CN" sz="2400" dirty="0" err="1">
                <a:solidFill>
                  <a:schemeClr val="tx1">
                    <a:lumMod val="85000"/>
                    <a:lumOff val="15000"/>
                  </a:schemeClr>
                </a:solidFill>
                <a:latin typeface="Microsoft YaHei" panose="020B0503020204020204" pitchFamily="34" charset="-122"/>
                <a:ea typeface="Microsoft YaHei" panose="020B0503020204020204" pitchFamily="34" charset="-122"/>
              </a:rPr>
              <a:t>goodinfo.txt</a:t>
            </a: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。在未达到文件尾的情况下，从该文件中读取商品信息（新建的</a:t>
            </a: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txt</a:t>
            </a: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则读入商品数为</a:t>
            </a: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0</a:t>
            </a: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），然后新建链表，并将读入的商品信息依次存入链表之中。</a:t>
            </a:r>
          </a:p>
        </p:txBody>
      </p:sp>
      <p:pic>
        <p:nvPicPr>
          <p:cNvPr id="2" name="图片 1">
            <a:extLst>
              <a:ext uri="{FF2B5EF4-FFF2-40B4-BE49-F238E27FC236}">
                <a16:creationId xmlns:a16="http://schemas.microsoft.com/office/drawing/2014/main" id="{C792A79F-4BF6-6B4D-A82D-7CA243E479BC}"/>
              </a:ext>
            </a:extLst>
          </p:cNvPr>
          <p:cNvPicPr>
            <a:picLocks noChangeAspect="1"/>
          </p:cNvPicPr>
          <p:nvPr/>
        </p:nvPicPr>
        <p:blipFill>
          <a:blip r:embed="rId2"/>
          <a:stretch>
            <a:fillRect/>
          </a:stretch>
        </p:blipFill>
        <p:spPr>
          <a:xfrm>
            <a:off x="611560" y="1511004"/>
            <a:ext cx="6515100" cy="1803400"/>
          </a:xfrm>
          <a:prstGeom prst="rect">
            <a:avLst/>
          </a:prstGeom>
        </p:spPr>
      </p:pic>
      <p:pic>
        <p:nvPicPr>
          <p:cNvPr id="6" name="图片 5">
            <a:extLst>
              <a:ext uri="{FF2B5EF4-FFF2-40B4-BE49-F238E27FC236}">
                <a16:creationId xmlns:a16="http://schemas.microsoft.com/office/drawing/2014/main" id="{7E947374-B74A-D048-9408-94DAA555EBEC}"/>
              </a:ext>
            </a:extLst>
          </p:cNvPr>
          <p:cNvPicPr>
            <a:picLocks noChangeAspect="1"/>
          </p:cNvPicPr>
          <p:nvPr/>
        </p:nvPicPr>
        <p:blipFill>
          <a:blip r:embed="rId3"/>
          <a:stretch>
            <a:fillRect/>
          </a:stretch>
        </p:blipFill>
        <p:spPr>
          <a:xfrm>
            <a:off x="799646" y="5759476"/>
            <a:ext cx="6138928" cy="467990"/>
          </a:xfrm>
          <a:prstGeom prst="rect">
            <a:avLst/>
          </a:prstGeom>
        </p:spPr>
      </p:pic>
      <p:sp>
        <p:nvSpPr>
          <p:cNvPr id="7" name="矩形 6">
            <a:extLst>
              <a:ext uri="{FF2B5EF4-FFF2-40B4-BE49-F238E27FC236}">
                <a16:creationId xmlns:a16="http://schemas.microsoft.com/office/drawing/2014/main" id="{33896640-0823-7A44-9928-303124CE3FBF}"/>
              </a:ext>
            </a:extLst>
          </p:cNvPr>
          <p:cNvSpPr/>
          <p:nvPr/>
        </p:nvSpPr>
        <p:spPr>
          <a:xfrm>
            <a:off x="0" y="0"/>
            <a:ext cx="9144000" cy="4046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216188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8596" y="962324"/>
            <a:ext cx="8229600" cy="6715148"/>
          </a:xfrm>
        </p:spPr>
        <p:txBody>
          <a:bodyPr vert="horz" lIns="91440" tIns="45720" rIns="91440" bIns="45720" rtlCol="0">
            <a:normAutofit/>
          </a:bodyPr>
          <a:lstStyle/>
          <a:p>
            <a:pPr>
              <a:buNone/>
            </a:pP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6.</a:t>
            </a: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 </a:t>
            </a: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Main</a:t>
            </a: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函数循环运行系统控制界面，结果如下图所示。</a:t>
            </a: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4" name="矩形 3">
            <a:extLst>
              <a:ext uri="{FF2B5EF4-FFF2-40B4-BE49-F238E27FC236}">
                <a16:creationId xmlns:a16="http://schemas.microsoft.com/office/drawing/2014/main" id="{E41C5BD8-E35D-D549-9B81-659A2A5E34E6}"/>
              </a:ext>
            </a:extLst>
          </p:cNvPr>
          <p:cNvSpPr/>
          <p:nvPr/>
        </p:nvSpPr>
        <p:spPr>
          <a:xfrm>
            <a:off x="0" y="0"/>
            <a:ext cx="9144000" cy="4046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a:extLst>
              <a:ext uri="{FF2B5EF4-FFF2-40B4-BE49-F238E27FC236}">
                <a16:creationId xmlns:a16="http://schemas.microsoft.com/office/drawing/2014/main" id="{395759DB-D6A9-A349-9E72-B721900A4C63}"/>
              </a:ext>
            </a:extLst>
          </p:cNvPr>
          <p:cNvPicPr/>
          <p:nvPr/>
        </p:nvPicPr>
        <p:blipFill>
          <a:blip r:embed="rId2"/>
          <a:stretch>
            <a:fillRect/>
          </a:stretch>
        </p:blipFill>
        <p:spPr>
          <a:xfrm>
            <a:off x="827584" y="1556792"/>
            <a:ext cx="7138723" cy="295232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84629" y="517499"/>
            <a:ext cx="8229600" cy="6554815"/>
          </a:xfrm>
        </p:spPr>
        <p:txBody>
          <a:bodyPr vert="horz" lIns="91440" tIns="45720" rIns="91440" bIns="45720" rtlCol="0">
            <a:normAutofit/>
          </a:bodyPr>
          <a:lstStyle/>
          <a:p>
            <a:pPr>
              <a:buNone/>
            </a:pPr>
            <a:r>
              <a:rPr lang="zh-CN" altLang="en-US" sz="2400" b="1" dirty="0">
                <a:solidFill>
                  <a:schemeClr val="tx1">
                    <a:lumMod val="85000"/>
                    <a:lumOff val="15000"/>
                  </a:schemeClr>
                </a:solidFill>
                <a:latin typeface="Microsoft YaHei" panose="020B0503020204020204" pitchFamily="34" charset="-122"/>
                <a:ea typeface="Microsoft YaHei" panose="020B0503020204020204" pitchFamily="34" charset="-122"/>
              </a:rPr>
              <a:t>二、商品信息的修改</a:t>
            </a:r>
            <a:endParaRPr lang="en-US" altLang="zh-CN" sz="2400" b="1"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buNone/>
            </a:pP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实现函数</a:t>
            </a: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void </a:t>
            </a:r>
            <a:r>
              <a:rPr lang="en-US" altLang="zh-CN" sz="2400" dirty="0" err="1">
                <a:solidFill>
                  <a:schemeClr val="tx1">
                    <a:lumMod val="85000"/>
                    <a:lumOff val="15000"/>
                  </a:schemeClr>
                </a:solidFill>
                <a:latin typeface="Microsoft YaHei" panose="020B0503020204020204" pitchFamily="34" charset="-122"/>
                <a:ea typeface="Microsoft YaHei" panose="020B0503020204020204" pitchFamily="34" charset="-122"/>
              </a:rPr>
              <a:t>info_change</a:t>
            </a: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a:t>
            </a: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完成商品信息的修改功能</a:t>
            </a: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buNone/>
            </a:pP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1.</a:t>
            </a: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通过输入商品名称或者</a:t>
            </a: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ID</a:t>
            </a: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来确定要进行信息修改的商品</a:t>
            </a: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buNone/>
            </a:pP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2.</a:t>
            </a: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 如果查找商品存在，则显示该商品信息，然后接收用户输入信息以换行符分隔每项信息。</a:t>
            </a: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buNone/>
            </a:pP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  </a:t>
            </a:r>
          </a:p>
          <a:p>
            <a:pPr>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6" name="矩形 5">
            <a:extLst>
              <a:ext uri="{FF2B5EF4-FFF2-40B4-BE49-F238E27FC236}">
                <a16:creationId xmlns:a16="http://schemas.microsoft.com/office/drawing/2014/main" id="{99BDC360-C1B8-2743-B5D1-D22071960FA0}"/>
              </a:ext>
            </a:extLst>
          </p:cNvPr>
          <p:cNvSpPr/>
          <p:nvPr/>
        </p:nvSpPr>
        <p:spPr>
          <a:xfrm>
            <a:off x="0" y="0"/>
            <a:ext cx="9144000" cy="4046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2" name="图片 1">
            <a:extLst>
              <a:ext uri="{FF2B5EF4-FFF2-40B4-BE49-F238E27FC236}">
                <a16:creationId xmlns:a16="http://schemas.microsoft.com/office/drawing/2014/main" id="{8512B363-8221-2B43-AB0E-B11168AE388E}"/>
              </a:ext>
            </a:extLst>
          </p:cNvPr>
          <p:cNvPicPr>
            <a:picLocks noChangeAspect="1"/>
          </p:cNvPicPr>
          <p:nvPr/>
        </p:nvPicPr>
        <p:blipFill>
          <a:blip r:embed="rId3"/>
          <a:stretch>
            <a:fillRect/>
          </a:stretch>
        </p:blipFill>
        <p:spPr>
          <a:xfrm>
            <a:off x="395783" y="1882943"/>
            <a:ext cx="8064500" cy="1485900"/>
          </a:xfrm>
          <a:prstGeom prst="rect">
            <a:avLst/>
          </a:prstGeom>
        </p:spPr>
      </p:pic>
      <p:pic>
        <p:nvPicPr>
          <p:cNvPr id="5" name="图片 4">
            <a:extLst>
              <a:ext uri="{FF2B5EF4-FFF2-40B4-BE49-F238E27FC236}">
                <a16:creationId xmlns:a16="http://schemas.microsoft.com/office/drawing/2014/main" id="{08725810-38B1-2F43-B419-7D4FE322FC92}"/>
              </a:ext>
            </a:extLst>
          </p:cNvPr>
          <p:cNvPicPr>
            <a:picLocks noChangeAspect="1"/>
          </p:cNvPicPr>
          <p:nvPr/>
        </p:nvPicPr>
        <p:blipFill>
          <a:blip r:embed="rId4"/>
          <a:stretch>
            <a:fillRect/>
          </a:stretch>
        </p:blipFill>
        <p:spPr>
          <a:xfrm>
            <a:off x="643433" y="4426113"/>
            <a:ext cx="7569200" cy="1828800"/>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711</TotalTime>
  <Words>1122</Words>
  <Application>Microsoft Office PowerPoint</Application>
  <PresentationFormat>全屏显示(4:3)</PresentationFormat>
  <Paragraphs>100</Paragraphs>
  <Slides>15</Slides>
  <Notes>6</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15</vt:i4>
      </vt:variant>
    </vt:vector>
  </HeadingPairs>
  <TitlesOfParts>
    <vt:vector size="20" baseType="lpstr">
      <vt:lpstr>宋体</vt:lpstr>
      <vt:lpstr>Microsoft YaHei</vt:lpstr>
      <vt:lpstr>Arial</vt:lpstr>
      <vt:lpstr>Calibri</vt:lpstr>
      <vt:lpstr>Office 主题</vt:lpstr>
      <vt:lpstr>超市商品信息管理系统</vt:lpstr>
      <vt:lpstr> 整个系统至少具有七大功能模块：</vt:lpstr>
      <vt:lpstr>基本任务内容和注意事项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Lenovo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班级同学录程序设计</dc:title>
  <dc:creator>Lenovo</dc:creator>
  <cp:lastModifiedBy>809999463@qq.com</cp:lastModifiedBy>
  <cp:revision>233</cp:revision>
  <dcterms:created xsi:type="dcterms:W3CDTF">2012-11-15T11:18:36Z</dcterms:created>
  <dcterms:modified xsi:type="dcterms:W3CDTF">2018-12-19T11:42:41Z</dcterms:modified>
</cp:coreProperties>
</file>