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  <p:sldId id="278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5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4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4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7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3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1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4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5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F2B2EF-E0E3-4CE5-8B8F-AA8FED43C5F0}" type="datetimeFigureOut">
              <a:rPr lang="zh-CN" altLang="en-US" smtClean="0"/>
              <a:t>2018/4/10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DF9DE-53B8-40F2-B6E3-3F8D0C876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73F6-08CD-4FAC-8714-B44675FE0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Mistral" panose="03090702030407020403" pitchFamily="66" charset="0"/>
              </a:rPr>
              <a:t>nIDE</a:t>
            </a:r>
            <a:r>
              <a:rPr lang="en-US" altLang="zh-CN" dirty="0" err="1"/>
              <a:t>noTE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F06538-65E1-44DA-8E4C-62872DDE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我的便签项目</a:t>
            </a:r>
            <a:endParaRPr lang="en-US" altLang="zh-CN" dirty="0"/>
          </a:p>
          <a:p>
            <a:r>
              <a:rPr lang="zh-CN" altLang="en-US" dirty="0"/>
              <a:t>制作人：韩浩</a:t>
            </a:r>
            <a:endParaRPr lang="en-US" altLang="zh-CN" dirty="0"/>
          </a:p>
          <a:p>
            <a:r>
              <a:rPr lang="en-US" altLang="zh-CN" dirty="0"/>
              <a:t>Code:201804081726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4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483-F3AC-4486-B2E0-31527DB1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47F32-A781-4DA0-B68E-2E611E44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整体需要保持数据的数据结构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46B1F-5B6B-4F0A-B049-84A429A096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1966" y="262334"/>
            <a:ext cx="8399740" cy="47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DE86-E4D0-48E6-8CE7-0349B320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1E677-E244-40F2-9352-781EE625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双向操作，</a:t>
            </a:r>
            <a:r>
              <a:rPr lang="en-US" altLang="zh-CN" dirty="0"/>
              <a:t>UI</a:t>
            </a:r>
            <a:r>
              <a:rPr lang="zh-CN" altLang="en-US" dirty="0"/>
              <a:t>界面绑定的数据映射到文件中指定的数据，当对数据操作时</a:t>
            </a:r>
            <a:r>
              <a:rPr lang="en-US" altLang="zh-CN" dirty="0"/>
              <a:t>,</a:t>
            </a:r>
            <a:r>
              <a:rPr lang="zh-CN" altLang="en-US" dirty="0"/>
              <a:t>会被直接保存映射到文件中，当操作完成时！在对</a:t>
            </a:r>
            <a:r>
              <a:rPr lang="en-US" altLang="zh-CN" dirty="0"/>
              <a:t>UI</a:t>
            </a:r>
            <a:r>
              <a:rPr lang="zh-CN" altLang="en-US" dirty="0"/>
              <a:t>界面数据更新，否则操作失败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6D93A-2F98-41B8-9F0A-F66160CF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6"/>
              </a:clrFrom>
              <a:clrTo>
                <a:srgbClr val="2525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934" y="1728056"/>
            <a:ext cx="1836579" cy="1181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E1C6CC-663B-4C8A-8206-627C9AA6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425" y="1105230"/>
            <a:ext cx="73005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0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E80F7E0-DA7F-43CD-9622-4D583EEAAB75}"/>
              </a:ext>
            </a:extLst>
          </p:cNvPr>
          <p:cNvSpPr/>
          <p:nvPr/>
        </p:nvSpPr>
        <p:spPr>
          <a:xfrm>
            <a:off x="4213258" y="2875002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25208476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C263D-2C91-4FDA-9407-1E1F7291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自定义控件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0D9E1-11A6-4421-AD58-6AAF3E60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14" y="2152089"/>
            <a:ext cx="5050173" cy="22728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C01274-76C2-4F60-AA3D-EB58E406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45" y="2784120"/>
            <a:ext cx="3421677" cy="1554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930EA9-5F7A-4770-8A92-5ED63BC1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738" y="4511179"/>
            <a:ext cx="6828112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833A-2043-4CFD-A916-C7FA5E21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便签内容样式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2172E6-9881-4456-89AE-0BF0C399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99" y="2672210"/>
            <a:ext cx="9417660" cy="28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524B4-7CB8-4A77-BD3A-37FC11E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便签内容样式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FB74C4-BB15-4230-BAB4-7154564EE9CD}"/>
              </a:ext>
            </a:extLst>
          </p:cNvPr>
          <p:cNvGrpSpPr/>
          <p:nvPr/>
        </p:nvGrpSpPr>
        <p:grpSpPr>
          <a:xfrm>
            <a:off x="1091682" y="2360645"/>
            <a:ext cx="9632238" cy="3887755"/>
            <a:chOff x="1091682" y="2360645"/>
            <a:chExt cx="9632238" cy="38877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3B2DAE-98AA-43FE-A56E-EB919CBBED9C}"/>
                </a:ext>
              </a:extLst>
            </p:cNvPr>
            <p:cNvSpPr/>
            <p:nvPr/>
          </p:nvSpPr>
          <p:spPr>
            <a:xfrm>
              <a:off x="1091682" y="2360645"/>
              <a:ext cx="9632238" cy="3887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C9F298-C4A1-404E-8FBF-FC2BA345A513}"/>
                </a:ext>
              </a:extLst>
            </p:cNvPr>
            <p:cNvSpPr txBox="1"/>
            <p:nvPr/>
          </p:nvSpPr>
          <p:spPr>
            <a:xfrm>
              <a:off x="5150496" y="2716764"/>
              <a:ext cx="391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内容部分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329071-A3FA-4E77-AAC4-8A4A6393963F}"/>
                </a:ext>
              </a:extLst>
            </p:cNvPr>
            <p:cNvSpPr/>
            <p:nvPr/>
          </p:nvSpPr>
          <p:spPr>
            <a:xfrm>
              <a:off x="1177180" y="3163078"/>
              <a:ext cx="9461241" cy="2901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A1C7E86-B56A-4F1A-88E2-FFB2BBFCEAB5}"/>
                </a:ext>
              </a:extLst>
            </p:cNvPr>
            <p:cNvSpPr txBox="1"/>
            <p:nvPr/>
          </p:nvSpPr>
          <p:spPr>
            <a:xfrm>
              <a:off x="5150496" y="3344254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文本内容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957924-1C0C-49A2-B0AD-2A404EEDB7AE}"/>
                </a:ext>
              </a:extLst>
            </p:cNvPr>
            <p:cNvSpPr/>
            <p:nvPr/>
          </p:nvSpPr>
          <p:spPr>
            <a:xfrm>
              <a:off x="1390261" y="3984171"/>
              <a:ext cx="3088433" cy="48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aaaaaaaaaa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04DA76-6625-49BF-B060-3D54FF3638D1}"/>
                </a:ext>
              </a:extLst>
            </p:cNvPr>
            <p:cNvSpPr/>
            <p:nvPr/>
          </p:nvSpPr>
          <p:spPr>
            <a:xfrm>
              <a:off x="4478694" y="3984171"/>
              <a:ext cx="5449077" cy="4851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</a:rPr>
                <a:t>aaaaaaaaaaaaaaaaaaaaaaaa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46BC48-FA73-4202-A81E-15694BC2B069}"/>
                </a:ext>
              </a:extLst>
            </p:cNvPr>
            <p:cNvSpPr/>
            <p:nvPr/>
          </p:nvSpPr>
          <p:spPr>
            <a:xfrm>
              <a:off x="9927771" y="3984171"/>
              <a:ext cx="569168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17AF26-67D2-438D-AFF2-A659795F968C}"/>
                </a:ext>
              </a:extLst>
            </p:cNvPr>
            <p:cNvSpPr/>
            <p:nvPr/>
          </p:nvSpPr>
          <p:spPr>
            <a:xfrm>
              <a:off x="1390261" y="4469363"/>
              <a:ext cx="1548882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1" dirty="0" err="1">
                  <a:solidFill>
                    <a:schemeClr val="accent2"/>
                  </a:solidFill>
                </a:rPr>
                <a:t>aaaaaaaaaaa</a:t>
              </a:r>
              <a:endParaRPr lang="zh-CN" altLang="en-US" sz="14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43A667-6851-45C5-984F-E1B0E8772524}"/>
                </a:ext>
              </a:extLst>
            </p:cNvPr>
            <p:cNvSpPr/>
            <p:nvPr/>
          </p:nvSpPr>
          <p:spPr>
            <a:xfrm>
              <a:off x="2939143" y="4469363"/>
              <a:ext cx="2071396" cy="485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 err="1"/>
                <a:t>aaaa</a:t>
              </a:r>
              <a:endParaRPr lang="zh-CN" altLang="en-US" u="sng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04AC29-5BAF-4C70-88E9-0B882726D454}"/>
                </a:ext>
              </a:extLst>
            </p:cNvPr>
            <p:cNvSpPr/>
            <p:nvPr/>
          </p:nvSpPr>
          <p:spPr>
            <a:xfrm>
              <a:off x="5010539" y="4469363"/>
              <a:ext cx="5486400" cy="4851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aaaaaaaaaaaaaaaa</a:t>
              </a:r>
              <a:endParaRPr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EE9623-3DA4-4451-88BF-02D82805232A}"/>
                </a:ext>
              </a:extLst>
            </p:cNvPr>
            <p:cNvSpPr/>
            <p:nvPr/>
          </p:nvSpPr>
          <p:spPr>
            <a:xfrm>
              <a:off x="1390261" y="4954555"/>
              <a:ext cx="9106678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accent6">
                      <a:lumMod val="50000"/>
                    </a:schemeClr>
                  </a:solidFill>
                </a:rPr>
                <a:t>aaaaaaaaaaaaaaaaaaaaa</a:t>
              </a:r>
              <a:endParaRPr lang="zh-CN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B0D825-D0EF-4F53-A792-7106E3BE2D83}"/>
                </a:ext>
              </a:extLst>
            </p:cNvPr>
            <p:cNvSpPr/>
            <p:nvPr/>
          </p:nvSpPr>
          <p:spPr>
            <a:xfrm>
              <a:off x="1390261" y="5428861"/>
              <a:ext cx="9106678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aaaaaaaaaaaaaaaaaaaaa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524B4-7CB8-4A77-BD3A-37FC11E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便签内容样式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FB74C4-BB15-4230-BAB4-7154564EE9CD}"/>
              </a:ext>
            </a:extLst>
          </p:cNvPr>
          <p:cNvGrpSpPr/>
          <p:nvPr/>
        </p:nvGrpSpPr>
        <p:grpSpPr>
          <a:xfrm>
            <a:off x="1091682" y="2360645"/>
            <a:ext cx="9632238" cy="3887755"/>
            <a:chOff x="1091682" y="2360645"/>
            <a:chExt cx="9632238" cy="38877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3B2DAE-98AA-43FE-A56E-EB919CBBED9C}"/>
                </a:ext>
              </a:extLst>
            </p:cNvPr>
            <p:cNvSpPr/>
            <p:nvPr/>
          </p:nvSpPr>
          <p:spPr>
            <a:xfrm>
              <a:off x="1091682" y="2360645"/>
              <a:ext cx="9632238" cy="3887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C9F298-C4A1-404E-8FBF-FC2BA345A513}"/>
                </a:ext>
              </a:extLst>
            </p:cNvPr>
            <p:cNvSpPr txBox="1"/>
            <p:nvPr/>
          </p:nvSpPr>
          <p:spPr>
            <a:xfrm>
              <a:off x="5150496" y="2716764"/>
              <a:ext cx="391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内容部分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329071-A3FA-4E77-AAC4-8A4A6393963F}"/>
                </a:ext>
              </a:extLst>
            </p:cNvPr>
            <p:cNvSpPr/>
            <p:nvPr/>
          </p:nvSpPr>
          <p:spPr>
            <a:xfrm>
              <a:off x="1177180" y="3163078"/>
              <a:ext cx="9461241" cy="2901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A1C7E86-B56A-4F1A-88E2-FFB2BBFCEAB5}"/>
                </a:ext>
              </a:extLst>
            </p:cNvPr>
            <p:cNvSpPr txBox="1"/>
            <p:nvPr/>
          </p:nvSpPr>
          <p:spPr>
            <a:xfrm>
              <a:off x="5150496" y="3344254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文本内容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957924-1C0C-49A2-B0AD-2A404EEDB7AE}"/>
                </a:ext>
              </a:extLst>
            </p:cNvPr>
            <p:cNvSpPr/>
            <p:nvPr/>
          </p:nvSpPr>
          <p:spPr>
            <a:xfrm>
              <a:off x="1390261" y="3984171"/>
              <a:ext cx="3088433" cy="48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0-10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04DA76-6625-49BF-B060-3D54FF3638D1}"/>
                </a:ext>
              </a:extLst>
            </p:cNvPr>
            <p:cNvSpPr/>
            <p:nvPr/>
          </p:nvSpPr>
          <p:spPr>
            <a:xfrm>
              <a:off x="4478694" y="3984171"/>
              <a:ext cx="5449077" cy="4851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11-34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46BC48-FA73-4202-A81E-15694BC2B069}"/>
                </a:ext>
              </a:extLst>
            </p:cNvPr>
            <p:cNvSpPr/>
            <p:nvPr/>
          </p:nvSpPr>
          <p:spPr>
            <a:xfrm>
              <a:off x="9927771" y="3984171"/>
              <a:ext cx="569168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17AF26-67D2-438D-AFF2-A659795F968C}"/>
                </a:ext>
              </a:extLst>
            </p:cNvPr>
            <p:cNvSpPr/>
            <p:nvPr/>
          </p:nvSpPr>
          <p:spPr>
            <a:xfrm>
              <a:off x="1390261" y="4469363"/>
              <a:ext cx="1548882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35-43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43A667-6851-45C5-984F-E1B0E8772524}"/>
                </a:ext>
              </a:extLst>
            </p:cNvPr>
            <p:cNvSpPr/>
            <p:nvPr/>
          </p:nvSpPr>
          <p:spPr>
            <a:xfrm>
              <a:off x="2939143" y="4469363"/>
              <a:ext cx="2071396" cy="485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44-49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04AC29-5BAF-4C70-88E9-0B882726D454}"/>
                </a:ext>
              </a:extLst>
            </p:cNvPr>
            <p:cNvSpPr/>
            <p:nvPr/>
          </p:nvSpPr>
          <p:spPr>
            <a:xfrm>
              <a:off x="5010539" y="4469363"/>
              <a:ext cx="5486400" cy="4851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50-66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EE9623-3DA4-4451-88BF-02D82805232A}"/>
                </a:ext>
              </a:extLst>
            </p:cNvPr>
            <p:cNvSpPr/>
            <p:nvPr/>
          </p:nvSpPr>
          <p:spPr>
            <a:xfrm>
              <a:off x="1390261" y="4954555"/>
              <a:ext cx="9106678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67-87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B0D825-D0EF-4F53-A792-7106E3BE2D83}"/>
                </a:ext>
              </a:extLst>
            </p:cNvPr>
            <p:cNvSpPr/>
            <p:nvPr/>
          </p:nvSpPr>
          <p:spPr>
            <a:xfrm>
              <a:off x="1390261" y="5428861"/>
              <a:ext cx="9106678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88-108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7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D545B34-8B4A-4D67-A4EE-24DBF7E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对象克隆</a:t>
            </a:r>
            <a:r>
              <a:rPr lang="en-US" altLang="zh-CN" dirty="0"/>
              <a:t>-</a:t>
            </a:r>
            <a:r>
              <a:rPr lang="zh-CN" altLang="en-US" dirty="0"/>
              <a:t>浅克隆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B60525-BF5D-4E09-B37E-902967750207}"/>
              </a:ext>
            </a:extLst>
          </p:cNvPr>
          <p:cNvGrpSpPr/>
          <p:nvPr/>
        </p:nvGrpSpPr>
        <p:grpSpPr>
          <a:xfrm>
            <a:off x="1749313" y="2065867"/>
            <a:ext cx="3926809" cy="4182533"/>
            <a:chOff x="1749313" y="2065867"/>
            <a:chExt cx="3926809" cy="418253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0DB984-210A-43DE-AACD-9596699DE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171" y="2065867"/>
              <a:ext cx="3817951" cy="202709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8A299A-AC67-4D15-BBFB-010F21F0D102}"/>
                </a:ext>
              </a:extLst>
            </p:cNvPr>
            <p:cNvSpPr txBox="1"/>
            <p:nvPr/>
          </p:nvSpPr>
          <p:spPr>
            <a:xfrm>
              <a:off x="2034073" y="4125297"/>
              <a:ext cx="3408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浅克隆</a:t>
              </a:r>
              <a:endParaRPr lang="en-US" altLang="zh-CN" dirty="0"/>
            </a:p>
            <a:p>
              <a:r>
                <a:rPr lang="en-US" altLang="zh-CN" dirty="0" err="1"/>
                <a:t>ICloneable</a:t>
              </a:r>
              <a:r>
                <a:rPr lang="en-US" altLang="zh-CN" dirty="0"/>
                <a:t> .</a:t>
              </a:r>
              <a:r>
                <a:rPr lang="en-US" altLang="zh-CN" dirty="0" err="1"/>
                <a:t>MemberwiseClone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335418-1726-4648-83B7-982C20489163}"/>
                </a:ext>
              </a:extLst>
            </p:cNvPr>
            <p:cNvSpPr txBox="1"/>
            <p:nvPr/>
          </p:nvSpPr>
          <p:spPr>
            <a:xfrm>
              <a:off x="1749313" y="4863405"/>
              <a:ext cx="39268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  在浅克隆中，如果原型对象的成员变量是值类型，将复制一份给克隆对象；如果原型对象的成员变量是引用类型，则将引用对象的地址复制一份给克隆对象，也就是说原型对象和克隆对象的成员变量指向相同的内存地址。简单来说，在浅克隆中，当对象被复制时只复制它本身和其中包含的值类型的成员变量，而引用类型的成员对象并没有复制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8794A9-E747-4DE2-AC24-383D07EFF9CE}"/>
              </a:ext>
            </a:extLst>
          </p:cNvPr>
          <p:cNvGrpSpPr/>
          <p:nvPr/>
        </p:nvGrpSpPr>
        <p:grpSpPr>
          <a:xfrm>
            <a:off x="6652727" y="1847461"/>
            <a:ext cx="4699694" cy="4211131"/>
            <a:chOff x="6652727" y="1847461"/>
            <a:chExt cx="4699694" cy="4211131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A46E90F-E577-4DDA-B9C8-A5A84C2BE981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8472196" y="2970212"/>
              <a:ext cx="1060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4EA689-4E6D-46A9-B60E-95F2DAD8166E}"/>
                </a:ext>
              </a:extLst>
            </p:cNvPr>
            <p:cNvGrpSpPr/>
            <p:nvPr/>
          </p:nvGrpSpPr>
          <p:grpSpPr>
            <a:xfrm>
              <a:off x="6652727" y="1847461"/>
              <a:ext cx="4699694" cy="4211131"/>
              <a:chOff x="6652727" y="1847461"/>
              <a:chExt cx="4699694" cy="421113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00E53E8-91F6-4588-A12E-90476278F2B0}"/>
                  </a:ext>
                </a:extLst>
              </p:cNvPr>
              <p:cNvSpPr/>
              <p:nvPr/>
            </p:nvSpPr>
            <p:spPr>
              <a:xfrm>
                <a:off x="6652727" y="1847461"/>
                <a:ext cx="1819469" cy="22455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对象</a:t>
                </a:r>
                <a:r>
                  <a:rPr lang="en-US" altLang="zh-CN" dirty="0"/>
                  <a:t>A</a:t>
                </a:r>
              </a:p>
              <a:p>
                <a:pPr algn="ctr"/>
                <a:r>
                  <a:rPr lang="en-US" altLang="zh-CN" dirty="0" err="1"/>
                  <a:t>Int</a:t>
                </a:r>
                <a:r>
                  <a:rPr lang="en-US" altLang="zh-CN" dirty="0"/>
                  <a:t> a=10</a:t>
                </a:r>
              </a:p>
              <a:p>
                <a:pPr algn="ctr"/>
                <a:r>
                  <a:rPr lang="en-US" altLang="zh-CN" dirty="0"/>
                  <a:t>Float a=10f</a:t>
                </a:r>
              </a:p>
              <a:p>
                <a:pPr algn="ctr"/>
                <a:r>
                  <a:rPr lang="en-US" altLang="zh-CN" dirty="0"/>
                  <a:t>Object c=</a:t>
                </a:r>
                <a:r>
                  <a:rPr lang="en-US" altLang="zh-CN" dirty="0" err="1"/>
                  <a:t>obj</a:t>
                </a:r>
                <a:endParaRPr lang="en-US" altLang="zh-CN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A3AEF6-58A9-44B0-933C-6E04E69BAC4E}"/>
                  </a:ext>
                </a:extLst>
              </p:cNvPr>
              <p:cNvSpPr/>
              <p:nvPr/>
            </p:nvSpPr>
            <p:spPr>
              <a:xfrm>
                <a:off x="7192527" y="4602325"/>
                <a:ext cx="3250160" cy="14562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对象</a:t>
                </a:r>
                <a:r>
                  <a:rPr lang="en-US" altLang="zh-CN" dirty="0"/>
                  <a:t>OBJ</a:t>
                </a:r>
              </a:p>
              <a:p>
                <a:pPr algn="ctr"/>
                <a:r>
                  <a:rPr lang="en-US" altLang="zh-CN" dirty="0"/>
                  <a:t>….</a:t>
                </a:r>
              </a:p>
              <a:p>
                <a:pPr algn="ctr"/>
                <a:r>
                  <a:rPr lang="en-US" altLang="zh-CN" dirty="0"/>
                  <a:t>….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D370B8-E77E-4B3B-8A6F-4EB3AA34E275}"/>
                  </a:ext>
                </a:extLst>
              </p:cNvPr>
              <p:cNvSpPr/>
              <p:nvPr/>
            </p:nvSpPr>
            <p:spPr>
              <a:xfrm>
                <a:off x="9532952" y="1847461"/>
                <a:ext cx="1819469" cy="22455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对象</a:t>
                </a:r>
                <a:r>
                  <a:rPr lang="en-US" altLang="zh-CN" dirty="0"/>
                  <a:t>B</a:t>
                </a:r>
              </a:p>
              <a:p>
                <a:pPr algn="ctr"/>
                <a:r>
                  <a:rPr lang="en-US" altLang="zh-CN" dirty="0" err="1"/>
                  <a:t>Int</a:t>
                </a:r>
                <a:r>
                  <a:rPr lang="en-US" altLang="zh-CN" dirty="0"/>
                  <a:t> a=10</a:t>
                </a:r>
              </a:p>
              <a:p>
                <a:pPr algn="ctr"/>
                <a:r>
                  <a:rPr lang="en-US" altLang="zh-CN" dirty="0"/>
                  <a:t>Float a=10f</a:t>
                </a:r>
              </a:p>
              <a:p>
                <a:pPr algn="ctr"/>
                <a:r>
                  <a:rPr lang="en-US" altLang="zh-CN" dirty="0"/>
                  <a:t>Object c=</a:t>
                </a:r>
                <a:r>
                  <a:rPr lang="en-US" altLang="zh-CN" dirty="0" err="1"/>
                  <a:t>obj</a:t>
                </a:r>
                <a:endParaRPr lang="en-US" altLang="zh-CN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DFB4103-8323-4F57-B051-44541573110A}"/>
                  </a:ext>
                </a:extLst>
              </p:cNvPr>
              <p:cNvCxnSpPr/>
              <p:nvPr/>
            </p:nvCxnSpPr>
            <p:spPr>
              <a:xfrm>
                <a:off x="8092840" y="3508310"/>
                <a:ext cx="136760" cy="1094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17D7B96-53DD-4246-9399-7AA6EE0988FD}"/>
                  </a:ext>
                </a:extLst>
              </p:cNvPr>
              <p:cNvCxnSpPr/>
              <p:nvPr/>
            </p:nvCxnSpPr>
            <p:spPr>
              <a:xfrm flipH="1">
                <a:off x="9988601" y="3648269"/>
                <a:ext cx="507004" cy="95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5B67C9-4346-4CD5-B95D-8F752E86E9DD}"/>
                  </a:ext>
                </a:extLst>
              </p:cNvPr>
              <p:cNvSpPr txBox="1"/>
              <p:nvPr/>
            </p:nvSpPr>
            <p:spPr>
              <a:xfrm>
                <a:off x="8655789" y="260242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浅克隆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0E98-68B5-4D3D-BF0E-441314E7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对象克隆</a:t>
            </a:r>
            <a:r>
              <a:rPr lang="en-US" altLang="zh-CN" dirty="0"/>
              <a:t>-</a:t>
            </a:r>
            <a:r>
              <a:rPr lang="zh-CN" altLang="en-US" dirty="0"/>
              <a:t>深克隆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96C158-27D1-4F7E-9863-B3E257274307}"/>
              </a:ext>
            </a:extLst>
          </p:cNvPr>
          <p:cNvGrpSpPr/>
          <p:nvPr/>
        </p:nvGrpSpPr>
        <p:grpSpPr>
          <a:xfrm>
            <a:off x="1749313" y="1979943"/>
            <a:ext cx="3926809" cy="4053013"/>
            <a:chOff x="1749313" y="1979943"/>
            <a:chExt cx="3926809" cy="4053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CB6E84-8991-4B63-B56E-314328D5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525" y="1979943"/>
              <a:ext cx="3863675" cy="209568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5A9164-FBC7-43AB-BB5D-31235D0A82D1}"/>
                </a:ext>
              </a:extLst>
            </p:cNvPr>
            <p:cNvSpPr txBox="1"/>
            <p:nvPr/>
          </p:nvSpPr>
          <p:spPr>
            <a:xfrm>
              <a:off x="2034073" y="4125297"/>
              <a:ext cx="3408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浅克隆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ICloneable</a:t>
              </a:r>
              <a:r>
                <a:rPr lang="en-US" altLang="zh-CN" dirty="0"/>
                <a:t> .Clone()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3E82A5-654B-4B42-9797-030AE2847DE9}"/>
                </a:ext>
              </a:extLst>
            </p:cNvPr>
            <p:cNvSpPr txBox="1"/>
            <p:nvPr/>
          </p:nvSpPr>
          <p:spPr>
            <a:xfrm>
              <a:off x="1749313" y="4863405"/>
              <a:ext cx="39268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 </a:t>
              </a:r>
              <a:r>
                <a:rPr lang="zh-CN" altLang="en-US" sz="1400" dirty="0"/>
                <a:t>   在深克隆中，无论原型对象的成员变量是值类型还是引用类型，都将复制一份给克隆对象，深克隆将原型对象的所有引用对象也复制一份给克隆对象。简单来说，在深克隆中，除了对象本身被复制外，对象所包含的所有成员变量也将复制</a:t>
              </a:r>
              <a:endParaRPr lang="zh-CN" altLang="en-US" sz="105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ADF15A-158E-427B-9B32-540366F8A9C9}"/>
              </a:ext>
            </a:extLst>
          </p:cNvPr>
          <p:cNvGrpSpPr/>
          <p:nvPr/>
        </p:nvGrpSpPr>
        <p:grpSpPr>
          <a:xfrm>
            <a:off x="6652727" y="1847461"/>
            <a:ext cx="4699694" cy="4231948"/>
            <a:chOff x="6652727" y="1847461"/>
            <a:chExt cx="4699694" cy="42319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FA3DE9C-FCB7-470F-8EF2-17847E4741B4}"/>
                </a:ext>
              </a:extLst>
            </p:cNvPr>
            <p:cNvGrpSpPr/>
            <p:nvPr/>
          </p:nvGrpSpPr>
          <p:grpSpPr>
            <a:xfrm>
              <a:off x="6652727" y="1847461"/>
              <a:ext cx="4699694" cy="4211131"/>
              <a:chOff x="6652727" y="1847461"/>
              <a:chExt cx="4699694" cy="4211131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F029E52-1D2D-4046-9DAF-7CE0EEA67810}"/>
                  </a:ext>
                </a:extLst>
              </p:cNvPr>
              <p:cNvCxnSpPr>
                <a:stCxn id="18" idx="3"/>
                <a:endCxn id="20" idx="1"/>
              </p:cNvCxnSpPr>
              <p:nvPr/>
            </p:nvCxnSpPr>
            <p:spPr>
              <a:xfrm>
                <a:off x="8472196" y="2970212"/>
                <a:ext cx="10607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78F15EB-B8C6-4BC6-A90C-5404B51E5B82}"/>
                  </a:ext>
                </a:extLst>
              </p:cNvPr>
              <p:cNvGrpSpPr/>
              <p:nvPr/>
            </p:nvGrpSpPr>
            <p:grpSpPr>
              <a:xfrm>
                <a:off x="6652727" y="1847461"/>
                <a:ext cx="4699694" cy="4211131"/>
                <a:chOff x="6652727" y="1847461"/>
                <a:chExt cx="4699694" cy="4211131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9CE5950-AA7D-4D6E-852E-E0440C682DE7}"/>
                    </a:ext>
                  </a:extLst>
                </p:cNvPr>
                <p:cNvSpPr/>
                <p:nvPr/>
              </p:nvSpPr>
              <p:spPr>
                <a:xfrm>
                  <a:off x="6652727" y="1847461"/>
                  <a:ext cx="1819469" cy="22455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对象</a:t>
                  </a:r>
                  <a:r>
                    <a:rPr lang="en-US" altLang="zh-CN" dirty="0"/>
                    <a:t>A</a:t>
                  </a:r>
                </a:p>
                <a:p>
                  <a:pPr algn="ctr"/>
                  <a:r>
                    <a:rPr lang="en-US" altLang="zh-CN" dirty="0" err="1"/>
                    <a:t>Int</a:t>
                  </a:r>
                  <a:r>
                    <a:rPr lang="en-US" altLang="zh-CN" dirty="0"/>
                    <a:t> a=10</a:t>
                  </a:r>
                </a:p>
                <a:p>
                  <a:pPr algn="ctr"/>
                  <a:r>
                    <a:rPr lang="en-US" altLang="zh-CN" dirty="0"/>
                    <a:t>Float a=10f</a:t>
                  </a:r>
                </a:p>
                <a:p>
                  <a:pPr algn="ctr"/>
                  <a:r>
                    <a:rPr lang="en-US" altLang="zh-CN" dirty="0"/>
                    <a:t>Object c=</a:t>
                  </a:r>
                  <a:r>
                    <a:rPr lang="en-US" altLang="zh-CN" dirty="0" err="1"/>
                    <a:t>obj</a:t>
                  </a:r>
                  <a:endParaRPr lang="en-US" altLang="zh-CN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6E0951E-C996-4C03-9F52-139819697BBF}"/>
                    </a:ext>
                  </a:extLst>
                </p:cNvPr>
                <p:cNvSpPr/>
                <p:nvPr/>
              </p:nvSpPr>
              <p:spPr>
                <a:xfrm>
                  <a:off x="7192527" y="4602325"/>
                  <a:ext cx="1139710" cy="145626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对象</a:t>
                  </a:r>
                  <a:r>
                    <a:rPr lang="en-US" altLang="zh-CN" dirty="0"/>
                    <a:t>OBJ</a:t>
                  </a:r>
                </a:p>
                <a:p>
                  <a:pPr algn="ctr"/>
                  <a:r>
                    <a:rPr lang="en-US" altLang="zh-CN" dirty="0"/>
                    <a:t>….</a:t>
                  </a:r>
                </a:p>
                <a:p>
                  <a:pPr algn="ctr"/>
                  <a:r>
                    <a:rPr lang="en-US" altLang="zh-CN" dirty="0"/>
                    <a:t>….</a:t>
                  </a: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18A6EE6-2F49-4D06-A1CF-5B7055B1C660}"/>
                    </a:ext>
                  </a:extLst>
                </p:cNvPr>
                <p:cNvSpPr/>
                <p:nvPr/>
              </p:nvSpPr>
              <p:spPr>
                <a:xfrm>
                  <a:off x="9532952" y="1847461"/>
                  <a:ext cx="1819469" cy="22455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对象</a:t>
                  </a:r>
                  <a:r>
                    <a:rPr lang="en-US" altLang="zh-CN" dirty="0"/>
                    <a:t>B</a:t>
                  </a:r>
                </a:p>
                <a:p>
                  <a:pPr algn="ctr"/>
                  <a:r>
                    <a:rPr lang="en-US" altLang="zh-CN" dirty="0" err="1"/>
                    <a:t>Int</a:t>
                  </a:r>
                  <a:r>
                    <a:rPr lang="en-US" altLang="zh-CN" dirty="0"/>
                    <a:t> a=10</a:t>
                  </a:r>
                </a:p>
                <a:p>
                  <a:pPr algn="ctr"/>
                  <a:r>
                    <a:rPr lang="en-US" altLang="zh-CN" dirty="0"/>
                    <a:t>Float a=10f</a:t>
                  </a:r>
                </a:p>
                <a:p>
                  <a:pPr algn="ctr"/>
                  <a:r>
                    <a:rPr lang="en-US" altLang="zh-CN" dirty="0"/>
                    <a:t>Object c=obj1</a:t>
                  </a:r>
                </a:p>
              </p:txBody>
            </p: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1929D0E5-A50F-45AC-9458-72E3B62DE0FA}"/>
                    </a:ext>
                  </a:extLst>
                </p:cNvPr>
                <p:cNvCxnSpPr/>
                <p:nvPr/>
              </p:nvCxnSpPr>
              <p:spPr>
                <a:xfrm>
                  <a:off x="8092840" y="3508310"/>
                  <a:ext cx="136760" cy="10940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52E8E92-8EF4-46D8-B10C-08BF4F393654}"/>
                    </a:ext>
                  </a:extLst>
                </p:cNvPr>
                <p:cNvCxnSpPr/>
                <p:nvPr/>
              </p:nvCxnSpPr>
              <p:spPr>
                <a:xfrm flipH="1">
                  <a:off x="9988601" y="3648269"/>
                  <a:ext cx="507004" cy="9540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31B89-7A1B-4D71-80D1-179C422C6E0E}"/>
                    </a:ext>
                  </a:extLst>
                </p:cNvPr>
                <p:cNvSpPr txBox="1"/>
                <p:nvPr/>
              </p:nvSpPr>
              <p:spPr>
                <a:xfrm>
                  <a:off x="8655789" y="2602422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深克隆</a:t>
                  </a:r>
                </a:p>
              </p:txBody>
            </p:sp>
          </p:grp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FCC43E8-8861-4A24-B6B3-81A374FDD6BD}"/>
                </a:ext>
              </a:extLst>
            </p:cNvPr>
            <p:cNvSpPr/>
            <p:nvPr/>
          </p:nvSpPr>
          <p:spPr>
            <a:xfrm>
              <a:off x="9365226" y="4623142"/>
              <a:ext cx="1139710" cy="14562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对象</a:t>
              </a:r>
              <a:r>
                <a:rPr lang="en-US" altLang="zh-CN" dirty="0"/>
                <a:t>OBJ1</a:t>
              </a:r>
            </a:p>
            <a:p>
              <a:pPr algn="ctr"/>
              <a:r>
                <a:rPr lang="en-US" altLang="zh-CN" dirty="0"/>
                <a:t>….</a:t>
              </a:r>
            </a:p>
            <a:p>
              <a:pPr algn="ctr"/>
              <a:r>
                <a:rPr lang="en-US" altLang="zh-CN" dirty="0"/>
                <a:t>….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28F0CC1-B278-4B33-8C9A-10756FA0869E}"/>
                </a:ext>
              </a:extLst>
            </p:cNvPr>
            <p:cNvCxnSpPr/>
            <p:nvPr/>
          </p:nvCxnSpPr>
          <p:spPr>
            <a:xfrm>
              <a:off x="8304470" y="5539240"/>
              <a:ext cx="1060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7C1AAFF-84B9-4283-876C-153CD0CB0BA0}"/>
                </a:ext>
              </a:extLst>
            </p:cNvPr>
            <p:cNvSpPr txBox="1"/>
            <p:nvPr/>
          </p:nvSpPr>
          <p:spPr>
            <a:xfrm>
              <a:off x="8488063" y="51714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深克隆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D545B34-8B4A-4D67-A4EE-24DBF7E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对象克隆</a:t>
            </a:r>
            <a:r>
              <a:rPr lang="en-US" altLang="zh-CN" dirty="0"/>
              <a:t>-</a:t>
            </a:r>
            <a:r>
              <a:rPr lang="zh-CN" altLang="en-US" dirty="0"/>
              <a:t>深克隆实现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66FFD4-7AE2-4AE3-90F1-904A0B2CE010}"/>
              </a:ext>
            </a:extLst>
          </p:cNvPr>
          <p:cNvGrpSpPr/>
          <p:nvPr/>
        </p:nvGrpSpPr>
        <p:grpSpPr>
          <a:xfrm>
            <a:off x="1427584" y="1704872"/>
            <a:ext cx="9069355" cy="4648585"/>
            <a:chOff x="1427584" y="1704872"/>
            <a:chExt cx="9069355" cy="464858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7D80026-8B02-4CB6-A6A0-893935139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150" y="1704872"/>
              <a:ext cx="6218459" cy="326164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5EB9132-AB6B-4536-AFB8-1DDB63D4C289}"/>
                </a:ext>
              </a:extLst>
            </p:cNvPr>
            <p:cNvSpPr txBox="1"/>
            <p:nvPr/>
          </p:nvSpPr>
          <p:spPr>
            <a:xfrm>
              <a:off x="1427584" y="5153128"/>
              <a:ext cx="9069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可以通过序列化</a:t>
              </a:r>
              <a:r>
                <a:rPr lang="en-US" altLang="zh-CN" dirty="0"/>
                <a:t>(Serialization)</a:t>
              </a:r>
              <a:r>
                <a:rPr lang="zh-CN" altLang="en-US" dirty="0"/>
                <a:t>等方式来实现。序列化就是将对象写到流的过程，写到流中的对象是原有对象的一个拷贝，而原对象仍然存在于内存中。通过序列化实现的拷贝不仅可以复制对象本身，而且可以复制其引用的成员对象，因此通过序列化将对象写到一个流中，再从流里将其读出来，可以实现深克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3707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F6D64-E9E6-4DAF-A9E3-95EE9F0C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>
                <a:latin typeface="Mistral" panose="03090702030407020403" pitchFamily="66" charset="0"/>
              </a:rPr>
              <a:t>nIDE</a:t>
            </a:r>
            <a:r>
              <a:rPr lang="en-US" altLang="zh-CN" sz="5400" dirty="0" err="1"/>
              <a:t>noTE</a:t>
            </a:r>
            <a:endParaRPr lang="zh-CN" altLang="en-US" sz="5400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9BBA801-0C8D-415E-ACB9-2C7D997513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r="23782"/>
          <a:stretch>
            <a:fillRect/>
          </a:stretch>
        </p:blipFill>
        <p:spPr>
          <a:xfrm>
            <a:off x="7788180" y="1380931"/>
            <a:ext cx="3280974" cy="45720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28D97-E0D8-4F2C-9E3F-95C41F17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489441" cy="3587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项目分析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项目设计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项目演示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技术分析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自定义控件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便签内容样式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对象克隆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总结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11938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62E7-8025-4B23-84E0-EA7F424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鼠标右击下拉框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C7AFB-8B71-463A-9A5B-8CD137EA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32" y="2458873"/>
            <a:ext cx="2004234" cy="12497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EE3081-4790-45E5-89E3-2BED43C5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41" y="2607292"/>
            <a:ext cx="6012701" cy="11430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A37A5A-B7BE-49B7-8BD6-630947D61EAE}"/>
              </a:ext>
            </a:extLst>
          </p:cNvPr>
          <p:cNvSpPr txBox="1"/>
          <p:nvPr/>
        </p:nvSpPr>
        <p:spPr>
          <a:xfrm>
            <a:off x="2500604" y="4413380"/>
            <a:ext cx="499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调用绑定上下文菜单中的</a:t>
            </a:r>
            <a:r>
              <a:rPr lang="en-US" altLang="zh-CN" dirty="0"/>
              <a:t>Show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显示的位置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76902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57487-F709-49B7-91A1-77781EE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问答技术分享</a:t>
            </a:r>
          </a:p>
        </p:txBody>
      </p:sp>
    </p:spTree>
    <p:extLst>
      <p:ext uri="{BB962C8B-B14F-4D97-AF65-F5344CB8AC3E}">
        <p14:creationId xmlns:p14="http://schemas.microsoft.com/office/powerpoint/2010/main" val="68621219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CD92F-CABC-402C-BB86-30FFFBB2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70E574-61FD-4D69-AB4B-77B4FD6C053A}"/>
              </a:ext>
            </a:extLst>
          </p:cNvPr>
          <p:cNvSpPr txBox="1"/>
          <p:nvPr/>
        </p:nvSpPr>
        <p:spPr>
          <a:xfrm>
            <a:off x="1007706" y="2220686"/>
            <a:ext cx="9619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通过此次的项目，让我了解到程序中很多的设计技巧！例如，数据视图分离</a:t>
            </a:r>
            <a:endParaRPr lang="en-US" altLang="zh-CN" dirty="0"/>
          </a:p>
          <a:p>
            <a:r>
              <a:rPr lang="zh-CN" altLang="en-US" dirty="0"/>
              <a:t>操作数据是，通过中间类（操作类、管理类）来对数据进行操作</a:t>
            </a:r>
            <a:endParaRPr lang="en-US" altLang="zh-CN" dirty="0"/>
          </a:p>
          <a:p>
            <a:r>
              <a:rPr lang="zh-CN" altLang="en-US" dirty="0"/>
              <a:t>     那么，这样做的好处是什么呢？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在对数据操作频率一般都是很高的，当我们把对数据操作的算法直接写在视图层里</a:t>
            </a:r>
            <a:endParaRPr lang="en-US" altLang="zh-CN" dirty="0"/>
          </a:p>
          <a:p>
            <a:r>
              <a:rPr lang="zh-CN" altLang="en-US" dirty="0"/>
              <a:t>，当在数据发生改变时！我们就必须更改所有视图中的算法！这样的话呢！我们需要</a:t>
            </a:r>
            <a:endParaRPr lang="en-US" altLang="zh-CN" dirty="0"/>
          </a:p>
          <a:p>
            <a:r>
              <a:rPr lang="zh-CN" altLang="en-US" dirty="0"/>
              <a:t>更改的内容就非常多！维护比较困难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如果我们写在中间类中，所有视图层通过中间类来操作数据！数据发生改变是，我</a:t>
            </a:r>
            <a:endParaRPr lang="en-US" altLang="zh-CN" dirty="0"/>
          </a:p>
          <a:p>
            <a:r>
              <a:rPr lang="zh-CN" altLang="en-US" dirty="0"/>
              <a:t>只需修改操作类中的算法即可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zh-CN" altLang="en-US" dirty="0"/>
              <a:t>     再例如，自定义控件（专用于自己的数据结构的空间）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730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EE0FA7-7BF1-43E2-812E-5B4A94286E7C}"/>
              </a:ext>
            </a:extLst>
          </p:cNvPr>
          <p:cNvSpPr txBox="1"/>
          <p:nvPr/>
        </p:nvSpPr>
        <p:spPr>
          <a:xfrm>
            <a:off x="1623526" y="2767280"/>
            <a:ext cx="919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/>
              <a:t>谢谢观看</a:t>
            </a:r>
            <a:endParaRPr lang="en-US" altLang="zh-CN" sz="8000" dirty="0"/>
          </a:p>
          <a:p>
            <a:pPr algn="ctr"/>
            <a:r>
              <a:rPr lang="en-US" altLang="zh-CN" sz="2000" dirty="0"/>
              <a:t>Code:201804081726</a:t>
            </a:r>
            <a:endParaRPr lang="zh-CN" altLang="en-US" sz="2000" dirty="0"/>
          </a:p>
          <a:p>
            <a:pPr algn="ctr"/>
            <a:endParaRPr lang="en-US" altLang="zh-CN" sz="8000" dirty="0"/>
          </a:p>
          <a:p>
            <a:pPr algn="ctr"/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091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9C0D-22DD-48AD-8732-648C53E8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Mistral" panose="03090702030407020403" pitchFamily="66" charset="0"/>
              </a:rPr>
              <a:t>nIDE</a:t>
            </a:r>
            <a:r>
              <a:rPr lang="en-US" altLang="zh-CN" dirty="0" err="1"/>
              <a:t>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2237C-A693-4A5F-BA9B-1784D632E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交互界面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 便签</a:t>
            </a:r>
            <a:r>
              <a:rPr lang="en-US" altLang="zh-CN" dirty="0"/>
              <a:t>/</a:t>
            </a:r>
            <a:r>
              <a:rPr lang="zh-CN" altLang="en-US" dirty="0"/>
              <a:t>便签类型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复制</a:t>
            </a:r>
            <a:r>
              <a:rPr lang="en-US" altLang="zh-CN" dirty="0"/>
              <a:t>/</a:t>
            </a:r>
            <a:r>
              <a:rPr lang="zh-CN" altLang="en-US" dirty="0"/>
              <a:t>移动 便签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导入（便签类型</a:t>
            </a:r>
            <a:r>
              <a:rPr lang="en-US" altLang="zh-CN" dirty="0"/>
              <a:t>/</a:t>
            </a:r>
            <a:r>
              <a:rPr lang="zh-CN" altLang="en-US" dirty="0"/>
              <a:t>便签</a:t>
            </a:r>
            <a:r>
              <a:rPr lang="en-US" altLang="zh-CN" dirty="0"/>
              <a:t>/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导出（便签类型</a:t>
            </a:r>
            <a:r>
              <a:rPr lang="en-US" altLang="zh-CN" dirty="0"/>
              <a:t>/</a:t>
            </a:r>
            <a:r>
              <a:rPr lang="zh-CN" altLang="en-US" dirty="0"/>
              <a:t>变迁）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内容编写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设置内容样式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43101-0761-4302-B364-C03F9D42E6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数据结构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文件读写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序列化</a:t>
            </a:r>
            <a:r>
              <a:rPr lang="en-US" altLang="zh-CN" dirty="0"/>
              <a:t>/</a:t>
            </a:r>
            <a:r>
              <a:rPr lang="zh-CN" altLang="en-US" dirty="0"/>
              <a:t>反序列化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操作类（用户</a:t>
            </a:r>
            <a:r>
              <a:rPr lang="en-US" altLang="zh-CN" dirty="0"/>
              <a:t>/</a:t>
            </a:r>
            <a:r>
              <a:rPr lang="zh-CN" altLang="en-US" dirty="0"/>
              <a:t>便签类型</a:t>
            </a:r>
            <a:r>
              <a:rPr lang="en-US" altLang="zh-CN" dirty="0"/>
              <a:t>/</a:t>
            </a:r>
            <a:r>
              <a:rPr lang="zh-CN" altLang="en-US" dirty="0"/>
              <a:t>便签</a:t>
            </a:r>
            <a:r>
              <a:rPr lang="en-US" altLang="zh-CN" dirty="0"/>
              <a:t>/</a:t>
            </a:r>
            <a:r>
              <a:rPr lang="zh-CN" altLang="en-US" dirty="0"/>
              <a:t>内容 操作类）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03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7498-A20A-48BB-A863-81D0237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基本窗体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B18C2-34EA-4550-86D0-4E3AE093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所有用的的子窗体继承于此窗体（无边框</a:t>
            </a:r>
            <a:r>
              <a:rPr lang="en-US" altLang="zh-CN" dirty="0"/>
              <a:t>/</a:t>
            </a:r>
            <a:r>
              <a:rPr lang="zh-CN" altLang="en-US" dirty="0"/>
              <a:t>可移动）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E06A7C9F-9A8D-442E-9CBA-3B803F9D939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2F23FF-A65D-4A1D-B0EB-8562CC47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70" y="873078"/>
            <a:ext cx="8164286" cy="32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62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C59BB-CDC0-4221-B082-CBD7967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登陆窗口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26FCB-BF79-45F5-BD2F-D6D22FA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用于登陆此应用程序的入口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8E3913-36BB-46CC-BD13-DD164D10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13" y="348756"/>
            <a:ext cx="8599359" cy="42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7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1EE32-C4C7-41DC-8BF0-88314FD7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注册窗体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CB06B-D1CD-4186-AEC3-B159B312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用于在此应用程序注册登录用户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42F15-E9B2-418D-829B-9ED44A4E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99" y="338327"/>
            <a:ext cx="7159228" cy="41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949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A5D77-CB11-4784-9765-FD98A481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主窗体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7A201-B042-45D8-A595-F3C1531D5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用于和用户交互的主要界面，所有功能的集合体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EBEB8E-1ACD-4996-A95E-53DD58AC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174524"/>
            <a:ext cx="7847045" cy="44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53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5684-54C8-43FF-B792-1B1A662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DA346-2511-4137-8B50-639CF4EC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用于编写便签内容</a:t>
            </a:r>
            <a:r>
              <a:rPr lang="en-US" altLang="zh-CN" dirty="0"/>
              <a:t>/</a:t>
            </a:r>
            <a:r>
              <a:rPr lang="zh-CN" altLang="en-US" dirty="0"/>
              <a:t>设置样式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0FD86-7EFA-42F9-90A1-A392090C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98" y="66125"/>
            <a:ext cx="6991831" cy="48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39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1072-D0B2-4457-84BB-DD6C909B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7E53A-3557-4CD8-A005-99D8A08E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全局对象，便签文件夹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01359-1602-4B74-8937-826EE435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1824" y="501994"/>
            <a:ext cx="6576630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45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304</TotalTime>
  <Words>629</Words>
  <Application>Microsoft Office PowerPoint</Application>
  <PresentationFormat>宽屏</PresentationFormat>
  <Paragraphs>123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Mistral</vt:lpstr>
      <vt:lpstr>天体</vt:lpstr>
      <vt:lpstr>nIDEnoTE</vt:lpstr>
      <vt:lpstr>nIDEnoTE</vt:lpstr>
      <vt:lpstr>nIDEnoTE</vt:lpstr>
      <vt:lpstr>基本窗体</vt:lpstr>
      <vt:lpstr>登陆窗口</vt:lpstr>
      <vt:lpstr>注册窗体</vt:lpstr>
      <vt:lpstr>主窗体</vt:lpstr>
      <vt:lpstr>编辑内容</vt:lpstr>
      <vt:lpstr>文件系统</vt:lpstr>
      <vt:lpstr>数据结构</vt:lpstr>
      <vt:lpstr>操作类</vt:lpstr>
      <vt:lpstr>PowerPoint 演示文稿</vt:lpstr>
      <vt:lpstr>自定义控件</vt:lpstr>
      <vt:lpstr>便签内容样式</vt:lpstr>
      <vt:lpstr>便签内容样式</vt:lpstr>
      <vt:lpstr>便签内容样式</vt:lpstr>
      <vt:lpstr>对象克隆-浅克隆</vt:lpstr>
      <vt:lpstr>对象克隆-深克隆</vt:lpstr>
      <vt:lpstr>对象克隆-深克隆实现</vt:lpstr>
      <vt:lpstr>鼠标右击下拉框</vt:lpstr>
      <vt:lpstr>问答技术分享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nIDEnoTE</dc:title>
  <dc:creator>SD</dc:creator>
  <cp:lastModifiedBy>SD</cp:lastModifiedBy>
  <cp:revision>71</cp:revision>
  <dcterms:created xsi:type="dcterms:W3CDTF">2018-04-08T09:23:16Z</dcterms:created>
  <dcterms:modified xsi:type="dcterms:W3CDTF">2018-04-10T04:20:35Z</dcterms:modified>
</cp:coreProperties>
</file>