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35ca2cdc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35ca2cdc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35ca2cdc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35ca2cd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35ca2cdc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35ca2cd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93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2e21056f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2e21056f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2e21056f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2e21056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2e21056f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2e21056f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2e21056f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2e21056f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2e21056f6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2e21056f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2e21056f6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2e21056f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35ca2cdc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35ca2cdc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2e21056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2e21056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2e21056f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2e21056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2e21056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2e21056f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35ca2cd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35ca2cd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lnSpc>
                <a:spcPct val="115000"/>
              </a:lnSpc>
              <a:spcBef>
                <a:spcPts val="1200"/>
              </a:spcBef>
              <a:spcAft>
                <a:spcPts val="1200"/>
              </a:spcAft>
              <a:buNone/>
            </a:pPr>
            <a:r>
              <a:rPr lang="vi" sz="2000" b="1">
                <a:latin typeface="Arial"/>
                <a:ea typeface="Arial"/>
                <a:cs typeface="Arial"/>
                <a:sym typeface="Arial"/>
              </a:rPr>
              <a:t>XÂY DỰNG MẠNG XÃ HỘI HỌC TẬP (BUILDING A LEARNING SOCIAL NETWORK)</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a:t>Huỳnh Nhựt Hào </a:t>
            </a:r>
            <a:endParaRPr/>
          </a:p>
          <a:p>
            <a:pPr marL="0" lvl="0" indent="0" algn="ctr" rtl="0">
              <a:spcBef>
                <a:spcPts val="0"/>
              </a:spcBef>
              <a:spcAft>
                <a:spcPts val="0"/>
              </a:spcAft>
              <a:buNone/>
            </a:pPr>
            <a:r>
              <a:rPr lang="vi"/>
              <a:t>B1910062</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26" name="Google Shape;126;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quản trị nội dung</a:t>
            </a:r>
            <a:endParaRPr/>
          </a:p>
          <a:p>
            <a:pPr marL="0" lvl="0" indent="0" algn="l" rtl="0">
              <a:spcBef>
                <a:spcPts val="1600"/>
              </a:spcBef>
              <a:spcAft>
                <a:spcPts val="1600"/>
              </a:spcAft>
              <a:buNone/>
            </a:pPr>
            <a:endParaRPr/>
          </a:p>
        </p:txBody>
      </p:sp>
      <p:pic>
        <p:nvPicPr>
          <p:cNvPr id="127" name="Google Shape;127;p22"/>
          <p:cNvPicPr preferRelativeResize="0"/>
          <p:nvPr/>
        </p:nvPicPr>
        <p:blipFill>
          <a:blip r:embed="rId3">
            <a:alphaModFix/>
          </a:blip>
          <a:stretch>
            <a:fillRect/>
          </a:stretch>
        </p:blipFill>
        <p:spPr>
          <a:xfrm>
            <a:off x="4769972" y="1144125"/>
            <a:ext cx="4374028" cy="396535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quản trị hệ thống</a:t>
            </a:r>
            <a:endParaRPr/>
          </a:p>
          <a:p>
            <a:pPr marL="0" lvl="0" indent="0" algn="l" rtl="0">
              <a:spcBef>
                <a:spcPts val="1600"/>
              </a:spcBef>
              <a:spcAft>
                <a:spcPts val="1600"/>
              </a:spcAft>
              <a:buNone/>
            </a:pPr>
            <a:endParaRPr/>
          </a:p>
        </p:txBody>
      </p:sp>
      <p:pic>
        <p:nvPicPr>
          <p:cNvPr id="134" name="Google Shape;134;p23"/>
          <p:cNvPicPr preferRelativeResize="0"/>
          <p:nvPr/>
        </p:nvPicPr>
        <p:blipFill>
          <a:blip r:embed="rId3">
            <a:alphaModFix/>
          </a:blip>
          <a:stretch>
            <a:fillRect/>
          </a:stretch>
        </p:blipFill>
        <p:spPr>
          <a:xfrm>
            <a:off x="5122800" y="791425"/>
            <a:ext cx="4021200" cy="43520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VN" dirty="0" smtClean="0"/>
              <a:t>Cơ sở dữ liệu</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305049" y="1183935"/>
            <a:ext cx="6838951" cy="3959565"/>
          </a:xfrm>
          <a:prstGeom prst="rect">
            <a:avLst/>
          </a:prstGeom>
        </p:spPr>
      </p:pic>
    </p:spTree>
    <p:extLst>
      <p:ext uri="{BB962C8B-B14F-4D97-AF65-F5344CB8AC3E}">
        <p14:creationId xmlns:p14="http://schemas.microsoft.com/office/powerpoint/2010/main" val="1946357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3: KẾT QUẢ THỰC HIỆN</a:t>
            </a:r>
            <a:endParaRPr/>
          </a:p>
        </p:txBody>
      </p:sp>
      <p:sp>
        <p:nvSpPr>
          <p:cNvPr id="140" name="Google Shape;140;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a:t>	Trình bày kết quả Ứng dụng di động và Website quản lý.</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4: ĐÁNH GIÁ KIỂM THỬ</a:t>
            </a:r>
            <a:endParaRPr/>
          </a:p>
        </p:txBody>
      </p:sp>
      <p:sp>
        <p:nvSpPr>
          <p:cNvPr id="146" name="Google Shape;146;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Hiển thị tốt trên đa số loại màn hình giả lập mà thư viện Unity hỗ trợ, hiển thị đúng dữ liệu, các chức năng hoạt động đúng.</a:t>
            </a:r>
            <a:endParaRPr/>
          </a:p>
          <a:p>
            <a:pPr marL="0" lvl="0" indent="0" algn="l" rtl="0">
              <a:spcBef>
                <a:spcPts val="1600"/>
              </a:spcBef>
              <a:spcAft>
                <a:spcPts val="1600"/>
              </a:spcAft>
              <a:buNone/>
            </a:pPr>
            <a:r>
              <a:rPr lang="vi"/>
              <a:t>	Xuất ra tệp APK cài đặt trên điện thoại, cài đặt được, khả năng hiển thị tương thích tốt, chức năng hoạt động đúng.</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52" name="Google Shape;152;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lý thuyết:</a:t>
            </a:r>
            <a:endParaRPr b="1"/>
          </a:p>
          <a:p>
            <a:pPr marL="914400" lvl="1" indent="-317500" algn="l" rtl="0">
              <a:spcBef>
                <a:spcPts val="0"/>
              </a:spcBef>
              <a:spcAft>
                <a:spcPts val="0"/>
              </a:spcAft>
              <a:buSzPts val="1400"/>
              <a:buChar char="○"/>
            </a:pPr>
            <a:r>
              <a:rPr lang="vi"/>
              <a:t>Hoàn thành mục tiêu tạo ra một mạng xã hội học thuật và làm cho quá trình học tập trở nên thú vị.</a:t>
            </a:r>
            <a:endParaRPr/>
          </a:p>
          <a:p>
            <a:pPr marL="914400" lvl="1" indent="-317500" algn="l" rtl="0">
              <a:spcBef>
                <a:spcPts val="0"/>
              </a:spcBef>
              <a:spcAft>
                <a:spcPts val="0"/>
              </a:spcAft>
              <a:buSzPts val="1400"/>
              <a:buChar char="○"/>
            </a:pPr>
            <a:r>
              <a:rPr lang="vi"/>
              <a:t>Nghiên cứu về công nghệ và kiến thức chuyên môn, tích lũy kinh nghiệm thực tế.</a:t>
            </a:r>
            <a:endParaRPr/>
          </a:p>
          <a:p>
            <a:pPr marL="914400" lvl="1" indent="-317500" algn="l" rtl="0">
              <a:spcBef>
                <a:spcPts val="0"/>
              </a:spcBef>
              <a:spcAft>
                <a:spcPts val="0"/>
              </a:spcAft>
              <a:buSzPts val="1400"/>
              <a:buChar char="○"/>
            </a:pPr>
            <a:r>
              <a:rPr lang="vi"/>
              <a:t>Tiếp xúc với nhiều công nghệ như Unity, Laravel, Livewire, Socket IO và sử dụng các công cụ như Visual Studio, Visual Studio Code, Postman.</a:t>
            </a:r>
            <a:endParaRPr/>
          </a:p>
          <a:p>
            <a:pPr marL="0" lvl="0" indent="457200" algn="l" rtl="0">
              <a:spcBef>
                <a:spcPts val="1600"/>
              </a:spcBef>
              <a:spcAft>
                <a:spcPts val="1600"/>
              </a:spcAft>
              <a:buNone/>
            </a:pPr>
            <a:endParaRPr/>
          </a:p>
        </p:txBody>
      </p:sp>
      <p:pic>
        <p:nvPicPr>
          <p:cNvPr id="153" name="Google Shape;153;p26"/>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59" name="Google Shape;159;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chương trình:</a:t>
            </a:r>
            <a:endParaRPr b="1"/>
          </a:p>
          <a:p>
            <a:pPr marL="914400" lvl="1" indent="-317500" algn="l" rtl="0">
              <a:spcBef>
                <a:spcPts val="0"/>
              </a:spcBef>
              <a:spcAft>
                <a:spcPts val="0"/>
              </a:spcAft>
              <a:buSzPts val="1400"/>
              <a:buChar char="○"/>
            </a:pPr>
            <a:r>
              <a:rPr lang="vi"/>
              <a:t>Tạo thành công ứng dụng mạng xã hội học tập và website quản lý.</a:t>
            </a:r>
            <a:endParaRPr/>
          </a:p>
          <a:p>
            <a:pPr marL="899999" lvl="1" indent="-317499" algn="l" rtl="0">
              <a:spcBef>
                <a:spcPts val="0"/>
              </a:spcBef>
              <a:spcAft>
                <a:spcPts val="0"/>
              </a:spcAft>
              <a:buSzPts val="1400"/>
              <a:buChar char="○"/>
            </a:pPr>
            <a:r>
              <a:rPr lang="vi"/>
              <a:t>Ứng dụng di động mang lại môi trường lành mạnh, cho phép người dùng chia sẻ kiến thức, giao tiếp qua bài viết và bình luận, cập nhật thông tin bạn bè, và gửi tin nhắn.</a:t>
            </a:r>
            <a:endParaRPr/>
          </a:p>
          <a:p>
            <a:pPr marL="914400" lvl="1" indent="-317500" algn="l" rtl="0">
              <a:spcBef>
                <a:spcPts val="0"/>
              </a:spcBef>
              <a:spcAft>
                <a:spcPts val="0"/>
              </a:spcAft>
              <a:buSzPts val="1400"/>
              <a:buChar char="○"/>
            </a:pPr>
            <a:r>
              <a:rPr lang="vi"/>
              <a:t>Cung cấp nhiều chức năng như tham gia lớp học, đọc tài liệu, chơi trò chơi học tập, và tham gia các hoạt động cạnh tranh trên bảng xếp hạng.</a:t>
            </a:r>
            <a:endParaRPr/>
          </a:p>
          <a:p>
            <a:pPr marL="914400" lvl="1" indent="-317500" algn="l" rtl="0">
              <a:spcBef>
                <a:spcPts val="0"/>
              </a:spcBef>
              <a:spcAft>
                <a:spcPts val="0"/>
              </a:spcAft>
              <a:buSzPts val="1400"/>
              <a:buChar char="○"/>
            </a:pPr>
            <a:r>
              <a:rPr lang="vi"/>
              <a:t>Website quản lý thực hiện tốt các chức năng quản lý lớp học, thêm câu hỏi, quản lý báo cáo và chặn người dùng, điều chỉnh mẫu bài viết và thông báo hệ thống.</a:t>
            </a:r>
            <a:endParaRPr/>
          </a:p>
          <a:p>
            <a:pPr marL="0" lvl="0" indent="457200" algn="l" rtl="0">
              <a:spcBef>
                <a:spcPts val="1600"/>
              </a:spcBef>
              <a:spcAft>
                <a:spcPts val="1600"/>
              </a:spcAft>
              <a:buNone/>
            </a:pPr>
            <a:endParaRPr b="1"/>
          </a:p>
        </p:txBody>
      </p:sp>
      <p:pic>
        <p:nvPicPr>
          <p:cNvPr id="160" name="Google Shape;160;p27"/>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66" name="Google Shape;166;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Về khả năng ứng dụng:</a:t>
            </a:r>
            <a:endParaRPr b="1"/>
          </a:p>
          <a:p>
            <a:pPr marL="899999" lvl="1" indent="-317499" algn="l" rtl="0">
              <a:spcBef>
                <a:spcPts val="0"/>
              </a:spcBef>
              <a:spcAft>
                <a:spcPts val="0"/>
              </a:spcAft>
              <a:buSzPts val="1400"/>
              <a:buChar char="○"/>
            </a:pPr>
            <a:r>
              <a:rPr lang="vi"/>
              <a:t>Về khả năng ứng dụng, mô hình của ứng dụng mạng xã hội học tập được coi là một hướng đi mới và đầy triển vọng trong lĩnh vực giáo dục. Phương pháp giảng dạy truyền thống được đổi mới thành phương pháp trực quan với nhiều hình ảnh, giúp làm cho kiến thức trở nên sống động, ngắn gọn, và dễ áp dụng vào thực tế hơn. Việc tích hợp ảnh minh họa cũng tăng khả năng hình dung cho học sinh.</a:t>
            </a:r>
            <a:endParaRPr/>
          </a:p>
          <a:p>
            <a:pPr marL="899999" lvl="1" indent="-317499" algn="l" rtl="0">
              <a:spcBef>
                <a:spcPts val="0"/>
              </a:spcBef>
              <a:spcAft>
                <a:spcPts val="0"/>
              </a:spcAft>
              <a:buSzPts val="1400"/>
              <a:buChar char="○"/>
            </a:pPr>
            <a:r>
              <a:rPr lang="vi"/>
              <a:t>Tin rằng mô hình này có tính ứng dụng cao và dễ dàng triển khai vào thực tế, được minh họa bằng thành công của các ứng dụng như Duolingo, chứng minh sức mạnh của việc thay đổi cách giảng dạy để nâng cao chất lượng giáo dục và khả năng học hỏi của học sinh.</a:t>
            </a:r>
            <a:endParaRPr/>
          </a:p>
          <a:p>
            <a:pPr marL="0" lvl="0" indent="457200" algn="l" rtl="0">
              <a:spcBef>
                <a:spcPts val="1600"/>
              </a:spcBef>
              <a:spcAft>
                <a:spcPts val="1600"/>
              </a:spcAft>
              <a:buNone/>
            </a:pPr>
            <a:endParaRPr b="1"/>
          </a:p>
        </p:txBody>
      </p:sp>
      <p:pic>
        <p:nvPicPr>
          <p:cNvPr id="167" name="Google Shape;167;p28"/>
          <p:cNvPicPr preferRelativeResize="0"/>
          <p:nvPr/>
        </p:nvPicPr>
        <p:blipFill>
          <a:blip r:embed="rId3">
            <a:alphaModFix/>
          </a:blip>
          <a:stretch>
            <a:fillRect/>
          </a:stretch>
        </p:blipFill>
        <p:spPr>
          <a:xfrm>
            <a:off x="7811075" y="4059050"/>
            <a:ext cx="1104326" cy="85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3: Kết luận, tổng kết kết quả đạt được và đề xuất hướng phát triển trong tương lai.</a:t>
            </a:r>
            <a:endParaRPr/>
          </a:p>
        </p:txBody>
      </p:sp>
      <p:sp>
        <p:nvSpPr>
          <p:cNvPr id="173" name="Google Shape;173;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b="1"/>
              <a:t>Hướng phát triển:</a:t>
            </a:r>
            <a:endParaRPr b="1"/>
          </a:p>
          <a:p>
            <a:pPr marL="899999" lvl="1" indent="-311149" algn="l" rtl="0">
              <a:spcBef>
                <a:spcPts val="0"/>
              </a:spcBef>
              <a:spcAft>
                <a:spcPts val="0"/>
              </a:spcAft>
              <a:buSzPts val="1300"/>
              <a:buChar char="○"/>
            </a:pPr>
            <a:r>
              <a:rPr lang="vi" sz="1300"/>
              <a:t>Mô hình ứng dụng mạng xã hội học tập có thể tích hợp vào hệ thống giáo dục trường học bằng cách tạo ra các nhóm riêng, giới hạn chỉ cho học sinh và giáo viên trong trường tham gia. Giáo viên có thể tải lên nội dung giảng dạy, chuẩn bị câu hỏi với độ khó đa dạng, và học sinh có thể tham gia, xem nội dung, và làm bài tập. Điều này giúp học sinh nắm bắt kiến thức lớp học và nâng cao thành tích thông qua các trò chơi học tập.</a:t>
            </a:r>
            <a:endParaRPr sz="1300"/>
          </a:p>
          <a:p>
            <a:pPr marL="899999" lvl="1" indent="-311149" algn="l" rtl="0">
              <a:spcBef>
                <a:spcPts val="0"/>
              </a:spcBef>
              <a:spcAft>
                <a:spcPts val="0"/>
              </a:spcAft>
              <a:buSzPts val="1300"/>
              <a:buChar char="○"/>
            </a:pPr>
            <a:r>
              <a:rPr lang="vi" sz="1300"/>
              <a:t>Cải thiện trải nghiệm học tập bằng cách thêm nhiều loại câu hỏi và lối chơi mới như điền khuyết, nối từ, và nhập câu trả lời cá nhân. Sử dụng hoạt ảnh và đồ họa đa dạng để làm cho các trò chơi học tập thú vị và không chán.</a:t>
            </a:r>
            <a:endParaRPr sz="1300"/>
          </a:p>
          <a:p>
            <a:pPr marL="899999" lvl="1" indent="-311149" algn="l" rtl="0">
              <a:spcBef>
                <a:spcPts val="0"/>
              </a:spcBef>
              <a:spcAft>
                <a:spcPts val="0"/>
              </a:spcAft>
              <a:buSzPts val="1300"/>
              <a:buChar char="○"/>
            </a:pPr>
            <a:r>
              <a:rPr lang="vi" sz="1300"/>
              <a:t>Xây dựng hệ thống phần thưởng để tạo động lực cho học sinh. Sau khi hoàn thành các trò chơi học tập, học sinh sẽ nhận được phần thưởng như tiền ảo và vật phẩm trong ứng dụng. Chức năng này giúp kích thích động lực học tập và làm cho quá trình học không bao giờ trở nên nhàm chán.</a:t>
            </a:r>
            <a:endParaRPr sz="1300"/>
          </a:p>
          <a:p>
            <a:pPr marL="0" lvl="0" indent="457200" algn="l" rtl="0">
              <a:spcBef>
                <a:spcPts val="1600"/>
              </a:spcBef>
              <a:spcAft>
                <a:spcPts val="1600"/>
              </a:spcAft>
              <a:buNone/>
            </a:pPr>
            <a:endParaRPr sz="1700" b="1"/>
          </a:p>
        </p:txBody>
      </p:sp>
      <p:pic>
        <p:nvPicPr>
          <p:cNvPr id="174" name="Google Shape;174;p29"/>
          <p:cNvPicPr preferRelativeResize="0"/>
          <p:nvPr/>
        </p:nvPicPr>
        <p:blipFill>
          <a:blip r:embed="rId3">
            <a:alphaModFix/>
          </a:blip>
          <a:stretch>
            <a:fillRect/>
          </a:stretch>
        </p:blipFill>
        <p:spPr>
          <a:xfrm>
            <a:off x="8148133" y="4372375"/>
            <a:ext cx="885293" cy="68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7200"/>
              <a:t>Cám ơn </a:t>
            </a:r>
            <a:endParaRPr sz="7200"/>
          </a:p>
          <a:p>
            <a:pPr marL="0" lvl="0" indent="0" algn="ctr" rtl="0">
              <a:spcBef>
                <a:spcPts val="0"/>
              </a:spcBef>
              <a:spcAft>
                <a:spcPts val="0"/>
              </a:spcAft>
              <a:buNone/>
            </a:pPr>
            <a:r>
              <a:rPr lang="vi" sz="7200"/>
              <a:t>quý thầy cô</a:t>
            </a:r>
            <a:endParaRPr sz="7200"/>
          </a:p>
          <a:p>
            <a:pPr marL="0" lvl="0" indent="0" algn="ctr" rtl="0">
              <a:spcBef>
                <a:spcPts val="0"/>
              </a:spcBef>
              <a:spcAft>
                <a:spcPts val="0"/>
              </a:spcAft>
              <a:buNone/>
            </a:pPr>
            <a:r>
              <a:rPr lang="vi" sz="7200"/>
              <a:t>đã lắng nghe </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 sz="1200" b="1"/>
              <a:t>Phần 1: Giới thiệu tổng quan đề tài</a:t>
            </a:r>
            <a:endParaRPr sz="1200" b="1"/>
          </a:p>
          <a:p>
            <a:pPr marL="0" lvl="0" indent="0" algn="l" rtl="0">
              <a:spcBef>
                <a:spcPts val="1600"/>
              </a:spcBef>
              <a:spcAft>
                <a:spcPts val="0"/>
              </a:spcAft>
              <a:buNone/>
            </a:pPr>
            <a:r>
              <a:rPr lang="vi" sz="1200" b="1"/>
              <a:t>Phần 2: Nội dung chính:</a:t>
            </a:r>
            <a:endParaRPr sz="1200" b="1"/>
          </a:p>
          <a:p>
            <a:pPr marL="0" lvl="0" indent="457200" algn="l" rtl="0">
              <a:spcBef>
                <a:spcPts val="1600"/>
              </a:spcBef>
              <a:spcAft>
                <a:spcPts val="0"/>
              </a:spcAft>
              <a:buNone/>
            </a:pPr>
            <a:r>
              <a:rPr lang="vi" sz="1100"/>
              <a:t>- Chương 1: Giới thiệu tổng quan đề tài.</a:t>
            </a:r>
            <a:endParaRPr sz="1100"/>
          </a:p>
          <a:p>
            <a:pPr marL="0" lvl="0" indent="457200" algn="l" rtl="0">
              <a:spcBef>
                <a:spcPts val="1600"/>
              </a:spcBef>
              <a:spcAft>
                <a:spcPts val="0"/>
              </a:spcAft>
              <a:buNone/>
            </a:pPr>
            <a:r>
              <a:rPr lang="vi" sz="1100"/>
              <a:t>- Chương 2: Trình bày thiết kế giải pháp.</a:t>
            </a:r>
            <a:endParaRPr sz="1100"/>
          </a:p>
          <a:p>
            <a:pPr marL="0" lvl="0" indent="457200" algn="l" rtl="0">
              <a:spcBef>
                <a:spcPts val="1600"/>
              </a:spcBef>
              <a:spcAft>
                <a:spcPts val="0"/>
              </a:spcAft>
              <a:buNone/>
            </a:pPr>
            <a:r>
              <a:rPr lang="vi" sz="1100"/>
              <a:t>- Chương 3: Kết quả thực hiện.</a:t>
            </a:r>
            <a:endParaRPr sz="1100"/>
          </a:p>
          <a:p>
            <a:pPr marL="0" lvl="0" indent="457200" algn="l" rtl="0">
              <a:spcBef>
                <a:spcPts val="1600"/>
              </a:spcBef>
              <a:spcAft>
                <a:spcPts val="0"/>
              </a:spcAft>
              <a:buNone/>
            </a:pPr>
            <a:r>
              <a:rPr lang="vi" sz="1100"/>
              <a:t>- Chương 4: Đánh giá và kiểm thử.</a:t>
            </a:r>
            <a:endParaRPr sz="1100"/>
          </a:p>
          <a:p>
            <a:pPr marL="0" lvl="0" indent="0" algn="l" rtl="0">
              <a:spcBef>
                <a:spcPts val="1600"/>
              </a:spcBef>
              <a:spcAft>
                <a:spcPts val="1600"/>
              </a:spcAft>
              <a:buNone/>
            </a:pPr>
            <a:r>
              <a:rPr lang="vi" sz="1200" b="1"/>
              <a:t>Phần 3: Kết luận, tổng kết kết quả đạt được và đề xuất hướng phát triển trong tương lai</a:t>
            </a:r>
            <a:endParaRPr sz="1200" b="1"/>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a:t>BỐ CỤC </a:t>
            </a:r>
            <a:endParaRPr/>
          </a:p>
          <a:p>
            <a:pPr marL="0" lvl="0" indent="0" algn="ctr" rtl="0">
              <a:spcBef>
                <a:spcPts val="0"/>
              </a:spcBef>
              <a:spcAft>
                <a:spcPts val="0"/>
              </a:spcAft>
              <a:buNone/>
            </a:pPr>
            <a:r>
              <a:rPr lang="vi"/>
              <a:t>BÀI BÁO CÁO</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1: Giới thiệu tổng quan đề tài</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a:t>Mạng xã hội học tập là một phần mềm không chỉ cung cấp cho người dùng một môi trường mạng xã hội lành mạnh, mà nó còn cung cấp cho người dùng một môi trường học tập bằng những kiến thức được soạn sẵn, rèn luyện thêm thông qua các trò chơi hấp dẫn. </a:t>
            </a:r>
            <a:endParaRPr/>
          </a:p>
          <a:p>
            <a:pPr marL="0" lvl="0" indent="457200" algn="l" rtl="0">
              <a:spcBef>
                <a:spcPts val="1600"/>
              </a:spcBef>
              <a:spcAft>
                <a:spcPts val="0"/>
              </a:spcAft>
              <a:buNone/>
            </a:pPr>
            <a:r>
              <a:rPr lang="vi"/>
              <a:t>Đối tượng sử dụng chính của hệ thống có thể là học sinh, sinh viên, những người cần một môi trường tốt để thư giãn, học tập thêm. </a:t>
            </a:r>
            <a:endParaRPr/>
          </a:p>
          <a:p>
            <a:pPr marL="0" lvl="0" indent="457200" algn="l" rtl="0">
              <a:spcBef>
                <a:spcPts val="1600"/>
              </a:spcBef>
              <a:spcAft>
                <a:spcPts val="1600"/>
              </a:spcAft>
              <a:buNone/>
            </a:pPr>
            <a:r>
              <a:rPr lang="vi"/>
              <a:t>Nội dung của phần mềm được quản lý bởi website quản lý.	</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CÁC CHỨC NĂNG CỦA HỆ THỐNG</a:t>
            </a:r>
            <a:endParaRPr/>
          </a:p>
        </p:txBody>
      </p:sp>
      <p:sp>
        <p:nvSpPr>
          <p:cNvPr id="83" name="Google Shape;83;p16"/>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2400">
                <a:solidFill>
                  <a:schemeClr val="accent5"/>
                </a:solidFill>
              </a:rPr>
              <a:t>Chức năng mạng xã hội</a:t>
            </a:r>
            <a:endParaRPr sz="2400">
              <a:solidFill>
                <a:schemeClr val="accent5"/>
              </a:solidFill>
            </a:endParaRPr>
          </a:p>
        </p:txBody>
      </p:sp>
      <p:cxnSp>
        <p:nvCxnSpPr>
          <p:cNvPr id="84" name="Google Shape;84;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5" name="Google Shape;85;p16"/>
          <p:cNvSpPr txBox="1">
            <a:spLocks noGrp="1"/>
          </p:cNvSpPr>
          <p:nvPr>
            <p:ph type="body" idx="4294967295"/>
          </p:nvPr>
        </p:nvSpPr>
        <p:spPr>
          <a:xfrm>
            <a:off x="311700" y="1916330"/>
            <a:ext cx="3853200" cy="27531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vi" sz="1400" dirty="0"/>
              <a:t>Hoạt động như một mạng xã hội thường hay thấy ngày nay, nhưng với sự quản lý nghiêm ngặt, xoay quanh chủ đề học tập.</a:t>
            </a:r>
            <a:endParaRPr sz="1400" dirty="0"/>
          </a:p>
          <a:p>
            <a:pPr marL="0" lvl="0" indent="457200" algn="l" rtl="0">
              <a:spcBef>
                <a:spcPts val="1600"/>
              </a:spcBef>
              <a:spcAft>
                <a:spcPts val="0"/>
              </a:spcAft>
              <a:buNone/>
            </a:pPr>
            <a:r>
              <a:rPr lang="vi" sz="1400" dirty="0"/>
              <a:t>Các chức năng bao gồm đăng bài, bình luận, nhắn tin, kết bạn…	</a:t>
            </a:r>
            <a:endParaRPr sz="1400" dirty="0"/>
          </a:p>
          <a:p>
            <a:pPr marL="0" lvl="0" indent="457200" algn="l" rtl="0">
              <a:spcBef>
                <a:spcPts val="1600"/>
              </a:spcBef>
              <a:spcAft>
                <a:spcPts val="1600"/>
              </a:spcAft>
              <a:buNone/>
            </a:pPr>
            <a:endParaRPr sz="1400" dirty="0"/>
          </a:p>
        </p:txBody>
      </p:sp>
      <p:sp>
        <p:nvSpPr>
          <p:cNvPr id="86" name="Google Shape;86;p16"/>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sz="2400" dirty="0">
                <a:solidFill>
                  <a:schemeClr val="accent5"/>
                </a:solidFill>
              </a:rPr>
              <a:t>Chức năng học tập</a:t>
            </a:r>
            <a:endParaRPr sz="2400" dirty="0">
              <a:solidFill>
                <a:schemeClr val="accent5"/>
              </a:solidFill>
            </a:endParaRPr>
          </a:p>
        </p:txBody>
      </p:sp>
      <p:cxnSp>
        <p:nvCxnSpPr>
          <p:cNvPr id="87" name="Google Shape;87;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9" name="Google Shape;85;p16"/>
          <p:cNvSpPr txBox="1">
            <a:spLocks/>
          </p:cNvSpPr>
          <p:nvPr/>
        </p:nvSpPr>
        <p:spPr>
          <a:xfrm>
            <a:off x="4905750" y="1916330"/>
            <a:ext cx="3853200" cy="27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lvl="0" indent="457200">
              <a:buNone/>
            </a:pPr>
            <a:r>
              <a:rPr lang="vi-VN" sz="1400" dirty="0" smtClean="0"/>
              <a:t>Cung </a:t>
            </a:r>
            <a:r>
              <a:rPr lang="vi-VN" sz="1400" dirty="0"/>
              <a:t>cấp cho người dùng các kiến thức được cô động qua các trang tài liệu, có hình ảnh minh họa giúp việc học thú vị hơn</a:t>
            </a:r>
            <a:r>
              <a:rPr lang="vi-VN" sz="1400" dirty="0" smtClean="0"/>
              <a:t>.</a:t>
            </a:r>
            <a:endParaRPr lang="vi-VN" sz="1400" dirty="0"/>
          </a:p>
          <a:p>
            <a:pPr marL="0" indent="457200">
              <a:buNone/>
            </a:pPr>
            <a:r>
              <a:rPr lang="vi-VN" sz="1400" dirty="0" smtClean="0"/>
              <a:t>Cung cấp </a:t>
            </a:r>
            <a:r>
              <a:rPr lang="vi-VN" sz="1400" dirty="0"/>
              <a:t>cho người dùng công cụ rèn luyện thông qua các trò </a:t>
            </a:r>
            <a:r>
              <a:rPr lang="vi-VN" sz="1400" dirty="0" smtClean="0"/>
              <a:t>chơi thú vị.</a:t>
            </a:r>
            <a:endParaRPr lang="vi-VN" sz="1400" dirty="0"/>
          </a:p>
          <a:p>
            <a:pPr marL="0" lvl="0" indent="457200">
              <a:buNone/>
            </a:pPr>
            <a:endParaRPr lang="vi-V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PHẦN 2: NỘI DUNG</a:t>
            </a:r>
            <a:endParaRPr/>
          </a:p>
        </p:txBody>
      </p:sp>
      <p:sp>
        <p:nvSpPr>
          <p:cNvPr id="94" name="Google Shape;94;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a:t>- Chương 1: Giới thiệu tổng quan đề tài và các chức năng của hệ thống.</a:t>
            </a:r>
            <a:endParaRPr/>
          </a:p>
          <a:p>
            <a:pPr marL="0" lvl="0" indent="457200" algn="l" rtl="0">
              <a:spcBef>
                <a:spcPts val="1600"/>
              </a:spcBef>
              <a:spcAft>
                <a:spcPts val="0"/>
              </a:spcAft>
              <a:buNone/>
            </a:pPr>
            <a:r>
              <a:rPr lang="vi"/>
              <a:t>- Chương 2: Trình bày thiết kế giải pháp.</a:t>
            </a:r>
            <a:endParaRPr/>
          </a:p>
          <a:p>
            <a:pPr marL="0" lvl="0" indent="457200" algn="l" rtl="0">
              <a:spcBef>
                <a:spcPts val="1600"/>
              </a:spcBef>
              <a:spcAft>
                <a:spcPts val="0"/>
              </a:spcAft>
              <a:buNone/>
            </a:pPr>
            <a:r>
              <a:rPr lang="vi"/>
              <a:t>- Chương 3: Cài đặt giải pháp và trình bày kết quả.</a:t>
            </a:r>
            <a:endParaRPr/>
          </a:p>
          <a:p>
            <a:pPr marL="0" lvl="0" indent="457200" algn="l" rtl="0">
              <a:spcBef>
                <a:spcPts val="1600"/>
              </a:spcBef>
              <a:spcAft>
                <a:spcPts val="1600"/>
              </a:spcAft>
              <a:buNone/>
            </a:pPr>
            <a:r>
              <a:rPr lang="vi"/>
              <a:t>- Chương 4: Đánh giá và kiểm thử.</a:t>
            </a:r>
            <a:endParaRPr/>
          </a:p>
        </p:txBody>
      </p:sp>
      <p:pic>
        <p:nvPicPr>
          <p:cNvPr id="95" name="Google Shape;95;p17"/>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
              <a:t>CHƯƠNG 1: TỔNG QUAN ĐỀ TÀI</a:t>
            </a:r>
            <a:endParaRPr/>
          </a:p>
        </p:txBody>
      </p:sp>
      <p:sp>
        <p:nvSpPr>
          <p:cNvPr id="101" name="Google Shape;101;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vi" sz="1600"/>
              <a:t>Mạng xã hội học tập là một ứng dụng cung cấp môi trường mạng xã hội lành mạnh và học tập. </a:t>
            </a:r>
            <a:endParaRPr sz="1600"/>
          </a:p>
          <a:p>
            <a:pPr marL="0" lvl="0" indent="457200" algn="l" rtl="0">
              <a:spcBef>
                <a:spcPts val="1600"/>
              </a:spcBef>
              <a:spcAft>
                <a:spcPts val="0"/>
              </a:spcAft>
              <a:buNone/>
            </a:pPr>
            <a:r>
              <a:rPr lang="vi" sz="1600"/>
              <a:t>Người dùng, chủ yếu là học sinh và sinh viên, có thể tham gia vào môi trường này để học thông qua kiến thức được cung cấp sẵn và tham gia vào các trò chơi học tập. Thảo luận, chia sẽ thông qua đăng bài. </a:t>
            </a:r>
            <a:endParaRPr sz="1600"/>
          </a:p>
          <a:p>
            <a:pPr marL="0" lvl="0" indent="457200" algn="l" rtl="0">
              <a:spcBef>
                <a:spcPts val="1600"/>
              </a:spcBef>
              <a:spcAft>
                <a:spcPts val="1600"/>
              </a:spcAft>
              <a:buNone/>
            </a:pPr>
            <a:r>
              <a:rPr lang="vi" sz="1600"/>
              <a:t>Nội dung học tập được quản trị nội dung soạn ra, trong khi quản trị hệ thống đảm nhận vai trò quản lý ứng dụng và xử lý các vấn đề báo cáo và thông báo hệ thống.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07" name="Google Shape;107;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dirty="0"/>
              <a:t>CƠ SỞ LÝ THUYẾT</a:t>
            </a:r>
            <a:endParaRPr dirty="0"/>
          </a:p>
          <a:p>
            <a:pPr marL="914400" lvl="1" indent="-317500" algn="l" rtl="0">
              <a:spcBef>
                <a:spcPts val="0"/>
              </a:spcBef>
              <a:spcAft>
                <a:spcPts val="0"/>
              </a:spcAft>
              <a:buSzPts val="1400"/>
              <a:buChar char="➢"/>
            </a:pPr>
            <a:r>
              <a:rPr lang="vi" dirty="0"/>
              <a:t>Công nghệ front-end:</a:t>
            </a:r>
            <a:endParaRPr dirty="0"/>
          </a:p>
          <a:p>
            <a:pPr marL="1371600" lvl="2" indent="-317500" algn="l" rtl="0">
              <a:spcBef>
                <a:spcPts val="0"/>
              </a:spcBef>
              <a:spcAft>
                <a:spcPts val="0"/>
              </a:spcAft>
              <a:buSzPts val="1400"/>
              <a:buChar char="■"/>
            </a:pPr>
            <a:r>
              <a:rPr lang="vi" dirty="0"/>
              <a:t>HTML (Hypertext Markup Language) </a:t>
            </a:r>
            <a:endParaRPr dirty="0"/>
          </a:p>
          <a:p>
            <a:pPr marL="1371600" lvl="2" indent="-317500" algn="l" rtl="0">
              <a:spcBef>
                <a:spcPts val="0"/>
              </a:spcBef>
              <a:spcAft>
                <a:spcPts val="0"/>
              </a:spcAft>
              <a:buSzPts val="1400"/>
              <a:buChar char="■"/>
            </a:pPr>
            <a:r>
              <a:rPr lang="vi" dirty="0"/>
              <a:t>CSS (Cascading Styles Sheets)</a:t>
            </a:r>
            <a:endParaRPr dirty="0"/>
          </a:p>
          <a:p>
            <a:pPr marL="1371600" lvl="2" indent="-317500" algn="l" rtl="0">
              <a:spcBef>
                <a:spcPts val="0"/>
              </a:spcBef>
              <a:spcAft>
                <a:spcPts val="0"/>
              </a:spcAft>
              <a:buSzPts val="1400"/>
              <a:buChar char="■"/>
            </a:pPr>
            <a:r>
              <a:rPr lang="vi" dirty="0"/>
              <a:t>JS (JavaScript)</a:t>
            </a:r>
            <a:endParaRPr dirty="0"/>
          </a:p>
          <a:p>
            <a:pPr marL="1371600" lvl="2" indent="-317500" algn="l" rtl="0">
              <a:spcBef>
                <a:spcPts val="0"/>
              </a:spcBef>
              <a:spcAft>
                <a:spcPts val="0"/>
              </a:spcAft>
              <a:buSzPts val="1400"/>
              <a:buChar char="■"/>
            </a:pPr>
            <a:r>
              <a:rPr lang="vi" dirty="0"/>
              <a:t>Bootstrap</a:t>
            </a:r>
            <a:endParaRPr dirty="0"/>
          </a:p>
          <a:p>
            <a:pPr marL="1371600" lvl="2" indent="-317500" algn="l" rtl="0">
              <a:spcBef>
                <a:spcPts val="0"/>
              </a:spcBef>
              <a:spcAft>
                <a:spcPts val="0"/>
              </a:spcAft>
              <a:buSzPts val="1400"/>
              <a:buChar char="■"/>
            </a:pPr>
            <a:r>
              <a:rPr lang="vi" dirty="0" smtClean="0"/>
              <a:t>Livewire</a:t>
            </a:r>
            <a:endParaRPr lang="en-US" dirty="0" smtClean="0"/>
          </a:p>
          <a:p>
            <a:pPr lvl="0">
              <a:buChar char="❖"/>
            </a:pPr>
            <a:endParaRPr lang="en-US" dirty="0"/>
          </a:p>
          <a:p>
            <a:pPr lvl="1">
              <a:spcBef>
                <a:spcPts val="0"/>
              </a:spcBef>
              <a:buChar char="➢"/>
            </a:pP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pPr lvl="2">
              <a:spcBef>
                <a:spcPts val="0"/>
              </a:spcBef>
            </a:pPr>
            <a:r>
              <a:rPr lang="en-US" smtClean="0"/>
              <a:t>MySQL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13" name="Google Shape;113;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dirty="0"/>
              <a:t>CƠ SỞ LÝ THUYẾT</a:t>
            </a:r>
            <a:endParaRPr dirty="0"/>
          </a:p>
          <a:p>
            <a:pPr marL="914400" lvl="1" indent="-317500" algn="l" rtl="0">
              <a:spcBef>
                <a:spcPts val="0"/>
              </a:spcBef>
              <a:spcAft>
                <a:spcPts val="0"/>
              </a:spcAft>
              <a:buSzPts val="1400"/>
              <a:buChar char="➢"/>
            </a:pPr>
            <a:r>
              <a:rPr lang="vi" dirty="0"/>
              <a:t>Công nghệ back-end:</a:t>
            </a:r>
            <a:endParaRPr dirty="0"/>
          </a:p>
          <a:p>
            <a:pPr marL="1371600" lvl="2" indent="-317500" algn="l" rtl="0">
              <a:spcBef>
                <a:spcPts val="0"/>
              </a:spcBef>
              <a:spcAft>
                <a:spcPts val="0"/>
              </a:spcAft>
              <a:buSzPts val="1400"/>
              <a:buChar char="■"/>
            </a:pPr>
            <a:r>
              <a:rPr lang="vi" dirty="0"/>
              <a:t>Laravel</a:t>
            </a:r>
            <a:endParaRPr dirty="0"/>
          </a:p>
          <a:p>
            <a:pPr marL="1371600" lvl="2" indent="-317500" algn="l" rtl="0">
              <a:spcBef>
                <a:spcPts val="0"/>
              </a:spcBef>
              <a:spcAft>
                <a:spcPts val="0"/>
              </a:spcAft>
              <a:buSzPts val="1400"/>
              <a:buChar char="■"/>
            </a:pPr>
            <a:r>
              <a:rPr lang="vi" dirty="0"/>
              <a:t>NodeJS</a:t>
            </a:r>
            <a:endParaRPr dirty="0"/>
          </a:p>
          <a:p>
            <a:pPr marL="1371600" lvl="2" indent="-317500" algn="l" rtl="0">
              <a:spcBef>
                <a:spcPts val="0"/>
              </a:spcBef>
              <a:spcAft>
                <a:spcPts val="0"/>
              </a:spcAft>
              <a:buSzPts val="1400"/>
              <a:buChar char="■"/>
            </a:pPr>
            <a:r>
              <a:rPr lang="vi" dirty="0" smtClean="0"/>
              <a:t>Socket.IO</a:t>
            </a:r>
            <a:endParaRPr dirty="0" smtClean="0"/>
          </a:p>
          <a:p>
            <a:pPr marL="914400" lvl="1" indent="-317500" algn="l" rtl="0">
              <a:spcBef>
                <a:spcPts val="0"/>
              </a:spcBef>
              <a:spcAft>
                <a:spcPts val="0"/>
              </a:spcAft>
              <a:buSzPts val="1400"/>
              <a:buChar char="➢"/>
            </a:pPr>
            <a:r>
              <a:rPr lang="vi" smtClean="0"/>
              <a:t>Công </a:t>
            </a:r>
            <a:r>
              <a:rPr lang="vi" dirty="0" smtClean="0"/>
              <a:t>cụ hỗ trợ và thiết kế hệ thống</a:t>
            </a:r>
            <a:endParaRPr dirty="0" smtClean="0"/>
          </a:p>
          <a:p>
            <a:pPr marL="1371600" lvl="2" indent="-317500" algn="l" rtl="0">
              <a:spcBef>
                <a:spcPts val="0"/>
              </a:spcBef>
              <a:spcAft>
                <a:spcPts val="0"/>
              </a:spcAft>
              <a:buSzPts val="1400"/>
              <a:buChar char="■"/>
            </a:pPr>
            <a:r>
              <a:rPr lang="vi" dirty="0" smtClean="0"/>
              <a:t>Visual </a:t>
            </a:r>
            <a:r>
              <a:rPr lang="vi" dirty="0"/>
              <a:t>Studio Code </a:t>
            </a:r>
            <a:endParaRPr dirty="0"/>
          </a:p>
          <a:p>
            <a:pPr marL="1371600" lvl="2" indent="-317500" algn="l" rtl="0">
              <a:spcBef>
                <a:spcPts val="0"/>
              </a:spcBef>
              <a:spcAft>
                <a:spcPts val="0"/>
              </a:spcAft>
              <a:buSzPts val="1400"/>
              <a:buChar char="■"/>
            </a:pPr>
            <a:r>
              <a:rPr lang="vi" dirty="0"/>
              <a:t>Power Designer </a:t>
            </a:r>
            <a:endParaRPr dirty="0"/>
          </a:p>
          <a:p>
            <a:pPr marL="1371600" lvl="2" indent="-317500" algn="l" rtl="0">
              <a:spcBef>
                <a:spcPts val="0"/>
              </a:spcBef>
              <a:spcAft>
                <a:spcPts val="0"/>
              </a:spcAft>
              <a:buSzPts val="1400"/>
              <a:buChar char="■"/>
            </a:pPr>
            <a:r>
              <a:rPr lang="vi" dirty="0"/>
              <a:t>Microsoft Visual Studio </a:t>
            </a:r>
            <a:endParaRPr lang="vi-VN" dirty="0"/>
          </a:p>
          <a:p>
            <a:pPr lvl="1">
              <a:spcBef>
                <a:spcPts val="0"/>
              </a:spcBef>
              <a:buChar char="➢"/>
            </a:pPr>
            <a:r>
              <a:rPr lang="vi-VN" dirty="0"/>
              <a:t>Công cụ phát triển trò chơi điện tử Unity Engine</a:t>
            </a:r>
          </a:p>
          <a:p>
            <a:pPr lvl="1">
              <a:spcBef>
                <a:spcPts val="0"/>
              </a:spcBef>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CHƯƠNG 2: CƠ SỞ LÝ THUYẾT </a:t>
            </a:r>
            <a:endParaRPr/>
          </a:p>
          <a:p>
            <a:pPr marL="0" lvl="0" indent="0" algn="l" rtl="0">
              <a:spcBef>
                <a:spcPts val="0"/>
              </a:spcBef>
              <a:spcAft>
                <a:spcPts val="0"/>
              </a:spcAft>
              <a:buNone/>
            </a:pPr>
            <a:r>
              <a:rPr lang="vi"/>
              <a:t>VÀ THIẾT KẾ GIẢI PHÁP</a:t>
            </a: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Use case tác nhân người dùng</a:t>
            </a:r>
            <a:endParaRPr/>
          </a:p>
          <a:p>
            <a:pPr marL="0" lvl="0" indent="0" algn="l" rtl="0">
              <a:spcBef>
                <a:spcPts val="1600"/>
              </a:spcBef>
              <a:spcAft>
                <a:spcPts val="1600"/>
              </a:spcAft>
              <a:buNone/>
            </a:pPr>
            <a:endParaRPr/>
          </a:p>
        </p:txBody>
      </p:sp>
      <p:pic>
        <p:nvPicPr>
          <p:cNvPr id="120" name="Google Shape;120;p21"/>
          <p:cNvPicPr preferRelativeResize="0"/>
          <p:nvPr/>
        </p:nvPicPr>
        <p:blipFill>
          <a:blip r:embed="rId3">
            <a:alphaModFix/>
          </a:blip>
          <a:stretch>
            <a:fillRect/>
          </a:stretch>
        </p:blipFill>
        <p:spPr>
          <a:xfrm>
            <a:off x="4998625" y="742875"/>
            <a:ext cx="4145376" cy="440062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1361</Words>
  <Application>Microsoft Office PowerPoint</Application>
  <PresentationFormat>On-screen Show (16:9)</PresentationFormat>
  <Paragraphs>96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vt:lpstr>
      <vt:lpstr>Roboto Slab</vt:lpstr>
      <vt:lpstr>Marina</vt:lpstr>
      <vt:lpstr>XÂY DỰNG MẠNG XÃ HỘI HỌC TẬP (BUILDING A LEARNING SOCIAL NETWORK)</vt:lpstr>
      <vt:lpstr>BỐ CỤC  BÀI BÁO CÁO</vt:lpstr>
      <vt:lpstr>Phần 1: Giới thiệu tổng quan đề tài</vt:lpstr>
      <vt:lpstr>CÁC CHỨC NĂNG CỦA HỆ THỐNG</vt:lpstr>
      <vt:lpstr>PHẦN 2: NỘI DUNG</vt:lpstr>
      <vt:lpstr>CHƯƠNG 1: TỔNG QUAN ĐỀ TÀI</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2: CƠ SỞ LÝ THUYẾT  VÀ THIẾT KẾ GIẢI PHÁP</vt:lpstr>
      <vt:lpstr>CHƯƠNG 3: KẾT QUẢ THỰC HIỆN</vt:lpstr>
      <vt:lpstr>CHƯƠNG 4: ĐÁNH GIÁ KIỂM THỬ</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Phần 3: Kết luận, tổng kết kết quả đạt được và đề xuất hướng phát triển trong tương lai.</vt:lpstr>
      <vt:lpstr>Cám ơn  quý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MẠNG XÃ HỘI HỌC TẬP (BUILDING A LEARNING SOCIAL NETWORK)</dc:title>
  <cp:lastModifiedBy>ADMIN</cp:lastModifiedBy>
  <cp:revision>7</cp:revision>
  <dcterms:modified xsi:type="dcterms:W3CDTF">2023-12-08T00:37:02Z</dcterms:modified>
</cp:coreProperties>
</file>