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14630400" cy="8229600"/>
  <p:notesSz cx="8229600" cy="14630400"/>
  <p:embeddedFontLst>
    <p:embeddedFont>
      <p:font typeface="Libre Baskerville" panose="02000000000000000000" pitchFamily="2" charset="0"/>
      <p:regular r:id="rId10"/>
    </p:embeddedFont>
    <p:embeddedFont>
      <p:font typeface="Open Sans" panose="020B0606030504020204" pitchFamily="3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57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3.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510076"/>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Bank Management System</a:t>
            </a:r>
            <a:endParaRPr lang="en-US" sz="4450" dirty="0"/>
          </a:p>
        </p:txBody>
      </p:sp>
      <p:sp>
        <p:nvSpPr>
          <p:cNvPr id="4" name="Text 1"/>
          <p:cNvSpPr/>
          <p:nvPr/>
        </p:nvSpPr>
        <p:spPr>
          <a:xfrm>
            <a:off x="793790" y="4267795"/>
            <a:ext cx="7556421" cy="1451610"/>
          </a:xfrm>
          <a:prstGeom prst="rect">
            <a:avLst/>
          </a:prstGeom>
          <a:noFill/>
          <a:ln/>
        </p:spPr>
        <p:txBody>
          <a:bodyPr wrap="square" lIns="0" tIns="0" rIns="0" bIns="0" rtlCol="0" anchor="t"/>
          <a:lstStyle/>
          <a:p>
            <a:pPr marL="0" indent="0">
              <a:lnSpc>
                <a:spcPts val="2850"/>
              </a:lnSpc>
              <a:buNone/>
            </a:pPr>
            <a:r>
              <a:rPr lang="en-US" dirty="0">
                <a:solidFill>
                  <a:srgbClr val="49495A"/>
                </a:solidFill>
                <a:latin typeface="Open Sans" pitchFamily="34" charset="0"/>
                <a:ea typeface="Open Sans" pitchFamily="34" charset="-122"/>
                <a:cs typeface="Open Sans" pitchFamily="34" charset="-120"/>
              </a:rPr>
              <a:t>This presentation introduces our Bank Management System. We will explore its purpose and objectives. Learn how it enhances efficiency and customer service. Discover how it transitions banks from traditional methods to digital solutions. </a:t>
            </a:r>
            <a:endParaRPr lang="en-US" dirty="0"/>
          </a:p>
        </p:txBody>
      </p:sp>
      <p:sp>
        <p:nvSpPr>
          <p:cNvPr id="5" name="TextBox 4">
            <a:extLst>
              <a:ext uri="{FF2B5EF4-FFF2-40B4-BE49-F238E27FC236}">
                <a16:creationId xmlns:a16="http://schemas.microsoft.com/office/drawing/2014/main" id="{4919F58E-8AF0-9801-BAD6-597903401FFD}"/>
              </a:ext>
            </a:extLst>
          </p:cNvPr>
          <p:cNvSpPr txBox="1"/>
          <p:nvPr/>
        </p:nvSpPr>
        <p:spPr>
          <a:xfrm>
            <a:off x="702527" y="6260739"/>
            <a:ext cx="2847383" cy="369332"/>
          </a:xfrm>
          <a:prstGeom prst="rect">
            <a:avLst/>
          </a:prstGeom>
          <a:noFill/>
        </p:spPr>
        <p:txBody>
          <a:bodyPr wrap="none" rtlCol="0">
            <a:spAutoFit/>
          </a:bodyPr>
          <a:lstStyle/>
          <a:p>
            <a:r>
              <a:rPr lang="en-US" dirty="0"/>
              <a:t>Created By: Harshil Prajapati</a:t>
            </a:r>
            <a:endParaRPr lang="en-IN" dirty="0"/>
          </a:p>
        </p:txBody>
      </p:sp>
      <p:sp>
        <p:nvSpPr>
          <p:cNvPr id="6" name="TextBox 5">
            <a:extLst>
              <a:ext uri="{FF2B5EF4-FFF2-40B4-BE49-F238E27FC236}">
                <a16:creationId xmlns:a16="http://schemas.microsoft.com/office/drawing/2014/main" id="{D03EC158-BA5A-6913-056D-DBD1E6EAB734}"/>
              </a:ext>
            </a:extLst>
          </p:cNvPr>
          <p:cNvSpPr txBox="1"/>
          <p:nvPr/>
        </p:nvSpPr>
        <p:spPr>
          <a:xfrm>
            <a:off x="702527" y="6848239"/>
            <a:ext cx="2442656" cy="646331"/>
          </a:xfrm>
          <a:prstGeom prst="rect">
            <a:avLst/>
          </a:prstGeom>
          <a:noFill/>
        </p:spPr>
        <p:txBody>
          <a:bodyPr wrap="none" rtlCol="0">
            <a:spAutoFit/>
          </a:bodyPr>
          <a:lstStyle/>
          <a:p>
            <a:r>
              <a:rPr lang="en-US" dirty="0"/>
              <a:t>Guide By:- Abhi Shah Sir</a:t>
            </a:r>
          </a:p>
          <a:p>
            <a:endParaRPr lang="en-IN" dirty="0"/>
          </a:p>
        </p:txBody>
      </p:sp>
      <p:pic>
        <p:nvPicPr>
          <p:cNvPr id="7" name="Picture 6">
            <a:extLst>
              <a:ext uri="{FF2B5EF4-FFF2-40B4-BE49-F238E27FC236}">
                <a16:creationId xmlns:a16="http://schemas.microsoft.com/office/drawing/2014/main" id="{06AEA018-6191-64A1-9061-39ADCA096859}"/>
              </a:ext>
            </a:extLst>
          </p:cNvPr>
          <p:cNvPicPr>
            <a:picLocks noChangeAspect="1"/>
          </p:cNvPicPr>
          <p:nvPr/>
        </p:nvPicPr>
        <p:blipFill>
          <a:blip r:embed="rId4"/>
          <a:stretch>
            <a:fillRect/>
          </a:stretch>
        </p:blipFill>
        <p:spPr>
          <a:xfrm>
            <a:off x="0" y="-45450"/>
            <a:ext cx="2244438" cy="663709"/>
          </a:xfrm>
          <a:prstGeom prst="rect">
            <a:avLst/>
          </a:prstGeom>
        </p:spPr>
      </p:pic>
      <p:pic>
        <p:nvPicPr>
          <p:cNvPr id="8" name="Picture 7">
            <a:extLst>
              <a:ext uri="{FF2B5EF4-FFF2-40B4-BE49-F238E27FC236}">
                <a16:creationId xmlns:a16="http://schemas.microsoft.com/office/drawing/2014/main" id="{3023EB0F-CE22-920E-A473-C77793800068}"/>
              </a:ext>
            </a:extLst>
          </p:cNvPr>
          <p:cNvPicPr>
            <a:picLocks noChangeAspect="1"/>
          </p:cNvPicPr>
          <p:nvPr/>
        </p:nvPicPr>
        <p:blipFill>
          <a:blip r:embed="rId5"/>
          <a:stretch>
            <a:fillRect/>
          </a:stretch>
        </p:blipFill>
        <p:spPr>
          <a:xfrm>
            <a:off x="13497791" y="-1"/>
            <a:ext cx="1132609" cy="123651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731163"/>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Loan &amp; Funds Management</a:t>
            </a:r>
            <a:endParaRPr lang="en-US" sz="4450" dirty="0"/>
          </a:p>
        </p:txBody>
      </p:sp>
      <p:pic>
        <p:nvPicPr>
          <p:cNvPr id="4" name="Image 1" descr="preencoded.png"/>
          <p:cNvPicPr>
            <a:picLocks noChangeAspect="1"/>
          </p:cNvPicPr>
          <p:nvPr/>
        </p:nvPicPr>
        <p:blipFill>
          <a:blip r:embed="rId4"/>
          <a:stretch>
            <a:fillRect/>
          </a:stretch>
        </p:blipFill>
        <p:spPr>
          <a:xfrm>
            <a:off x="793790" y="2488883"/>
            <a:ext cx="1134070" cy="1669852"/>
          </a:xfrm>
          <a:prstGeom prst="rect">
            <a:avLst/>
          </a:prstGeom>
        </p:spPr>
      </p:pic>
      <p:sp>
        <p:nvSpPr>
          <p:cNvPr id="5" name="Text 1"/>
          <p:cNvSpPr/>
          <p:nvPr/>
        </p:nvSpPr>
        <p:spPr>
          <a:xfrm>
            <a:off x="2268022" y="271569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Select Loan</a:t>
            </a:r>
            <a:endParaRPr lang="en-US" sz="2200" dirty="0"/>
          </a:p>
        </p:txBody>
      </p:sp>
      <p:sp>
        <p:nvSpPr>
          <p:cNvPr id="6" name="Text 2"/>
          <p:cNvSpPr/>
          <p:nvPr/>
        </p:nvSpPr>
        <p:spPr>
          <a:xfrm>
            <a:off x="2268022" y="3206115"/>
            <a:ext cx="6082189" cy="7258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Automated loan application. Manages approval workflow. Integrates credit scoring.</a:t>
            </a:r>
            <a:endParaRPr lang="en-US" sz="1750" dirty="0"/>
          </a:p>
        </p:txBody>
      </p:sp>
      <p:pic>
        <p:nvPicPr>
          <p:cNvPr id="7" name="Image 2" descr="preencoded.png"/>
          <p:cNvPicPr>
            <a:picLocks noChangeAspect="1"/>
          </p:cNvPicPr>
          <p:nvPr/>
        </p:nvPicPr>
        <p:blipFill>
          <a:blip r:embed="rId5"/>
          <a:stretch>
            <a:fillRect/>
          </a:stretch>
        </p:blipFill>
        <p:spPr>
          <a:xfrm>
            <a:off x="793790" y="4158734"/>
            <a:ext cx="1134070" cy="1669852"/>
          </a:xfrm>
          <a:prstGeom prst="rect">
            <a:avLst/>
          </a:prstGeom>
        </p:spPr>
      </p:pic>
      <p:sp>
        <p:nvSpPr>
          <p:cNvPr id="8" name="Text 3"/>
          <p:cNvSpPr/>
          <p:nvPr/>
        </p:nvSpPr>
        <p:spPr>
          <a:xfrm>
            <a:off x="2268022" y="4385548"/>
            <a:ext cx="2845356" cy="354330"/>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Interest Calculation</a:t>
            </a:r>
            <a:endParaRPr lang="en-US" sz="2200" dirty="0"/>
          </a:p>
        </p:txBody>
      </p:sp>
      <p:sp>
        <p:nvSpPr>
          <p:cNvPr id="9" name="Text 4"/>
          <p:cNvSpPr/>
          <p:nvPr/>
        </p:nvSpPr>
        <p:spPr>
          <a:xfrm>
            <a:off x="2268022" y="4875967"/>
            <a:ext cx="6082189" cy="7258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Calculates interest. Schedules repayments. Loan origination volume is up 15%.</a:t>
            </a:r>
            <a:endParaRPr lang="en-US" sz="1750" dirty="0"/>
          </a:p>
        </p:txBody>
      </p:sp>
      <p:pic>
        <p:nvPicPr>
          <p:cNvPr id="10" name="Image 3" descr="preencoded.png"/>
          <p:cNvPicPr>
            <a:picLocks noChangeAspect="1"/>
          </p:cNvPicPr>
          <p:nvPr/>
        </p:nvPicPr>
        <p:blipFill>
          <a:blip r:embed="rId6"/>
          <a:stretch>
            <a:fillRect/>
          </a:stretch>
        </p:blipFill>
        <p:spPr>
          <a:xfrm>
            <a:off x="793790" y="5828586"/>
            <a:ext cx="1134070" cy="1669852"/>
          </a:xfrm>
          <a:prstGeom prst="rect">
            <a:avLst/>
          </a:prstGeom>
        </p:spPr>
      </p:pic>
      <p:sp>
        <p:nvSpPr>
          <p:cNvPr id="11" name="Text 5"/>
          <p:cNvSpPr/>
          <p:nvPr/>
        </p:nvSpPr>
        <p:spPr>
          <a:xfrm>
            <a:off x="2268022" y="605540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Transfer Funds</a:t>
            </a:r>
            <a:endParaRPr lang="en-US" sz="2200" dirty="0"/>
          </a:p>
        </p:txBody>
      </p:sp>
      <p:sp>
        <p:nvSpPr>
          <p:cNvPr id="12" name="Text 6"/>
          <p:cNvSpPr/>
          <p:nvPr/>
        </p:nvSpPr>
        <p:spPr>
          <a:xfrm>
            <a:off x="2268022" y="6545818"/>
            <a:ext cx="6082189" cy="7258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Secure fund transfers between accounts. Supports internal and external transfers.</a:t>
            </a:r>
            <a:endParaRPr lang="en-US" sz="1750" dirty="0"/>
          </a:p>
        </p:txBody>
      </p:sp>
      <p:pic>
        <p:nvPicPr>
          <p:cNvPr id="13" name="Picture 12">
            <a:extLst>
              <a:ext uri="{FF2B5EF4-FFF2-40B4-BE49-F238E27FC236}">
                <a16:creationId xmlns:a16="http://schemas.microsoft.com/office/drawing/2014/main" id="{C335F38C-F1B8-9C13-8954-CE08BE472817}"/>
              </a:ext>
            </a:extLst>
          </p:cNvPr>
          <p:cNvPicPr>
            <a:picLocks noChangeAspect="1"/>
          </p:cNvPicPr>
          <p:nvPr/>
        </p:nvPicPr>
        <p:blipFill>
          <a:blip r:embed="rId7"/>
          <a:stretch>
            <a:fillRect/>
          </a:stretch>
        </p:blipFill>
        <p:spPr>
          <a:xfrm>
            <a:off x="0" y="-45450"/>
            <a:ext cx="2244438" cy="663709"/>
          </a:xfrm>
          <a:prstGeom prst="rect">
            <a:avLst/>
          </a:prstGeom>
        </p:spPr>
      </p:pic>
      <p:pic>
        <p:nvPicPr>
          <p:cNvPr id="14" name="Picture 13">
            <a:extLst>
              <a:ext uri="{FF2B5EF4-FFF2-40B4-BE49-F238E27FC236}">
                <a16:creationId xmlns:a16="http://schemas.microsoft.com/office/drawing/2014/main" id="{6FB8C00B-A7DE-B327-260D-41BD390F4EE2}"/>
              </a:ext>
            </a:extLst>
          </p:cNvPr>
          <p:cNvPicPr>
            <a:picLocks noChangeAspect="1"/>
          </p:cNvPicPr>
          <p:nvPr/>
        </p:nvPicPr>
        <p:blipFill>
          <a:blip r:embed="rId8"/>
          <a:stretch>
            <a:fillRect/>
          </a:stretch>
        </p:blipFill>
        <p:spPr>
          <a:xfrm>
            <a:off x="13497791" y="4942"/>
            <a:ext cx="1132609" cy="12365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230874"/>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Financial Overview: Real-Time Access</a:t>
            </a:r>
            <a:endParaRPr lang="en-US" sz="4450" dirty="0"/>
          </a:p>
        </p:txBody>
      </p:sp>
      <p:pic>
        <p:nvPicPr>
          <p:cNvPr id="4" name="Image 1" descr="preencoded.png"/>
          <p:cNvPicPr>
            <a:picLocks noChangeAspect="1"/>
          </p:cNvPicPr>
          <p:nvPr/>
        </p:nvPicPr>
        <p:blipFill>
          <a:blip r:embed="rId4"/>
          <a:stretch>
            <a:fillRect/>
          </a:stretch>
        </p:blipFill>
        <p:spPr>
          <a:xfrm>
            <a:off x="793790" y="3988594"/>
            <a:ext cx="566976" cy="566976"/>
          </a:xfrm>
          <a:prstGeom prst="rect">
            <a:avLst/>
          </a:prstGeom>
        </p:spPr>
      </p:pic>
      <p:sp>
        <p:nvSpPr>
          <p:cNvPr id="5" name="Text 1"/>
          <p:cNvSpPr/>
          <p:nvPr/>
        </p:nvSpPr>
        <p:spPr>
          <a:xfrm>
            <a:off x="793790" y="478238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Check Balance</a:t>
            </a:r>
            <a:endParaRPr lang="en-US" sz="2200" dirty="0"/>
          </a:p>
        </p:txBody>
      </p:sp>
      <p:sp>
        <p:nvSpPr>
          <p:cNvPr id="6" name="Text 2"/>
          <p:cNvSpPr/>
          <p:nvPr/>
        </p:nvSpPr>
        <p:spPr>
          <a:xfrm>
            <a:off x="793790" y="5272802"/>
            <a:ext cx="3608070" cy="7258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Inquiry into real-time account balances.</a:t>
            </a:r>
            <a:endParaRPr lang="en-US" sz="1750" dirty="0"/>
          </a:p>
        </p:txBody>
      </p:sp>
      <p:pic>
        <p:nvPicPr>
          <p:cNvPr id="7" name="Image 2" descr="preencoded.png"/>
          <p:cNvPicPr>
            <a:picLocks noChangeAspect="1"/>
          </p:cNvPicPr>
          <p:nvPr/>
        </p:nvPicPr>
        <p:blipFill>
          <a:blip r:embed="rId5"/>
          <a:stretch>
            <a:fillRect/>
          </a:stretch>
        </p:blipFill>
        <p:spPr>
          <a:xfrm>
            <a:off x="4742021" y="3988594"/>
            <a:ext cx="566976" cy="566976"/>
          </a:xfrm>
          <a:prstGeom prst="rect">
            <a:avLst/>
          </a:prstGeom>
        </p:spPr>
      </p:pic>
      <p:sp>
        <p:nvSpPr>
          <p:cNvPr id="8" name="Text 3"/>
          <p:cNvSpPr/>
          <p:nvPr/>
        </p:nvSpPr>
        <p:spPr>
          <a:xfrm>
            <a:off x="4742021" y="4782383"/>
            <a:ext cx="2893814" cy="354330"/>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Transaction History</a:t>
            </a:r>
            <a:endParaRPr lang="en-US" sz="2200" dirty="0"/>
          </a:p>
        </p:txBody>
      </p:sp>
      <p:sp>
        <p:nvSpPr>
          <p:cNvPr id="9" name="Text 4"/>
          <p:cNvSpPr/>
          <p:nvPr/>
        </p:nvSpPr>
        <p:spPr>
          <a:xfrm>
            <a:off x="4742021" y="5272802"/>
            <a:ext cx="3608189" cy="7258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View statements and transaction history.</a:t>
            </a:r>
            <a:endParaRPr lang="en-US" sz="1750" dirty="0"/>
          </a:p>
        </p:txBody>
      </p:sp>
      <p:pic>
        <p:nvPicPr>
          <p:cNvPr id="10" name="Picture 9">
            <a:extLst>
              <a:ext uri="{FF2B5EF4-FFF2-40B4-BE49-F238E27FC236}">
                <a16:creationId xmlns:a16="http://schemas.microsoft.com/office/drawing/2014/main" id="{B7E040B4-8BCF-A5A6-6C0C-CF2832C03C1C}"/>
              </a:ext>
            </a:extLst>
          </p:cNvPr>
          <p:cNvPicPr>
            <a:picLocks noChangeAspect="1"/>
          </p:cNvPicPr>
          <p:nvPr/>
        </p:nvPicPr>
        <p:blipFill>
          <a:blip r:embed="rId6"/>
          <a:stretch>
            <a:fillRect/>
          </a:stretch>
        </p:blipFill>
        <p:spPr>
          <a:xfrm>
            <a:off x="0" y="-45450"/>
            <a:ext cx="2244438" cy="663709"/>
          </a:xfrm>
          <a:prstGeom prst="rect">
            <a:avLst/>
          </a:prstGeom>
        </p:spPr>
      </p:pic>
      <p:pic>
        <p:nvPicPr>
          <p:cNvPr id="11" name="Picture 10">
            <a:extLst>
              <a:ext uri="{FF2B5EF4-FFF2-40B4-BE49-F238E27FC236}">
                <a16:creationId xmlns:a16="http://schemas.microsoft.com/office/drawing/2014/main" id="{DB18CE3C-93FB-8D7F-8F41-F12AA640A281}"/>
              </a:ext>
            </a:extLst>
          </p:cNvPr>
          <p:cNvPicPr>
            <a:picLocks noChangeAspect="1"/>
          </p:cNvPicPr>
          <p:nvPr/>
        </p:nvPicPr>
        <p:blipFill>
          <a:blip r:embed="rId7"/>
          <a:stretch>
            <a:fillRect/>
          </a:stretch>
        </p:blipFill>
        <p:spPr>
          <a:xfrm>
            <a:off x="13497791" y="-45450"/>
            <a:ext cx="1132609" cy="12365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64950" y="721876"/>
            <a:ext cx="5314355" cy="627817"/>
          </a:xfrm>
          <a:prstGeom prst="rect">
            <a:avLst/>
          </a:prstGeom>
          <a:noFill/>
          <a:ln/>
        </p:spPr>
        <p:txBody>
          <a:bodyPr wrap="none" lIns="0" tIns="0" rIns="0" bIns="0" rtlCol="0" anchor="t"/>
          <a:lstStyle/>
          <a:p>
            <a:pPr marL="0" indent="0">
              <a:lnSpc>
                <a:spcPts val="4900"/>
              </a:lnSpc>
              <a:buNone/>
            </a:pPr>
            <a:r>
              <a:rPr lang="en-US" sz="3950" dirty="0">
                <a:solidFill>
                  <a:srgbClr val="403CCF"/>
                </a:solidFill>
                <a:latin typeface="Libre Baskerville" pitchFamily="34" charset="0"/>
                <a:ea typeface="Libre Baskerville" pitchFamily="34" charset="-122"/>
                <a:cs typeface="Libre Baskerville" pitchFamily="34" charset="-120"/>
              </a:rPr>
              <a:t>Merits of the System</a:t>
            </a:r>
            <a:endParaRPr lang="en-US" sz="3950" dirty="0"/>
          </a:p>
        </p:txBody>
      </p:sp>
      <p:sp>
        <p:nvSpPr>
          <p:cNvPr id="4" name="Shape 1"/>
          <p:cNvSpPr/>
          <p:nvPr/>
        </p:nvSpPr>
        <p:spPr>
          <a:xfrm>
            <a:off x="6479499" y="1641873"/>
            <a:ext cx="45719" cy="4343282"/>
          </a:xfrm>
          <a:prstGeom prst="roundRect">
            <a:avLst>
              <a:gd name="adj" fmla="val 131836"/>
            </a:avLst>
          </a:prstGeom>
          <a:solidFill>
            <a:srgbClr val="D0CED9"/>
          </a:solidFill>
          <a:ln/>
        </p:spPr>
      </p:sp>
      <p:sp>
        <p:nvSpPr>
          <p:cNvPr id="5" name="Shape 2"/>
          <p:cNvSpPr/>
          <p:nvPr/>
        </p:nvSpPr>
        <p:spPr>
          <a:xfrm>
            <a:off x="6694051" y="2082403"/>
            <a:ext cx="703183" cy="22860"/>
          </a:xfrm>
          <a:prstGeom prst="roundRect">
            <a:avLst>
              <a:gd name="adj" fmla="val 131836"/>
            </a:avLst>
          </a:prstGeom>
          <a:solidFill>
            <a:srgbClr val="D0CED9"/>
          </a:solidFill>
          <a:ln/>
        </p:spPr>
      </p:sp>
      <p:sp>
        <p:nvSpPr>
          <p:cNvPr id="6" name="Shape 3"/>
          <p:cNvSpPr/>
          <p:nvPr/>
        </p:nvSpPr>
        <p:spPr>
          <a:xfrm>
            <a:off x="6264950" y="1867853"/>
            <a:ext cx="451961" cy="451961"/>
          </a:xfrm>
          <a:prstGeom prst="roundRect">
            <a:avLst>
              <a:gd name="adj" fmla="val 6668"/>
            </a:avLst>
          </a:prstGeom>
          <a:solidFill>
            <a:srgbClr val="EAE8F3"/>
          </a:solidFill>
          <a:ln/>
        </p:spPr>
      </p:sp>
      <p:sp>
        <p:nvSpPr>
          <p:cNvPr id="7" name="Text 4"/>
          <p:cNvSpPr/>
          <p:nvPr/>
        </p:nvSpPr>
        <p:spPr>
          <a:xfrm>
            <a:off x="6423660" y="1943100"/>
            <a:ext cx="134422" cy="301347"/>
          </a:xfrm>
          <a:prstGeom prst="rect">
            <a:avLst/>
          </a:prstGeom>
          <a:noFill/>
          <a:ln/>
        </p:spPr>
        <p:txBody>
          <a:bodyPr wrap="none" lIns="0" tIns="0" rIns="0" bIns="0" rtlCol="0" anchor="t"/>
          <a:lstStyle/>
          <a:p>
            <a:pPr marL="0" indent="0" algn="ctr">
              <a:lnSpc>
                <a:spcPts val="2350"/>
              </a:lnSpc>
              <a:buNone/>
            </a:pPr>
            <a:r>
              <a:rPr lang="en-US" sz="2350" dirty="0">
                <a:solidFill>
                  <a:srgbClr val="49495A"/>
                </a:solidFill>
                <a:latin typeface="Libre Baskerville" pitchFamily="34" charset="0"/>
                <a:ea typeface="Libre Baskerville" pitchFamily="34" charset="-122"/>
                <a:cs typeface="Libre Baskerville" pitchFamily="34" charset="-120"/>
              </a:rPr>
              <a:t>1</a:t>
            </a:r>
            <a:endParaRPr lang="en-US" sz="2350" dirty="0"/>
          </a:p>
        </p:txBody>
      </p:sp>
      <p:sp>
        <p:nvSpPr>
          <p:cNvPr id="8" name="Text 5"/>
          <p:cNvSpPr/>
          <p:nvPr/>
        </p:nvSpPr>
        <p:spPr>
          <a:xfrm>
            <a:off x="7595949" y="1842730"/>
            <a:ext cx="2511385" cy="313849"/>
          </a:xfrm>
          <a:prstGeom prst="rect">
            <a:avLst/>
          </a:prstGeom>
          <a:noFill/>
          <a:ln/>
        </p:spPr>
        <p:txBody>
          <a:bodyPr wrap="none" lIns="0" tIns="0" rIns="0" bIns="0" rtlCol="0" anchor="t"/>
          <a:lstStyle/>
          <a:p>
            <a:pPr marL="0" indent="0" algn="l">
              <a:lnSpc>
                <a:spcPts val="2450"/>
              </a:lnSpc>
              <a:buNone/>
            </a:pPr>
            <a:r>
              <a:rPr lang="en-US" sz="1950" dirty="0">
                <a:solidFill>
                  <a:srgbClr val="49495A"/>
                </a:solidFill>
                <a:latin typeface="Libre Baskerville" pitchFamily="34" charset="0"/>
                <a:ea typeface="Libre Baskerville" pitchFamily="34" charset="-122"/>
                <a:cs typeface="Libre Baskerville" pitchFamily="34" charset="-120"/>
              </a:rPr>
              <a:t>Efficiency</a:t>
            </a:r>
            <a:endParaRPr lang="en-US" sz="1950" dirty="0"/>
          </a:p>
        </p:txBody>
      </p:sp>
      <p:sp>
        <p:nvSpPr>
          <p:cNvPr id="9" name="Text 6"/>
          <p:cNvSpPr/>
          <p:nvPr/>
        </p:nvSpPr>
        <p:spPr>
          <a:xfrm>
            <a:off x="7595949" y="2277070"/>
            <a:ext cx="6331268" cy="64269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Increased operational efficiency. Reduces transaction processing time by 40%.</a:t>
            </a:r>
            <a:endParaRPr lang="en-US" sz="1550" dirty="0"/>
          </a:p>
        </p:txBody>
      </p:sp>
      <p:sp>
        <p:nvSpPr>
          <p:cNvPr id="10" name="Shape 7"/>
          <p:cNvSpPr/>
          <p:nvPr/>
        </p:nvSpPr>
        <p:spPr>
          <a:xfrm>
            <a:off x="6694051" y="3762018"/>
            <a:ext cx="703183" cy="22860"/>
          </a:xfrm>
          <a:prstGeom prst="roundRect">
            <a:avLst>
              <a:gd name="adj" fmla="val 131836"/>
            </a:avLst>
          </a:prstGeom>
          <a:solidFill>
            <a:srgbClr val="D0CED9"/>
          </a:solidFill>
          <a:ln/>
        </p:spPr>
      </p:sp>
      <p:sp>
        <p:nvSpPr>
          <p:cNvPr id="11" name="Shape 8"/>
          <p:cNvSpPr/>
          <p:nvPr/>
        </p:nvSpPr>
        <p:spPr>
          <a:xfrm>
            <a:off x="6264950" y="3547467"/>
            <a:ext cx="451961" cy="451961"/>
          </a:xfrm>
          <a:prstGeom prst="roundRect">
            <a:avLst>
              <a:gd name="adj" fmla="val 6668"/>
            </a:avLst>
          </a:prstGeom>
          <a:solidFill>
            <a:srgbClr val="EAE8F3"/>
          </a:solidFill>
          <a:ln/>
        </p:spPr>
      </p:sp>
      <p:sp>
        <p:nvSpPr>
          <p:cNvPr id="12" name="Text 9"/>
          <p:cNvSpPr/>
          <p:nvPr/>
        </p:nvSpPr>
        <p:spPr>
          <a:xfrm>
            <a:off x="6398062" y="3622715"/>
            <a:ext cx="185738" cy="301347"/>
          </a:xfrm>
          <a:prstGeom prst="rect">
            <a:avLst/>
          </a:prstGeom>
          <a:noFill/>
          <a:ln/>
        </p:spPr>
        <p:txBody>
          <a:bodyPr wrap="none" lIns="0" tIns="0" rIns="0" bIns="0" rtlCol="0" anchor="t"/>
          <a:lstStyle/>
          <a:p>
            <a:pPr marL="0" indent="0" algn="ctr">
              <a:lnSpc>
                <a:spcPts val="2350"/>
              </a:lnSpc>
              <a:buNone/>
            </a:pPr>
            <a:r>
              <a:rPr lang="en-US" sz="2350" dirty="0">
                <a:solidFill>
                  <a:srgbClr val="49495A"/>
                </a:solidFill>
                <a:latin typeface="Libre Baskerville" pitchFamily="34" charset="0"/>
                <a:ea typeface="Libre Baskerville" pitchFamily="34" charset="-122"/>
                <a:cs typeface="Libre Baskerville" pitchFamily="34" charset="-120"/>
              </a:rPr>
              <a:t>2</a:t>
            </a:r>
            <a:endParaRPr lang="en-US" sz="2350" dirty="0"/>
          </a:p>
        </p:txBody>
      </p:sp>
      <p:sp>
        <p:nvSpPr>
          <p:cNvPr id="13" name="Text 10"/>
          <p:cNvSpPr/>
          <p:nvPr/>
        </p:nvSpPr>
        <p:spPr>
          <a:xfrm>
            <a:off x="7595949" y="3522345"/>
            <a:ext cx="2790468" cy="313849"/>
          </a:xfrm>
          <a:prstGeom prst="rect">
            <a:avLst/>
          </a:prstGeom>
          <a:noFill/>
          <a:ln/>
        </p:spPr>
        <p:txBody>
          <a:bodyPr wrap="none" lIns="0" tIns="0" rIns="0" bIns="0" rtlCol="0" anchor="t"/>
          <a:lstStyle/>
          <a:p>
            <a:pPr marL="0" indent="0" algn="l">
              <a:lnSpc>
                <a:spcPts val="2450"/>
              </a:lnSpc>
              <a:buNone/>
            </a:pPr>
            <a:r>
              <a:rPr lang="en-US" sz="1950" dirty="0">
                <a:solidFill>
                  <a:srgbClr val="49495A"/>
                </a:solidFill>
                <a:latin typeface="Libre Baskerville" pitchFamily="34" charset="0"/>
                <a:ea typeface="Libre Baskerville" pitchFamily="34" charset="-122"/>
                <a:cs typeface="Libre Baskerville" pitchFamily="34" charset="-120"/>
              </a:rPr>
              <a:t>Customer Experience</a:t>
            </a:r>
            <a:endParaRPr lang="en-US" sz="1950" dirty="0"/>
          </a:p>
        </p:txBody>
      </p:sp>
      <p:sp>
        <p:nvSpPr>
          <p:cNvPr id="14" name="Text 11"/>
          <p:cNvSpPr/>
          <p:nvPr/>
        </p:nvSpPr>
        <p:spPr>
          <a:xfrm>
            <a:off x="7595949" y="3956685"/>
            <a:ext cx="6331268" cy="32135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Enhanced access. Self-service options are improved.</a:t>
            </a:r>
            <a:endParaRPr lang="en-US" sz="1550" dirty="0"/>
          </a:p>
        </p:txBody>
      </p:sp>
      <p:sp>
        <p:nvSpPr>
          <p:cNvPr id="15" name="Shape 12"/>
          <p:cNvSpPr/>
          <p:nvPr/>
        </p:nvSpPr>
        <p:spPr>
          <a:xfrm>
            <a:off x="6694051" y="5120283"/>
            <a:ext cx="703183" cy="22860"/>
          </a:xfrm>
          <a:prstGeom prst="roundRect">
            <a:avLst>
              <a:gd name="adj" fmla="val 131836"/>
            </a:avLst>
          </a:prstGeom>
          <a:solidFill>
            <a:srgbClr val="D0CED9"/>
          </a:solidFill>
          <a:ln/>
        </p:spPr>
      </p:sp>
      <p:sp>
        <p:nvSpPr>
          <p:cNvPr id="16" name="Shape 13"/>
          <p:cNvSpPr/>
          <p:nvPr/>
        </p:nvSpPr>
        <p:spPr>
          <a:xfrm>
            <a:off x="6264950" y="4905732"/>
            <a:ext cx="451961" cy="451961"/>
          </a:xfrm>
          <a:prstGeom prst="roundRect">
            <a:avLst>
              <a:gd name="adj" fmla="val 6668"/>
            </a:avLst>
          </a:prstGeom>
          <a:solidFill>
            <a:srgbClr val="EAE8F3"/>
          </a:solidFill>
          <a:ln/>
        </p:spPr>
      </p:sp>
      <p:sp>
        <p:nvSpPr>
          <p:cNvPr id="17" name="Text 14"/>
          <p:cNvSpPr/>
          <p:nvPr/>
        </p:nvSpPr>
        <p:spPr>
          <a:xfrm>
            <a:off x="6398062" y="4980980"/>
            <a:ext cx="185738" cy="301347"/>
          </a:xfrm>
          <a:prstGeom prst="rect">
            <a:avLst/>
          </a:prstGeom>
          <a:noFill/>
          <a:ln/>
        </p:spPr>
        <p:txBody>
          <a:bodyPr wrap="none" lIns="0" tIns="0" rIns="0" bIns="0" rtlCol="0" anchor="t"/>
          <a:lstStyle/>
          <a:p>
            <a:pPr marL="0" indent="0" algn="ctr">
              <a:lnSpc>
                <a:spcPts val="2350"/>
              </a:lnSpc>
              <a:buNone/>
            </a:pPr>
            <a:r>
              <a:rPr lang="en-US" sz="2350" dirty="0">
                <a:solidFill>
                  <a:srgbClr val="49495A"/>
                </a:solidFill>
                <a:latin typeface="Libre Baskerville" pitchFamily="34" charset="0"/>
                <a:ea typeface="Libre Baskerville" pitchFamily="34" charset="-122"/>
                <a:cs typeface="Libre Baskerville" pitchFamily="34" charset="-120"/>
              </a:rPr>
              <a:t>3</a:t>
            </a:r>
            <a:endParaRPr lang="en-US" sz="2350" dirty="0"/>
          </a:p>
        </p:txBody>
      </p:sp>
      <p:sp>
        <p:nvSpPr>
          <p:cNvPr id="18" name="Text 15"/>
          <p:cNvSpPr/>
          <p:nvPr/>
        </p:nvSpPr>
        <p:spPr>
          <a:xfrm>
            <a:off x="7595949" y="4880610"/>
            <a:ext cx="2511385" cy="313849"/>
          </a:xfrm>
          <a:prstGeom prst="rect">
            <a:avLst/>
          </a:prstGeom>
          <a:noFill/>
          <a:ln/>
        </p:spPr>
        <p:txBody>
          <a:bodyPr wrap="none" lIns="0" tIns="0" rIns="0" bIns="0" rtlCol="0" anchor="t"/>
          <a:lstStyle/>
          <a:p>
            <a:pPr marL="0" indent="0" algn="l">
              <a:lnSpc>
                <a:spcPts val="2450"/>
              </a:lnSpc>
              <a:buNone/>
            </a:pPr>
            <a:r>
              <a:rPr lang="en-US" sz="1950" dirty="0">
                <a:solidFill>
                  <a:srgbClr val="49495A"/>
                </a:solidFill>
                <a:latin typeface="Libre Baskerville" pitchFamily="34" charset="0"/>
                <a:ea typeface="Libre Baskerville" pitchFamily="34" charset="-122"/>
                <a:cs typeface="Libre Baskerville" pitchFamily="34" charset="-120"/>
              </a:rPr>
              <a:t>Reduced Costs</a:t>
            </a:r>
            <a:endParaRPr lang="en-US" sz="1950" dirty="0"/>
          </a:p>
        </p:txBody>
      </p:sp>
      <p:sp>
        <p:nvSpPr>
          <p:cNvPr id="19" name="Text 16"/>
          <p:cNvSpPr/>
          <p:nvPr/>
        </p:nvSpPr>
        <p:spPr>
          <a:xfrm>
            <a:off x="7595949" y="5314950"/>
            <a:ext cx="6331268" cy="32135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Reduced operational costs. Paperless transactions and automation.</a:t>
            </a:r>
            <a:endParaRPr lang="en-US" sz="1550" dirty="0"/>
          </a:p>
        </p:txBody>
      </p:sp>
      <p:sp>
        <p:nvSpPr>
          <p:cNvPr id="23" name="Text 20"/>
          <p:cNvSpPr/>
          <p:nvPr/>
        </p:nvSpPr>
        <p:spPr>
          <a:xfrm>
            <a:off x="7595949" y="6238875"/>
            <a:ext cx="2511385" cy="313849"/>
          </a:xfrm>
          <a:prstGeom prst="rect">
            <a:avLst/>
          </a:prstGeom>
          <a:noFill/>
          <a:ln/>
        </p:spPr>
        <p:txBody>
          <a:bodyPr wrap="none" lIns="0" tIns="0" rIns="0" bIns="0" rtlCol="0" anchor="t"/>
          <a:lstStyle/>
          <a:p>
            <a:pPr marL="0" indent="0" algn="l">
              <a:lnSpc>
                <a:spcPts val="2450"/>
              </a:lnSpc>
              <a:buNone/>
            </a:pPr>
            <a:endParaRPr lang="en-US" sz="1950" dirty="0"/>
          </a:p>
        </p:txBody>
      </p:sp>
      <p:sp>
        <p:nvSpPr>
          <p:cNvPr id="24" name="Text 21"/>
          <p:cNvSpPr/>
          <p:nvPr/>
        </p:nvSpPr>
        <p:spPr>
          <a:xfrm>
            <a:off x="7595949" y="6673215"/>
            <a:ext cx="6331268" cy="642699"/>
          </a:xfrm>
          <a:prstGeom prst="rect">
            <a:avLst/>
          </a:prstGeom>
          <a:noFill/>
          <a:ln/>
        </p:spPr>
        <p:txBody>
          <a:bodyPr wrap="square" lIns="0" tIns="0" rIns="0" bIns="0" rtlCol="0" anchor="t"/>
          <a:lstStyle/>
          <a:p>
            <a:pPr marL="0" indent="0" algn="l">
              <a:lnSpc>
                <a:spcPts val="2500"/>
              </a:lnSpc>
              <a:buNone/>
            </a:pPr>
            <a:endParaRPr lang="en-US" sz="1550" dirty="0"/>
          </a:p>
        </p:txBody>
      </p:sp>
      <p:sp>
        <p:nvSpPr>
          <p:cNvPr id="25" name="Rectangle 24">
            <a:extLst>
              <a:ext uri="{FF2B5EF4-FFF2-40B4-BE49-F238E27FC236}">
                <a16:creationId xmlns:a16="http://schemas.microsoft.com/office/drawing/2014/main" id="{3FB0FF42-4153-C1A9-61E5-C50C525EE305}"/>
              </a:ext>
            </a:extLst>
          </p:cNvPr>
          <p:cNvSpPr/>
          <p:nvPr/>
        </p:nvSpPr>
        <p:spPr>
          <a:xfrm>
            <a:off x="12946565" y="7761249"/>
            <a:ext cx="1605776" cy="46835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bg1"/>
              </a:solidFill>
              <a:highlight>
                <a:srgbClr val="FFFF00"/>
              </a:highlight>
            </a:endParaRPr>
          </a:p>
        </p:txBody>
      </p:sp>
      <p:pic>
        <p:nvPicPr>
          <p:cNvPr id="26" name="Picture 25">
            <a:extLst>
              <a:ext uri="{FF2B5EF4-FFF2-40B4-BE49-F238E27FC236}">
                <a16:creationId xmlns:a16="http://schemas.microsoft.com/office/drawing/2014/main" id="{A60E1DD3-B85E-2694-25C5-08083EBDD419}"/>
              </a:ext>
            </a:extLst>
          </p:cNvPr>
          <p:cNvPicPr>
            <a:picLocks noChangeAspect="1"/>
          </p:cNvPicPr>
          <p:nvPr/>
        </p:nvPicPr>
        <p:blipFill>
          <a:blip r:embed="rId4"/>
          <a:stretch>
            <a:fillRect/>
          </a:stretch>
        </p:blipFill>
        <p:spPr>
          <a:xfrm>
            <a:off x="0" y="-45450"/>
            <a:ext cx="2244438" cy="663709"/>
          </a:xfrm>
          <a:prstGeom prst="rect">
            <a:avLst/>
          </a:prstGeom>
        </p:spPr>
      </p:pic>
      <p:pic>
        <p:nvPicPr>
          <p:cNvPr id="27" name="Picture 26">
            <a:extLst>
              <a:ext uri="{FF2B5EF4-FFF2-40B4-BE49-F238E27FC236}">
                <a16:creationId xmlns:a16="http://schemas.microsoft.com/office/drawing/2014/main" id="{1B9A9A0B-B655-24D8-B813-76477F4C6100}"/>
              </a:ext>
            </a:extLst>
          </p:cNvPr>
          <p:cNvPicPr>
            <a:picLocks noChangeAspect="1"/>
          </p:cNvPicPr>
          <p:nvPr/>
        </p:nvPicPr>
        <p:blipFill>
          <a:blip r:embed="rId5"/>
          <a:stretch>
            <a:fillRect/>
          </a:stretch>
        </p:blipFill>
        <p:spPr>
          <a:xfrm>
            <a:off x="13497791" y="0"/>
            <a:ext cx="1132609" cy="12365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75216" y="610314"/>
            <a:ext cx="7098863" cy="692110"/>
          </a:xfrm>
          <a:prstGeom prst="rect">
            <a:avLst/>
          </a:prstGeom>
          <a:noFill/>
          <a:ln/>
        </p:spPr>
        <p:txBody>
          <a:bodyPr wrap="none" lIns="0" tIns="0" rIns="0" bIns="0" rtlCol="0" anchor="t"/>
          <a:lstStyle/>
          <a:p>
            <a:pPr marL="0" indent="0">
              <a:lnSpc>
                <a:spcPts val="5450"/>
              </a:lnSpc>
              <a:buNone/>
            </a:pPr>
            <a:r>
              <a:rPr lang="en-US" sz="4350" dirty="0">
                <a:solidFill>
                  <a:srgbClr val="403CCF"/>
                </a:solidFill>
                <a:latin typeface="Libre Baskerville" pitchFamily="34" charset="0"/>
                <a:ea typeface="Libre Baskerville" pitchFamily="34" charset="-122"/>
                <a:cs typeface="Libre Baskerville" pitchFamily="34" charset="-120"/>
              </a:rPr>
              <a:t>Demerits and Challenges</a:t>
            </a:r>
            <a:endParaRPr lang="en-US" sz="4350" dirty="0"/>
          </a:p>
        </p:txBody>
      </p:sp>
      <p:pic>
        <p:nvPicPr>
          <p:cNvPr id="3" name="Image 0" descr="preencoded.png"/>
          <p:cNvPicPr>
            <a:picLocks noChangeAspect="1"/>
          </p:cNvPicPr>
          <p:nvPr/>
        </p:nvPicPr>
        <p:blipFill>
          <a:blip r:embed="rId3"/>
          <a:stretch>
            <a:fillRect/>
          </a:stretch>
        </p:blipFill>
        <p:spPr>
          <a:xfrm>
            <a:off x="3235881" y="1745337"/>
            <a:ext cx="1618536" cy="1276112"/>
          </a:xfrm>
          <a:prstGeom prst="rect">
            <a:avLst/>
          </a:prstGeom>
        </p:spPr>
      </p:pic>
      <p:sp>
        <p:nvSpPr>
          <p:cNvPr id="4" name="Text 1"/>
          <p:cNvSpPr/>
          <p:nvPr/>
        </p:nvSpPr>
        <p:spPr>
          <a:xfrm>
            <a:off x="3983355" y="2320052"/>
            <a:ext cx="123468" cy="442913"/>
          </a:xfrm>
          <a:prstGeom prst="rect">
            <a:avLst/>
          </a:prstGeom>
          <a:noFill/>
          <a:ln/>
        </p:spPr>
        <p:txBody>
          <a:bodyPr wrap="none" lIns="0" tIns="0" rIns="0" bIns="0" rtlCol="0" anchor="t"/>
          <a:lstStyle/>
          <a:p>
            <a:pPr marL="0" indent="0" algn="ctr">
              <a:lnSpc>
                <a:spcPts val="3450"/>
              </a:lnSpc>
              <a:buNone/>
            </a:pPr>
            <a:r>
              <a:rPr lang="en-US" sz="2150" dirty="0">
                <a:solidFill>
                  <a:srgbClr val="49495A"/>
                </a:solidFill>
                <a:latin typeface="Libre Baskerville" pitchFamily="34" charset="0"/>
                <a:ea typeface="Libre Baskerville" pitchFamily="34" charset="-122"/>
                <a:cs typeface="Libre Baskerville" pitchFamily="34" charset="-120"/>
              </a:rPr>
              <a:t>1</a:t>
            </a:r>
            <a:endParaRPr lang="en-US" sz="2150" dirty="0"/>
          </a:p>
        </p:txBody>
      </p:sp>
      <p:sp>
        <p:nvSpPr>
          <p:cNvPr id="5" name="Text 2"/>
          <p:cNvSpPr/>
          <p:nvPr/>
        </p:nvSpPr>
        <p:spPr>
          <a:xfrm>
            <a:off x="5075873" y="1966793"/>
            <a:ext cx="2441615" cy="345996"/>
          </a:xfrm>
          <a:prstGeom prst="rect">
            <a:avLst/>
          </a:prstGeom>
          <a:noFill/>
          <a:ln/>
        </p:spPr>
        <p:txBody>
          <a:bodyPr wrap="none" lIns="0" tIns="0" rIns="0" bIns="0" rtlCol="0" anchor="t"/>
          <a:lstStyle/>
          <a:p>
            <a:pPr marL="0" indent="0" algn="l">
              <a:lnSpc>
                <a:spcPts val="2700"/>
              </a:lnSpc>
              <a:buNone/>
            </a:pPr>
            <a:r>
              <a:rPr lang="en-US" sz="2150" dirty="0">
                <a:solidFill>
                  <a:srgbClr val="49495A"/>
                </a:solidFill>
                <a:latin typeface="Libre Baskerville" pitchFamily="34" charset="0"/>
                <a:ea typeface="Libre Baskerville" pitchFamily="34" charset="-122"/>
                <a:cs typeface="Libre Baskerville" pitchFamily="34" charset="-120"/>
              </a:rPr>
              <a:t>Investment Costs</a:t>
            </a:r>
            <a:endParaRPr lang="en-US" sz="2150" dirty="0"/>
          </a:p>
        </p:txBody>
      </p:sp>
      <p:sp>
        <p:nvSpPr>
          <p:cNvPr id="6" name="Text 3"/>
          <p:cNvSpPr/>
          <p:nvPr/>
        </p:nvSpPr>
        <p:spPr>
          <a:xfrm>
            <a:off x="5075873" y="2445663"/>
            <a:ext cx="2441615" cy="354330"/>
          </a:xfrm>
          <a:prstGeom prst="rect">
            <a:avLst/>
          </a:prstGeom>
          <a:noFill/>
          <a:ln/>
        </p:spPr>
        <p:txBody>
          <a:bodyPr wrap="none" lIns="0" tIns="0" rIns="0" bIns="0" rtlCol="0" anchor="t"/>
          <a:lstStyle/>
          <a:p>
            <a:pPr marL="0" indent="0" algn="l">
              <a:lnSpc>
                <a:spcPts val="2750"/>
              </a:lnSpc>
              <a:buNone/>
            </a:pPr>
            <a:r>
              <a:rPr lang="en-US" sz="1700" dirty="0">
                <a:solidFill>
                  <a:srgbClr val="49495A"/>
                </a:solidFill>
                <a:latin typeface="Open Sans" pitchFamily="34" charset="0"/>
                <a:ea typeface="Open Sans" pitchFamily="34" charset="-122"/>
                <a:cs typeface="Open Sans" pitchFamily="34" charset="-120"/>
              </a:rPr>
              <a:t>High initial investment.</a:t>
            </a:r>
            <a:endParaRPr lang="en-US" sz="1700" dirty="0"/>
          </a:p>
        </p:txBody>
      </p:sp>
      <p:sp>
        <p:nvSpPr>
          <p:cNvPr id="7" name="Shape 4"/>
          <p:cNvSpPr/>
          <p:nvPr/>
        </p:nvSpPr>
        <p:spPr>
          <a:xfrm>
            <a:off x="4909780" y="3033832"/>
            <a:ext cx="8890040" cy="15240"/>
          </a:xfrm>
          <a:prstGeom prst="roundRect">
            <a:avLst>
              <a:gd name="adj" fmla="val 218008"/>
            </a:avLst>
          </a:prstGeom>
          <a:solidFill>
            <a:srgbClr val="D0CED9"/>
          </a:solidFill>
          <a:ln/>
        </p:spPr>
      </p:sp>
      <p:pic>
        <p:nvPicPr>
          <p:cNvPr id="8" name="Image 1" descr="preencoded.png"/>
          <p:cNvPicPr>
            <a:picLocks noChangeAspect="1"/>
          </p:cNvPicPr>
          <p:nvPr/>
        </p:nvPicPr>
        <p:blipFill>
          <a:blip r:embed="rId4"/>
          <a:stretch>
            <a:fillRect/>
          </a:stretch>
        </p:blipFill>
        <p:spPr>
          <a:xfrm>
            <a:off x="2426494" y="3076813"/>
            <a:ext cx="3237190" cy="1276112"/>
          </a:xfrm>
          <a:prstGeom prst="rect">
            <a:avLst/>
          </a:prstGeom>
        </p:spPr>
      </p:pic>
      <p:sp>
        <p:nvSpPr>
          <p:cNvPr id="9" name="Text 5"/>
          <p:cNvSpPr/>
          <p:nvPr/>
        </p:nvSpPr>
        <p:spPr>
          <a:xfrm>
            <a:off x="3959662" y="3493413"/>
            <a:ext cx="170617" cy="442913"/>
          </a:xfrm>
          <a:prstGeom prst="rect">
            <a:avLst/>
          </a:prstGeom>
          <a:noFill/>
          <a:ln/>
        </p:spPr>
        <p:txBody>
          <a:bodyPr wrap="none" lIns="0" tIns="0" rIns="0" bIns="0" rtlCol="0" anchor="t"/>
          <a:lstStyle/>
          <a:p>
            <a:pPr marL="0" indent="0" algn="ctr">
              <a:lnSpc>
                <a:spcPts val="3450"/>
              </a:lnSpc>
              <a:buNone/>
            </a:pPr>
            <a:r>
              <a:rPr lang="en-US" sz="2150" dirty="0">
                <a:solidFill>
                  <a:srgbClr val="49495A"/>
                </a:solidFill>
                <a:latin typeface="Libre Baskerville" pitchFamily="34" charset="0"/>
                <a:ea typeface="Libre Baskerville" pitchFamily="34" charset="-122"/>
                <a:cs typeface="Libre Baskerville" pitchFamily="34" charset="-120"/>
              </a:rPr>
              <a:t>2</a:t>
            </a:r>
            <a:endParaRPr lang="en-US" sz="2150" dirty="0"/>
          </a:p>
        </p:txBody>
      </p:sp>
      <p:sp>
        <p:nvSpPr>
          <p:cNvPr id="10" name="Text 6"/>
          <p:cNvSpPr/>
          <p:nvPr/>
        </p:nvSpPr>
        <p:spPr>
          <a:xfrm>
            <a:off x="5885140" y="3298269"/>
            <a:ext cx="2223492" cy="345996"/>
          </a:xfrm>
          <a:prstGeom prst="rect">
            <a:avLst/>
          </a:prstGeom>
          <a:noFill/>
          <a:ln/>
        </p:spPr>
        <p:txBody>
          <a:bodyPr wrap="none" lIns="0" tIns="0" rIns="0" bIns="0" rtlCol="0" anchor="t"/>
          <a:lstStyle/>
          <a:p>
            <a:pPr marL="0" indent="0" algn="l">
              <a:lnSpc>
                <a:spcPts val="2700"/>
              </a:lnSpc>
              <a:buNone/>
            </a:pPr>
            <a:r>
              <a:rPr lang="en-US" sz="2150" dirty="0">
                <a:solidFill>
                  <a:srgbClr val="49495A"/>
                </a:solidFill>
                <a:latin typeface="Libre Baskerville" pitchFamily="34" charset="0"/>
                <a:ea typeface="Libre Baskerville" pitchFamily="34" charset="-122"/>
                <a:cs typeface="Libre Baskerville" pitchFamily="34" charset="-120"/>
              </a:rPr>
              <a:t>System Failures</a:t>
            </a:r>
            <a:endParaRPr lang="en-US" sz="2150" dirty="0"/>
          </a:p>
        </p:txBody>
      </p:sp>
      <p:sp>
        <p:nvSpPr>
          <p:cNvPr id="11" name="Text 7"/>
          <p:cNvSpPr/>
          <p:nvPr/>
        </p:nvSpPr>
        <p:spPr>
          <a:xfrm>
            <a:off x="5885140" y="3777139"/>
            <a:ext cx="2223492" cy="354330"/>
          </a:xfrm>
          <a:prstGeom prst="rect">
            <a:avLst/>
          </a:prstGeom>
          <a:noFill/>
          <a:ln/>
        </p:spPr>
        <p:txBody>
          <a:bodyPr wrap="none" lIns="0" tIns="0" rIns="0" bIns="0" rtlCol="0" anchor="t"/>
          <a:lstStyle/>
          <a:p>
            <a:pPr marL="0" indent="0" algn="l">
              <a:lnSpc>
                <a:spcPts val="2750"/>
              </a:lnSpc>
              <a:buNone/>
            </a:pPr>
            <a:r>
              <a:rPr lang="en-US" sz="1700" dirty="0">
                <a:solidFill>
                  <a:srgbClr val="49495A"/>
                </a:solidFill>
                <a:latin typeface="Open Sans" pitchFamily="34" charset="0"/>
                <a:ea typeface="Open Sans" pitchFamily="34" charset="-122"/>
                <a:cs typeface="Open Sans" pitchFamily="34" charset="-120"/>
              </a:rPr>
              <a:t>Dependence on tech.</a:t>
            </a:r>
            <a:endParaRPr lang="en-US" sz="1700" dirty="0"/>
          </a:p>
        </p:txBody>
      </p:sp>
      <p:sp>
        <p:nvSpPr>
          <p:cNvPr id="12" name="Shape 8"/>
          <p:cNvSpPr/>
          <p:nvPr/>
        </p:nvSpPr>
        <p:spPr>
          <a:xfrm>
            <a:off x="5719048" y="4365308"/>
            <a:ext cx="8080772" cy="15240"/>
          </a:xfrm>
          <a:prstGeom prst="roundRect">
            <a:avLst>
              <a:gd name="adj" fmla="val 218008"/>
            </a:avLst>
          </a:prstGeom>
          <a:solidFill>
            <a:srgbClr val="D0CED9"/>
          </a:solidFill>
          <a:ln/>
        </p:spPr>
      </p:sp>
      <p:pic>
        <p:nvPicPr>
          <p:cNvPr id="13" name="Image 2" descr="preencoded.png"/>
          <p:cNvPicPr>
            <a:picLocks noChangeAspect="1"/>
          </p:cNvPicPr>
          <p:nvPr/>
        </p:nvPicPr>
        <p:blipFill>
          <a:blip r:embed="rId5"/>
          <a:stretch>
            <a:fillRect/>
          </a:stretch>
        </p:blipFill>
        <p:spPr>
          <a:xfrm>
            <a:off x="1617226" y="4408289"/>
            <a:ext cx="4855845" cy="1276112"/>
          </a:xfrm>
          <a:prstGeom prst="rect">
            <a:avLst/>
          </a:prstGeom>
        </p:spPr>
      </p:pic>
      <p:sp>
        <p:nvSpPr>
          <p:cNvPr id="14" name="Text 9"/>
          <p:cNvSpPr/>
          <p:nvPr/>
        </p:nvSpPr>
        <p:spPr>
          <a:xfrm>
            <a:off x="3959781" y="4824889"/>
            <a:ext cx="170617" cy="442913"/>
          </a:xfrm>
          <a:prstGeom prst="rect">
            <a:avLst/>
          </a:prstGeom>
          <a:noFill/>
          <a:ln/>
        </p:spPr>
        <p:txBody>
          <a:bodyPr wrap="none" lIns="0" tIns="0" rIns="0" bIns="0" rtlCol="0" anchor="t"/>
          <a:lstStyle/>
          <a:p>
            <a:pPr marL="0" indent="0" algn="ctr">
              <a:lnSpc>
                <a:spcPts val="3450"/>
              </a:lnSpc>
              <a:buNone/>
            </a:pPr>
            <a:r>
              <a:rPr lang="en-US" sz="2150" dirty="0">
                <a:solidFill>
                  <a:srgbClr val="49495A"/>
                </a:solidFill>
                <a:latin typeface="Libre Baskerville" pitchFamily="34" charset="0"/>
                <a:ea typeface="Libre Baskerville" pitchFamily="34" charset="-122"/>
                <a:cs typeface="Libre Baskerville" pitchFamily="34" charset="-120"/>
              </a:rPr>
              <a:t>3</a:t>
            </a:r>
            <a:endParaRPr lang="en-US" sz="2150" dirty="0"/>
          </a:p>
        </p:txBody>
      </p:sp>
      <p:sp>
        <p:nvSpPr>
          <p:cNvPr id="15" name="Text 10"/>
          <p:cNvSpPr/>
          <p:nvPr/>
        </p:nvSpPr>
        <p:spPr>
          <a:xfrm>
            <a:off x="6694527" y="4629745"/>
            <a:ext cx="2018347" cy="345996"/>
          </a:xfrm>
          <a:prstGeom prst="rect">
            <a:avLst/>
          </a:prstGeom>
          <a:noFill/>
          <a:ln/>
        </p:spPr>
        <p:txBody>
          <a:bodyPr wrap="none" lIns="0" tIns="0" rIns="0" bIns="0" rtlCol="0" anchor="t"/>
          <a:lstStyle/>
          <a:p>
            <a:pPr marL="0" indent="0" algn="l">
              <a:lnSpc>
                <a:spcPts val="2700"/>
              </a:lnSpc>
              <a:buNone/>
            </a:pPr>
            <a:r>
              <a:rPr lang="en-US" sz="2150" dirty="0">
                <a:solidFill>
                  <a:srgbClr val="49495A"/>
                </a:solidFill>
                <a:latin typeface="Libre Baskerville" pitchFamily="34" charset="0"/>
                <a:ea typeface="Libre Baskerville" pitchFamily="34" charset="-122"/>
                <a:cs typeface="Libre Baskerville" pitchFamily="34" charset="-120"/>
              </a:rPr>
              <a:t>Cyber Threats</a:t>
            </a:r>
            <a:endParaRPr lang="en-US" sz="2150" dirty="0"/>
          </a:p>
        </p:txBody>
      </p:sp>
      <p:sp>
        <p:nvSpPr>
          <p:cNvPr id="16" name="Text 11"/>
          <p:cNvSpPr/>
          <p:nvPr/>
        </p:nvSpPr>
        <p:spPr>
          <a:xfrm>
            <a:off x="6694527" y="5108615"/>
            <a:ext cx="2018347" cy="354330"/>
          </a:xfrm>
          <a:prstGeom prst="rect">
            <a:avLst/>
          </a:prstGeom>
          <a:noFill/>
          <a:ln/>
        </p:spPr>
        <p:txBody>
          <a:bodyPr wrap="none" lIns="0" tIns="0" rIns="0" bIns="0" rtlCol="0" anchor="t"/>
          <a:lstStyle/>
          <a:p>
            <a:pPr marL="0" indent="0" algn="l">
              <a:lnSpc>
                <a:spcPts val="2750"/>
              </a:lnSpc>
              <a:buNone/>
            </a:pPr>
            <a:r>
              <a:rPr lang="en-US" sz="1700" dirty="0">
                <a:solidFill>
                  <a:srgbClr val="49495A"/>
                </a:solidFill>
                <a:latin typeface="Open Sans" pitchFamily="34" charset="0"/>
                <a:ea typeface="Open Sans" pitchFamily="34" charset="-122"/>
                <a:cs typeface="Open Sans" pitchFamily="34" charset="-120"/>
              </a:rPr>
              <a:t>Data breach risk.</a:t>
            </a:r>
            <a:endParaRPr lang="en-US" sz="1700" dirty="0"/>
          </a:p>
        </p:txBody>
      </p:sp>
      <p:sp>
        <p:nvSpPr>
          <p:cNvPr id="17" name="Shape 12"/>
          <p:cNvSpPr/>
          <p:nvPr/>
        </p:nvSpPr>
        <p:spPr>
          <a:xfrm>
            <a:off x="6528435" y="5696783"/>
            <a:ext cx="7271385" cy="15240"/>
          </a:xfrm>
          <a:prstGeom prst="roundRect">
            <a:avLst>
              <a:gd name="adj" fmla="val 218008"/>
            </a:avLst>
          </a:prstGeom>
          <a:solidFill>
            <a:srgbClr val="D0CED9"/>
          </a:solidFill>
          <a:ln/>
        </p:spPr>
      </p:sp>
      <p:pic>
        <p:nvPicPr>
          <p:cNvPr id="18" name="Image 3" descr="preencoded.png"/>
          <p:cNvPicPr>
            <a:picLocks noChangeAspect="1"/>
          </p:cNvPicPr>
          <p:nvPr/>
        </p:nvPicPr>
        <p:blipFill>
          <a:blip r:embed="rId6"/>
          <a:stretch>
            <a:fillRect/>
          </a:stretch>
        </p:blipFill>
        <p:spPr>
          <a:xfrm>
            <a:off x="807839" y="5739765"/>
            <a:ext cx="6474500" cy="1276112"/>
          </a:xfrm>
          <a:prstGeom prst="rect">
            <a:avLst/>
          </a:prstGeom>
        </p:spPr>
      </p:pic>
      <p:sp>
        <p:nvSpPr>
          <p:cNvPr id="19" name="Text 13"/>
          <p:cNvSpPr/>
          <p:nvPr/>
        </p:nvSpPr>
        <p:spPr>
          <a:xfrm>
            <a:off x="3964067" y="6156365"/>
            <a:ext cx="162044" cy="442913"/>
          </a:xfrm>
          <a:prstGeom prst="rect">
            <a:avLst/>
          </a:prstGeom>
          <a:noFill/>
          <a:ln/>
        </p:spPr>
        <p:txBody>
          <a:bodyPr wrap="none" lIns="0" tIns="0" rIns="0" bIns="0" rtlCol="0" anchor="t"/>
          <a:lstStyle/>
          <a:p>
            <a:pPr marL="0" indent="0" algn="ctr">
              <a:lnSpc>
                <a:spcPts val="3450"/>
              </a:lnSpc>
              <a:buNone/>
            </a:pPr>
            <a:r>
              <a:rPr lang="en-US" sz="2150" dirty="0">
                <a:solidFill>
                  <a:srgbClr val="49495A"/>
                </a:solidFill>
                <a:latin typeface="Libre Baskerville" pitchFamily="34" charset="0"/>
                <a:ea typeface="Libre Baskerville" pitchFamily="34" charset="-122"/>
                <a:cs typeface="Libre Baskerville" pitchFamily="34" charset="-120"/>
              </a:rPr>
              <a:t>4</a:t>
            </a:r>
            <a:endParaRPr lang="en-US" sz="2150" dirty="0"/>
          </a:p>
        </p:txBody>
      </p:sp>
      <p:sp>
        <p:nvSpPr>
          <p:cNvPr id="20" name="Text 14"/>
          <p:cNvSpPr/>
          <p:nvPr/>
        </p:nvSpPr>
        <p:spPr>
          <a:xfrm>
            <a:off x="7503795" y="5961221"/>
            <a:ext cx="2734508" cy="345996"/>
          </a:xfrm>
          <a:prstGeom prst="rect">
            <a:avLst/>
          </a:prstGeom>
          <a:noFill/>
          <a:ln/>
        </p:spPr>
        <p:txBody>
          <a:bodyPr wrap="none" lIns="0" tIns="0" rIns="0" bIns="0" rtlCol="0" anchor="t"/>
          <a:lstStyle/>
          <a:p>
            <a:pPr marL="0" indent="0" algn="l">
              <a:lnSpc>
                <a:spcPts val="2700"/>
              </a:lnSpc>
              <a:buNone/>
            </a:pPr>
            <a:r>
              <a:rPr lang="en-US" sz="2150" dirty="0">
                <a:solidFill>
                  <a:srgbClr val="49495A"/>
                </a:solidFill>
                <a:latin typeface="Libre Baskerville" pitchFamily="34" charset="0"/>
                <a:ea typeface="Libre Baskerville" pitchFamily="34" charset="-122"/>
                <a:cs typeface="Libre Baskerville" pitchFamily="34" charset="-120"/>
              </a:rPr>
              <a:t>Employee Training</a:t>
            </a:r>
            <a:endParaRPr lang="en-US" sz="2150" dirty="0"/>
          </a:p>
        </p:txBody>
      </p:sp>
      <p:sp>
        <p:nvSpPr>
          <p:cNvPr id="21" name="Text 15"/>
          <p:cNvSpPr/>
          <p:nvPr/>
        </p:nvSpPr>
        <p:spPr>
          <a:xfrm>
            <a:off x="7503795" y="6440091"/>
            <a:ext cx="2734508" cy="354330"/>
          </a:xfrm>
          <a:prstGeom prst="rect">
            <a:avLst/>
          </a:prstGeom>
          <a:noFill/>
          <a:ln/>
        </p:spPr>
        <p:txBody>
          <a:bodyPr wrap="none" lIns="0" tIns="0" rIns="0" bIns="0" rtlCol="0" anchor="t"/>
          <a:lstStyle/>
          <a:p>
            <a:pPr marL="0" indent="0" algn="l">
              <a:lnSpc>
                <a:spcPts val="2750"/>
              </a:lnSpc>
              <a:buNone/>
            </a:pPr>
            <a:r>
              <a:rPr lang="en-US" sz="1700" dirty="0">
                <a:solidFill>
                  <a:srgbClr val="49495A"/>
                </a:solidFill>
                <a:latin typeface="Open Sans" pitchFamily="34" charset="0"/>
                <a:ea typeface="Open Sans" pitchFamily="34" charset="-122"/>
                <a:cs typeface="Open Sans" pitchFamily="34" charset="-120"/>
              </a:rPr>
              <a:t>Resistance to change.</a:t>
            </a:r>
            <a:endParaRPr lang="en-US" sz="1700" dirty="0"/>
          </a:p>
        </p:txBody>
      </p:sp>
      <p:sp>
        <p:nvSpPr>
          <p:cNvPr id="22" name="Text 16"/>
          <p:cNvSpPr/>
          <p:nvPr/>
        </p:nvSpPr>
        <p:spPr>
          <a:xfrm>
            <a:off x="775216" y="7264956"/>
            <a:ext cx="13079968" cy="354330"/>
          </a:xfrm>
          <a:prstGeom prst="rect">
            <a:avLst/>
          </a:prstGeom>
          <a:noFill/>
          <a:ln/>
        </p:spPr>
        <p:txBody>
          <a:bodyPr wrap="none" lIns="0" tIns="0" rIns="0" bIns="0" rtlCol="0" anchor="t"/>
          <a:lstStyle/>
          <a:p>
            <a:pPr marL="0" indent="0">
              <a:lnSpc>
                <a:spcPts val="2750"/>
              </a:lnSpc>
              <a:buNone/>
            </a:pPr>
            <a:endParaRPr lang="en-US" sz="1700" dirty="0"/>
          </a:p>
        </p:txBody>
      </p:sp>
      <p:sp>
        <p:nvSpPr>
          <p:cNvPr id="24" name="Rectangle 23">
            <a:extLst>
              <a:ext uri="{FF2B5EF4-FFF2-40B4-BE49-F238E27FC236}">
                <a16:creationId xmlns:a16="http://schemas.microsoft.com/office/drawing/2014/main" id="{6B3E2348-3631-F020-8B34-57B2B3F1565A}"/>
              </a:ext>
            </a:extLst>
          </p:cNvPr>
          <p:cNvSpPr/>
          <p:nvPr/>
        </p:nvSpPr>
        <p:spPr>
          <a:xfrm>
            <a:off x="12924263" y="7761249"/>
            <a:ext cx="1605776" cy="46835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bg1"/>
              </a:solidFill>
              <a:highlight>
                <a:srgbClr val="FFFF00"/>
              </a:highlight>
            </a:endParaRPr>
          </a:p>
        </p:txBody>
      </p:sp>
      <p:pic>
        <p:nvPicPr>
          <p:cNvPr id="25" name="Picture 24">
            <a:extLst>
              <a:ext uri="{FF2B5EF4-FFF2-40B4-BE49-F238E27FC236}">
                <a16:creationId xmlns:a16="http://schemas.microsoft.com/office/drawing/2014/main" id="{9869217A-73D5-2E32-447A-D91301804393}"/>
              </a:ext>
            </a:extLst>
          </p:cNvPr>
          <p:cNvPicPr>
            <a:picLocks noChangeAspect="1"/>
          </p:cNvPicPr>
          <p:nvPr/>
        </p:nvPicPr>
        <p:blipFill>
          <a:blip r:embed="rId7"/>
          <a:stretch>
            <a:fillRect/>
          </a:stretch>
        </p:blipFill>
        <p:spPr>
          <a:xfrm>
            <a:off x="0" y="-45450"/>
            <a:ext cx="2244438" cy="663709"/>
          </a:xfrm>
          <a:prstGeom prst="rect">
            <a:avLst/>
          </a:prstGeom>
        </p:spPr>
      </p:pic>
      <p:pic>
        <p:nvPicPr>
          <p:cNvPr id="26" name="Picture 25">
            <a:extLst>
              <a:ext uri="{FF2B5EF4-FFF2-40B4-BE49-F238E27FC236}">
                <a16:creationId xmlns:a16="http://schemas.microsoft.com/office/drawing/2014/main" id="{40C17FA9-B217-90CF-C020-E9221232C5E7}"/>
              </a:ext>
            </a:extLst>
          </p:cNvPr>
          <p:cNvPicPr>
            <a:picLocks noChangeAspect="1"/>
          </p:cNvPicPr>
          <p:nvPr/>
        </p:nvPicPr>
        <p:blipFill>
          <a:blip r:embed="rId8"/>
          <a:stretch>
            <a:fillRect/>
          </a:stretch>
        </p:blipFill>
        <p:spPr>
          <a:xfrm>
            <a:off x="13497791" y="0"/>
            <a:ext cx="1132609" cy="12365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781782"/>
            <a:ext cx="8565356" cy="708779"/>
          </a:xfrm>
          <a:prstGeom prst="rect">
            <a:avLst/>
          </a:prstGeom>
          <a:noFill/>
          <a:ln/>
        </p:spPr>
        <p:txBody>
          <a:bodyPr wrap="none" lIns="0" tIns="0" rIns="0" bIns="0" rtlCol="0" anchor="t"/>
          <a:lstStyle/>
          <a:p>
            <a:pPr marL="0" indent="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Future Scope and Conclusion</a:t>
            </a:r>
            <a:endParaRPr lang="en-US" sz="4450" dirty="0"/>
          </a:p>
        </p:txBody>
      </p:sp>
      <p:sp>
        <p:nvSpPr>
          <p:cNvPr id="4" name="Shape 1"/>
          <p:cNvSpPr/>
          <p:nvPr/>
        </p:nvSpPr>
        <p:spPr>
          <a:xfrm>
            <a:off x="793790" y="5085874"/>
            <a:ext cx="510302" cy="510302"/>
          </a:xfrm>
          <a:prstGeom prst="roundRect">
            <a:avLst>
              <a:gd name="adj" fmla="val 6667"/>
            </a:avLst>
          </a:prstGeom>
          <a:solidFill>
            <a:srgbClr val="EAE8F3"/>
          </a:solidFill>
          <a:ln/>
        </p:spPr>
      </p:sp>
      <p:sp>
        <p:nvSpPr>
          <p:cNvPr id="5" name="Text 2"/>
          <p:cNvSpPr/>
          <p:nvPr/>
        </p:nvSpPr>
        <p:spPr>
          <a:xfrm>
            <a:off x="972979" y="5170884"/>
            <a:ext cx="151805" cy="340281"/>
          </a:xfrm>
          <a:prstGeom prst="rect">
            <a:avLst/>
          </a:prstGeom>
          <a:noFill/>
          <a:ln/>
        </p:spPr>
        <p:txBody>
          <a:bodyPr wrap="none" lIns="0" tIns="0" rIns="0" bIns="0" rtlCol="0" anchor="t"/>
          <a:lstStyle/>
          <a:p>
            <a:pPr marL="0" indent="0" algn="ctr">
              <a:lnSpc>
                <a:spcPts val="2650"/>
              </a:lnSpc>
              <a:buNone/>
            </a:pPr>
            <a:r>
              <a:rPr lang="en-US" sz="2650" dirty="0">
                <a:solidFill>
                  <a:srgbClr val="49495A"/>
                </a:solidFill>
                <a:latin typeface="Libre Baskerville" pitchFamily="34" charset="0"/>
                <a:ea typeface="Libre Baskerville" pitchFamily="34" charset="-122"/>
                <a:cs typeface="Libre Baskerville" pitchFamily="34" charset="-120"/>
              </a:rPr>
              <a:t>1</a:t>
            </a:r>
            <a:endParaRPr lang="en-US" sz="2650" dirty="0"/>
          </a:p>
        </p:txBody>
      </p:sp>
      <p:sp>
        <p:nvSpPr>
          <p:cNvPr id="6" name="Text 3"/>
          <p:cNvSpPr/>
          <p:nvPr/>
        </p:nvSpPr>
        <p:spPr>
          <a:xfrm>
            <a:off x="1530906" y="5085874"/>
            <a:ext cx="3429953" cy="354330"/>
          </a:xfrm>
          <a:prstGeom prst="rect">
            <a:avLst/>
          </a:prstGeom>
          <a:noFill/>
          <a:ln/>
        </p:spPr>
        <p:txBody>
          <a:bodyPr wrap="none" lIns="0" tIns="0" rIns="0" bIns="0" rtlCol="0" anchor="t"/>
          <a:lstStyle/>
          <a:p>
            <a:pPr marL="0" indent="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Emerging Technologies</a:t>
            </a:r>
            <a:endParaRPr lang="en-US" sz="2200" dirty="0"/>
          </a:p>
        </p:txBody>
      </p:sp>
      <p:sp>
        <p:nvSpPr>
          <p:cNvPr id="7" name="Text 4"/>
          <p:cNvSpPr/>
          <p:nvPr/>
        </p:nvSpPr>
        <p:spPr>
          <a:xfrm>
            <a:off x="1530906" y="5576292"/>
            <a:ext cx="3459242" cy="725805"/>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Integration with blockchain and AI.</a:t>
            </a:r>
            <a:endParaRPr lang="en-US" sz="1750" dirty="0"/>
          </a:p>
        </p:txBody>
      </p:sp>
      <p:sp>
        <p:nvSpPr>
          <p:cNvPr id="8" name="Shape 5"/>
          <p:cNvSpPr/>
          <p:nvPr/>
        </p:nvSpPr>
        <p:spPr>
          <a:xfrm>
            <a:off x="5216962" y="5085874"/>
            <a:ext cx="510302" cy="510302"/>
          </a:xfrm>
          <a:prstGeom prst="roundRect">
            <a:avLst>
              <a:gd name="adj" fmla="val 6667"/>
            </a:avLst>
          </a:prstGeom>
          <a:solidFill>
            <a:srgbClr val="EAE8F3"/>
          </a:solidFill>
          <a:ln/>
        </p:spPr>
      </p:sp>
      <p:sp>
        <p:nvSpPr>
          <p:cNvPr id="9" name="Text 6"/>
          <p:cNvSpPr/>
          <p:nvPr/>
        </p:nvSpPr>
        <p:spPr>
          <a:xfrm>
            <a:off x="5367337" y="5170884"/>
            <a:ext cx="209550" cy="340281"/>
          </a:xfrm>
          <a:prstGeom prst="rect">
            <a:avLst/>
          </a:prstGeom>
          <a:noFill/>
          <a:ln/>
        </p:spPr>
        <p:txBody>
          <a:bodyPr wrap="none" lIns="0" tIns="0" rIns="0" bIns="0" rtlCol="0" anchor="t"/>
          <a:lstStyle/>
          <a:p>
            <a:pPr marL="0" indent="0" algn="ctr">
              <a:lnSpc>
                <a:spcPts val="2650"/>
              </a:lnSpc>
              <a:buNone/>
            </a:pPr>
            <a:r>
              <a:rPr lang="en-US" sz="2650" dirty="0">
                <a:solidFill>
                  <a:srgbClr val="49495A"/>
                </a:solidFill>
                <a:latin typeface="Libre Baskerville" pitchFamily="34" charset="0"/>
                <a:ea typeface="Libre Baskerville" pitchFamily="34" charset="-122"/>
                <a:cs typeface="Libre Baskerville" pitchFamily="34" charset="-120"/>
              </a:rPr>
              <a:t>2</a:t>
            </a:r>
            <a:endParaRPr lang="en-US" sz="2650" dirty="0"/>
          </a:p>
        </p:txBody>
      </p:sp>
      <p:sp>
        <p:nvSpPr>
          <p:cNvPr id="10" name="Text 7"/>
          <p:cNvSpPr/>
          <p:nvPr/>
        </p:nvSpPr>
        <p:spPr>
          <a:xfrm>
            <a:off x="5954078" y="508587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Mobile Expansion</a:t>
            </a:r>
            <a:endParaRPr lang="en-US" sz="2200" dirty="0"/>
          </a:p>
        </p:txBody>
      </p:sp>
      <p:sp>
        <p:nvSpPr>
          <p:cNvPr id="11" name="Text 8"/>
          <p:cNvSpPr/>
          <p:nvPr/>
        </p:nvSpPr>
        <p:spPr>
          <a:xfrm>
            <a:off x="5954078" y="5576292"/>
            <a:ext cx="3459242" cy="725805"/>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Expansion of mobile banking options.</a:t>
            </a:r>
            <a:endParaRPr lang="en-US" sz="1750" dirty="0"/>
          </a:p>
        </p:txBody>
      </p:sp>
      <p:sp>
        <p:nvSpPr>
          <p:cNvPr id="12" name="Shape 9"/>
          <p:cNvSpPr/>
          <p:nvPr/>
        </p:nvSpPr>
        <p:spPr>
          <a:xfrm>
            <a:off x="9640133" y="5085874"/>
            <a:ext cx="510302" cy="510302"/>
          </a:xfrm>
          <a:prstGeom prst="roundRect">
            <a:avLst>
              <a:gd name="adj" fmla="val 6667"/>
            </a:avLst>
          </a:prstGeom>
          <a:solidFill>
            <a:srgbClr val="EAE8F3"/>
          </a:solidFill>
          <a:ln/>
        </p:spPr>
      </p:sp>
      <p:sp>
        <p:nvSpPr>
          <p:cNvPr id="13" name="Text 10"/>
          <p:cNvSpPr/>
          <p:nvPr/>
        </p:nvSpPr>
        <p:spPr>
          <a:xfrm>
            <a:off x="9790509" y="5170884"/>
            <a:ext cx="209550" cy="340281"/>
          </a:xfrm>
          <a:prstGeom prst="rect">
            <a:avLst/>
          </a:prstGeom>
          <a:noFill/>
          <a:ln/>
        </p:spPr>
        <p:txBody>
          <a:bodyPr wrap="none" lIns="0" tIns="0" rIns="0" bIns="0" rtlCol="0" anchor="t"/>
          <a:lstStyle/>
          <a:p>
            <a:pPr marL="0" indent="0" algn="ctr">
              <a:lnSpc>
                <a:spcPts val="2650"/>
              </a:lnSpc>
              <a:buNone/>
            </a:pPr>
            <a:r>
              <a:rPr lang="en-US" sz="2650" dirty="0">
                <a:solidFill>
                  <a:srgbClr val="49495A"/>
                </a:solidFill>
                <a:latin typeface="Libre Baskerville" pitchFamily="34" charset="0"/>
                <a:ea typeface="Libre Baskerville" pitchFamily="34" charset="-122"/>
                <a:cs typeface="Libre Baskerville" pitchFamily="34" charset="-120"/>
              </a:rPr>
              <a:t>3</a:t>
            </a:r>
            <a:endParaRPr lang="en-US" sz="2650" dirty="0"/>
          </a:p>
        </p:txBody>
      </p:sp>
      <p:sp>
        <p:nvSpPr>
          <p:cNvPr id="14" name="Text 11"/>
          <p:cNvSpPr/>
          <p:nvPr/>
        </p:nvSpPr>
        <p:spPr>
          <a:xfrm>
            <a:off x="10377249" y="508587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Cybersecurity</a:t>
            </a:r>
            <a:endParaRPr lang="en-US" sz="2200" dirty="0"/>
          </a:p>
        </p:txBody>
      </p:sp>
      <p:sp>
        <p:nvSpPr>
          <p:cNvPr id="15" name="Text 12"/>
          <p:cNvSpPr/>
          <p:nvPr/>
        </p:nvSpPr>
        <p:spPr>
          <a:xfrm>
            <a:off x="10377249" y="5576292"/>
            <a:ext cx="3459242" cy="725805"/>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Focus on cybersecurity and fraud prevention.</a:t>
            </a:r>
            <a:endParaRPr lang="en-US" sz="1750" dirty="0"/>
          </a:p>
        </p:txBody>
      </p:sp>
      <p:sp>
        <p:nvSpPr>
          <p:cNvPr id="16" name="Text 13"/>
          <p:cNvSpPr/>
          <p:nvPr/>
        </p:nvSpPr>
        <p:spPr>
          <a:xfrm>
            <a:off x="793790" y="6557248"/>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A robust bank management system is crucial. It helps to stay competitive in the financial landscape. Expect personalized services based on customer data.</a:t>
            </a:r>
            <a:endParaRPr lang="en-US" sz="1750" dirty="0"/>
          </a:p>
        </p:txBody>
      </p:sp>
      <p:sp>
        <p:nvSpPr>
          <p:cNvPr id="17" name="Rectangle 16">
            <a:extLst>
              <a:ext uri="{FF2B5EF4-FFF2-40B4-BE49-F238E27FC236}">
                <a16:creationId xmlns:a16="http://schemas.microsoft.com/office/drawing/2014/main" id="{A15DAE12-9907-BE72-9BAF-E2FE937D9BE2}"/>
              </a:ext>
            </a:extLst>
          </p:cNvPr>
          <p:cNvSpPr/>
          <p:nvPr/>
        </p:nvSpPr>
        <p:spPr>
          <a:xfrm>
            <a:off x="12924263" y="7761249"/>
            <a:ext cx="1605776" cy="46835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bg1"/>
              </a:solidFill>
              <a:highlight>
                <a:srgbClr val="FFFF00"/>
              </a:highlight>
            </a:endParaRPr>
          </a:p>
        </p:txBody>
      </p:sp>
      <p:pic>
        <p:nvPicPr>
          <p:cNvPr id="18" name="Picture 17">
            <a:extLst>
              <a:ext uri="{FF2B5EF4-FFF2-40B4-BE49-F238E27FC236}">
                <a16:creationId xmlns:a16="http://schemas.microsoft.com/office/drawing/2014/main" id="{506DB8A6-D8A1-ED40-75B7-5E78CB0A9AFE}"/>
              </a:ext>
            </a:extLst>
          </p:cNvPr>
          <p:cNvPicPr>
            <a:picLocks noChangeAspect="1"/>
          </p:cNvPicPr>
          <p:nvPr/>
        </p:nvPicPr>
        <p:blipFill>
          <a:blip r:embed="rId4"/>
          <a:stretch>
            <a:fillRect/>
          </a:stretch>
        </p:blipFill>
        <p:spPr>
          <a:xfrm>
            <a:off x="0" y="-45450"/>
            <a:ext cx="2244438" cy="663709"/>
          </a:xfrm>
          <a:prstGeom prst="rect">
            <a:avLst/>
          </a:prstGeom>
        </p:spPr>
      </p:pic>
      <p:pic>
        <p:nvPicPr>
          <p:cNvPr id="19" name="Picture 18">
            <a:extLst>
              <a:ext uri="{FF2B5EF4-FFF2-40B4-BE49-F238E27FC236}">
                <a16:creationId xmlns:a16="http://schemas.microsoft.com/office/drawing/2014/main" id="{FB652D9D-6B60-943E-C443-B21DF1083185}"/>
              </a:ext>
            </a:extLst>
          </p:cNvPr>
          <p:cNvPicPr>
            <a:picLocks noChangeAspect="1"/>
          </p:cNvPicPr>
          <p:nvPr/>
        </p:nvPicPr>
        <p:blipFill>
          <a:blip r:embed="rId5"/>
          <a:stretch>
            <a:fillRect/>
          </a:stretch>
        </p:blipFill>
        <p:spPr>
          <a:xfrm>
            <a:off x="13497791" y="-45450"/>
            <a:ext cx="1132609" cy="12365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0B1EF9-2DFD-BD1B-3B18-4251394F373E}"/>
              </a:ext>
            </a:extLst>
          </p:cNvPr>
          <p:cNvSpPr txBox="1"/>
          <p:nvPr/>
        </p:nvSpPr>
        <p:spPr>
          <a:xfrm>
            <a:off x="5163013" y="3514635"/>
            <a:ext cx="4650059" cy="1200329"/>
          </a:xfrm>
          <a:prstGeom prst="rect">
            <a:avLst/>
          </a:prstGeom>
          <a:noFill/>
        </p:spPr>
        <p:txBody>
          <a:bodyPr wrap="square" rtlCol="0">
            <a:spAutoFit/>
          </a:bodyPr>
          <a:lstStyle/>
          <a:p>
            <a:r>
              <a:rPr lang="en-US" sz="7200" dirty="0"/>
              <a:t>Thank You</a:t>
            </a:r>
            <a:endParaRPr lang="en-IN" sz="7200" dirty="0"/>
          </a:p>
        </p:txBody>
      </p:sp>
      <p:pic>
        <p:nvPicPr>
          <p:cNvPr id="3" name="Picture 2">
            <a:extLst>
              <a:ext uri="{FF2B5EF4-FFF2-40B4-BE49-F238E27FC236}">
                <a16:creationId xmlns:a16="http://schemas.microsoft.com/office/drawing/2014/main" id="{8AFAD888-EFB0-FFB5-0245-D90EF105EFA4}"/>
              </a:ext>
            </a:extLst>
          </p:cNvPr>
          <p:cNvPicPr>
            <a:picLocks noChangeAspect="1"/>
          </p:cNvPicPr>
          <p:nvPr/>
        </p:nvPicPr>
        <p:blipFill>
          <a:blip r:embed="rId2"/>
          <a:stretch>
            <a:fillRect/>
          </a:stretch>
        </p:blipFill>
        <p:spPr>
          <a:xfrm>
            <a:off x="0" y="-45450"/>
            <a:ext cx="2244438" cy="663709"/>
          </a:xfrm>
          <a:prstGeom prst="rect">
            <a:avLst/>
          </a:prstGeom>
        </p:spPr>
      </p:pic>
      <p:pic>
        <p:nvPicPr>
          <p:cNvPr id="4" name="Picture 3">
            <a:extLst>
              <a:ext uri="{FF2B5EF4-FFF2-40B4-BE49-F238E27FC236}">
                <a16:creationId xmlns:a16="http://schemas.microsoft.com/office/drawing/2014/main" id="{B0132C04-F263-050E-59C4-4050A80F3CD0}"/>
              </a:ext>
            </a:extLst>
          </p:cNvPr>
          <p:cNvPicPr>
            <a:picLocks noChangeAspect="1"/>
          </p:cNvPicPr>
          <p:nvPr/>
        </p:nvPicPr>
        <p:blipFill>
          <a:blip r:embed="rId3"/>
          <a:stretch>
            <a:fillRect/>
          </a:stretch>
        </p:blipFill>
        <p:spPr>
          <a:xfrm>
            <a:off x="13497791" y="0"/>
            <a:ext cx="1132609" cy="1236519"/>
          </a:xfrm>
          <a:prstGeom prst="rect">
            <a:avLst/>
          </a:prstGeom>
        </p:spPr>
      </p:pic>
    </p:spTree>
    <p:extLst>
      <p:ext uri="{BB962C8B-B14F-4D97-AF65-F5344CB8AC3E}">
        <p14:creationId xmlns:p14="http://schemas.microsoft.com/office/powerpoint/2010/main" val="1813378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255</Words>
  <Application>Microsoft Office PowerPoint</Application>
  <PresentationFormat>Custom</PresentationFormat>
  <Paragraphs>57</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Open Sans</vt:lpstr>
      <vt:lpstr>Arial</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Prajapati Harshil</cp:lastModifiedBy>
  <cp:revision>10</cp:revision>
  <dcterms:created xsi:type="dcterms:W3CDTF">2025-02-27T13:45:20Z</dcterms:created>
  <dcterms:modified xsi:type="dcterms:W3CDTF">2025-02-28T09:48:28Z</dcterms:modified>
</cp:coreProperties>
</file>