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17" r:id="rId7"/>
    <p:sldId id="392" r:id="rId8"/>
    <p:sldId id="393" r:id="rId9"/>
    <p:sldId id="277" r:id="rId10"/>
    <p:sldId id="278" r:id="rId11"/>
    <p:sldId id="279" r:id="rId12"/>
    <p:sldId id="268" r:id="rId13"/>
    <p:sldId id="272" r:id="rId14"/>
    <p:sldId id="270" r:id="rId15"/>
    <p:sldId id="281" r:id="rId16"/>
    <p:sldId id="321"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44" autoAdjust="0"/>
  </p:normalViewPr>
  <p:slideViewPr>
    <p:cSldViewPr snapToGrid="0">
      <p:cViewPr>
        <p:scale>
          <a:sx n="75" d="100"/>
          <a:sy n="75" d="100"/>
        </p:scale>
        <p:origin x="974" y="29"/>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5/6/2022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31510" y="1051551"/>
            <a:ext cx="4033428" cy="2384898"/>
          </a:xfrm>
        </p:spPr>
        <p:txBody>
          <a:bodyPr anchor="b" anchorCtr="0">
            <a:normAutofit/>
          </a:bodyPr>
          <a:lstStyle/>
          <a:p>
            <a:r>
              <a:rPr lang="en-US" dirty="0"/>
              <a:t>Twitter Sentiment Analysis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142054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677498"/>
            <a:ext cx="5230504" cy="796471"/>
          </a:xfrm>
        </p:spPr>
        <p:txBody>
          <a:bodyPr/>
          <a:lstStyle/>
          <a:p>
            <a:r>
              <a:rPr lang="en-US" dirty="0"/>
              <a:t>Table of content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18654" y="1719572"/>
            <a:ext cx="11477625" cy="3415519"/>
          </a:xfrm>
        </p:spPr>
        <p:txBody>
          <a:bodyPr/>
          <a:lstStyle/>
          <a:p>
            <a:r>
              <a:rPr lang="en-US" sz="2800" dirty="0"/>
              <a:t>1.  Abstract </a:t>
            </a:r>
          </a:p>
          <a:p>
            <a:r>
              <a:rPr lang="en-US" sz="2800" dirty="0"/>
              <a:t>2.  Introduction </a:t>
            </a:r>
          </a:p>
          <a:p>
            <a:r>
              <a:rPr lang="en-US" sz="2800" dirty="0"/>
              <a:t>3. Literature review</a:t>
            </a:r>
          </a:p>
          <a:p>
            <a:r>
              <a:rPr lang="en-US" sz="2800" dirty="0"/>
              <a:t>4. Proposed methodology</a:t>
            </a:r>
          </a:p>
          <a:p>
            <a:r>
              <a:rPr lang="en-US" sz="2800" dirty="0"/>
              <a:t>5. Experimental and result analysis</a:t>
            </a:r>
          </a:p>
          <a:p>
            <a:r>
              <a:rPr lang="en-US" sz="2800" dirty="0"/>
              <a:t>6. Conclusion</a:t>
            </a:r>
          </a:p>
          <a:p>
            <a:r>
              <a:rPr lang="en-US" sz="2800" dirty="0"/>
              <a:t>7. References </a:t>
            </a:r>
          </a:p>
          <a:p>
            <a:endParaRPr lang="en-US" sz="2800"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250"/>
                                        <p:tgtEl>
                                          <p:spTgt spid="3">
                                            <p:txEl>
                                              <p:pRg st="0" end="0"/>
                                            </p:txEl>
                                          </p:spTgt>
                                        </p:tgtEl>
                                      </p:cBhvr>
                                    </p:animEffect>
                                    <p:anim calcmode="lin" valueType="num">
                                      <p:cBhvr>
                                        <p:cTn id="8"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500"/>
                                        <p:tgtEl>
                                          <p:spTgt spid="3">
                                            <p:txEl>
                                              <p:pRg st="1" end="1"/>
                                            </p:txEl>
                                          </p:spTgt>
                                        </p:tgtEl>
                                      </p:cBhvr>
                                    </p:animEffect>
                                    <p:anim calcmode="lin" valueType="num">
                                      <p:cBhvr>
                                        <p:cTn id="14"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75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75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75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75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750"/>
                            </p:stCondLst>
                            <p:childTnLst>
                              <p:par>
                                <p:cTn id="41" presetID="42" presetClass="entr" presetSubtype="0"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0795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7000"/>
              </a:lnSpc>
              <a:spcAft>
                <a:spcPts val="800"/>
              </a:spcAft>
            </a:pPr>
            <a:r>
              <a:rPr lang="en-US" sz="66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6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27B5A60-0A4B-8F2A-27BE-45609BFA9F81}"/>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8" name="TextBox 7">
            <a:extLst>
              <a:ext uri="{FF2B5EF4-FFF2-40B4-BE49-F238E27FC236}">
                <a16:creationId xmlns:a16="http://schemas.microsoft.com/office/drawing/2014/main" id="{CFCFA67D-9494-A140-FBE4-1BD5208F4159}"/>
              </a:ext>
            </a:extLst>
          </p:cNvPr>
          <p:cNvSpPr txBox="1"/>
          <p:nvPr/>
        </p:nvSpPr>
        <p:spPr>
          <a:xfrm>
            <a:off x="157316" y="1905506"/>
            <a:ext cx="11700387"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 In this project we focused on the tweets of people to analyze that the tweet is positive negative or neutral we performed some basic algorithm and some advanced algorithms to train the machine for predication of the output.</a:t>
            </a:r>
          </a:p>
          <a:p>
            <a:pPr marL="285750" indent="-285750">
              <a:buFont typeface="Arial" panose="020B0604020202020204" pitchFamily="34" charset="0"/>
              <a:buChar char="•"/>
            </a:pPr>
            <a:endParaRPr lang="en-US" sz="2400" dirty="0">
              <a:latin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Using  machine learning algorithms like logistics regression, SVM, decision tree, confusion matrix etc. </a:t>
            </a:r>
          </a:p>
          <a:p>
            <a:pPr marL="285750" indent="-285750">
              <a:buFont typeface="Arial" panose="020B0604020202020204" pitchFamily="34" charset="0"/>
              <a:buChar char="•"/>
            </a:pPr>
            <a:endParaRPr lang="en-US" sz="2400" dirty="0">
              <a:latin typeface="Times New Roman" panose="02020603050405020304" pitchFamily="18" charset="0"/>
            </a:endParaRP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275076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anim calcmode="lin" valueType="num">
                                      <p:cBhvr>
                                        <p:cTn id="1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EF3B55A-58FD-0E55-D14C-389EBDE666AA}"/>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59E89BA4-3ACB-566E-BF2F-CB0013275C6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758EC209-7E49-02BB-CAB6-4C94BC46096E}"/>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6" name="Title 5">
            <a:extLst>
              <a:ext uri="{FF2B5EF4-FFF2-40B4-BE49-F238E27FC236}">
                <a16:creationId xmlns:a16="http://schemas.microsoft.com/office/drawing/2014/main" id="{FD209BAB-BF89-ED9A-EDE7-5BCAAC8C7241}"/>
              </a:ext>
            </a:extLst>
          </p:cNvPr>
          <p:cNvSpPr>
            <a:spLocks noGrp="1"/>
          </p:cNvSpPr>
          <p:nvPr>
            <p:ph type="ctrTitle"/>
          </p:nvPr>
        </p:nvSpPr>
        <p:spPr>
          <a:xfrm>
            <a:off x="640556" y="1092200"/>
            <a:ext cx="5437187" cy="1168400"/>
          </a:xfrm>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Introduction:</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8800" dirty="0"/>
          </a:p>
        </p:txBody>
      </p:sp>
      <p:sp>
        <p:nvSpPr>
          <p:cNvPr id="7" name="Subtitle 6">
            <a:extLst>
              <a:ext uri="{FF2B5EF4-FFF2-40B4-BE49-F238E27FC236}">
                <a16:creationId xmlns:a16="http://schemas.microsoft.com/office/drawing/2014/main" id="{15708C0A-30F1-EE33-78B4-8AE54E906DC1}"/>
              </a:ext>
            </a:extLst>
          </p:cNvPr>
          <p:cNvSpPr>
            <a:spLocks noGrp="1"/>
          </p:cNvSpPr>
          <p:nvPr>
            <p:ph type="subTitle" idx="1"/>
          </p:nvPr>
        </p:nvSpPr>
        <p:spPr>
          <a:xfrm>
            <a:off x="550863" y="1676400"/>
            <a:ext cx="9187497" cy="4405540"/>
          </a:xfrm>
        </p:spPr>
        <p:txBody>
          <a:bodyPr/>
          <a:lstStyle/>
          <a:p>
            <a:endParaRPr lang="en-IN" dirty="0"/>
          </a:p>
        </p:txBody>
      </p:sp>
    </p:spTree>
    <p:extLst>
      <p:ext uri="{BB962C8B-B14F-4D97-AF65-F5344CB8AC3E}">
        <p14:creationId xmlns:p14="http://schemas.microsoft.com/office/powerpoint/2010/main" val="365799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{7DE07AEF-75F2-4BBA-B20B-DEF119473860}tf33713516_win32</Template>
  <TotalTime>56</TotalTime>
  <Words>697</Words>
  <Application>Microsoft Office PowerPoint</Application>
  <PresentationFormat>Widescreen</PresentationFormat>
  <Paragraphs>136</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Gill Sans MT</vt:lpstr>
      <vt:lpstr>Symbol</vt:lpstr>
      <vt:lpstr>Times New Roman</vt:lpstr>
      <vt:lpstr>Walbaum Display</vt:lpstr>
      <vt:lpstr>3DFloatVTI</vt:lpstr>
      <vt:lpstr>Twitter Sentiment Analysis </vt:lpstr>
      <vt:lpstr>Table of content</vt:lpstr>
      <vt:lpstr>ABSTRACT</vt:lpstr>
      <vt:lpstr>PowerPoint Presentation</vt:lpstr>
      <vt:lpstr> Introduction: </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dc:title>
  <dc:creator>HARSH DUBEY</dc:creator>
  <cp:lastModifiedBy>HARSH DUBEY</cp:lastModifiedBy>
  <cp:revision>3</cp:revision>
  <dcterms:created xsi:type="dcterms:W3CDTF">2022-05-06T10:17:36Z</dcterms:created>
  <dcterms:modified xsi:type="dcterms:W3CDTF">2022-05-06T11:13:46Z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