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6" r:id="rId5"/>
    <p:sldId id="259" r:id="rId6"/>
    <p:sldId id="260" r:id="rId7"/>
    <p:sldId id="282" r:id="rId8"/>
    <p:sldId id="284" r:id="rId9"/>
    <p:sldId id="285" r:id="rId10"/>
    <p:sldId id="276" r:id="rId11"/>
    <p:sldId id="277"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4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4" d="100"/>
          <a:sy n="114"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7FF18-C331-4B53-81A4-FD8737884F52}" type="datetimeFigureOut">
              <a:rPr lang="en-US" smtClean="0"/>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D4E3D-5830-4DE9-9F21-05532B502430}" type="slidenum">
              <a:rPr lang="en-US" smtClean="0"/>
              <a:t>‹#›</a:t>
            </a:fld>
            <a:endParaRPr lang="en-US"/>
          </a:p>
        </p:txBody>
      </p:sp>
    </p:spTree>
    <p:extLst>
      <p:ext uri="{BB962C8B-B14F-4D97-AF65-F5344CB8AC3E}">
        <p14:creationId xmlns:p14="http://schemas.microsoft.com/office/powerpoint/2010/main" val="101731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8371-591A-4200-AB41-8E714E98D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6D9F82-6A9F-429A-9CEA-074DEF120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EB5D3-0B4E-486B-A701-E6AF3870255B}"/>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5" name="Footer Placeholder 4">
            <a:extLst>
              <a:ext uri="{FF2B5EF4-FFF2-40B4-BE49-F238E27FC236}">
                <a16:creationId xmlns:a16="http://schemas.microsoft.com/office/drawing/2014/main" id="{91EA85DB-D4B6-4A8E-BDC3-081DF2FFC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0F8CB-1F43-4C55-8FDA-8FBCC07D3B14}"/>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107257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E4E6-6C22-4B9F-93B1-7C0575BE6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BEC09-FA5C-469E-BB55-A474BD60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B03C0-D6E8-48DD-929C-EF0E0E42E61B}"/>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5" name="Footer Placeholder 4">
            <a:extLst>
              <a:ext uri="{FF2B5EF4-FFF2-40B4-BE49-F238E27FC236}">
                <a16:creationId xmlns:a16="http://schemas.microsoft.com/office/drawing/2014/main" id="{6A65AF81-EE62-4696-8358-1BA47F1C5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D18E0-8803-4107-ABBB-AD384D85DA36}"/>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369419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A3B6F-7F49-4248-88A8-7857E71CE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BC371A-30D3-4FB8-8EBE-7B8511A0C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650FC-7DC0-4D89-B0CB-A2CEECF7BDC5}"/>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5" name="Footer Placeholder 4">
            <a:extLst>
              <a:ext uri="{FF2B5EF4-FFF2-40B4-BE49-F238E27FC236}">
                <a16:creationId xmlns:a16="http://schemas.microsoft.com/office/drawing/2014/main" id="{C228E4EE-AE0F-4BCF-B5EC-B6FB3A324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763B6-A51B-4791-8839-CACE1DEB9A01}"/>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28574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49D0-AAC0-40AC-BDF9-0CD46949F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47CE2-2A59-494F-BFCA-D65D1EFDC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92404-C7A2-4A26-B40B-5527B1136190}"/>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5" name="Footer Placeholder 4">
            <a:extLst>
              <a:ext uri="{FF2B5EF4-FFF2-40B4-BE49-F238E27FC236}">
                <a16:creationId xmlns:a16="http://schemas.microsoft.com/office/drawing/2014/main" id="{E556BB7A-64E4-49D2-84A7-F67E4DB28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3C72D-5BAF-439F-B2C3-4763BCE8EF49}"/>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6789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85F-9779-418A-BC18-7C371702B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9E7C26-30F5-4C12-B718-F5614AA23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8D3A45-03B3-464D-8C0E-91C57A4CA73C}"/>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5" name="Footer Placeholder 4">
            <a:extLst>
              <a:ext uri="{FF2B5EF4-FFF2-40B4-BE49-F238E27FC236}">
                <a16:creationId xmlns:a16="http://schemas.microsoft.com/office/drawing/2014/main" id="{E1D774DB-AA26-4735-8FE1-98912AC6E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69499-F40E-4202-93F9-88148D0A469C}"/>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68173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F323-5CFD-4E93-ABDE-3B9A34264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4DB361-E990-4607-8693-B98B19EAE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0AEE9-6881-4ED8-8CC0-B4D365EF7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A1E9C-C5F7-4214-85D4-AF4E97B2604A}"/>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6" name="Footer Placeholder 5">
            <a:extLst>
              <a:ext uri="{FF2B5EF4-FFF2-40B4-BE49-F238E27FC236}">
                <a16:creationId xmlns:a16="http://schemas.microsoft.com/office/drawing/2014/main" id="{FF2288B1-9B50-4A6C-8E6B-29F05D3E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FD5D-2245-4099-8D3A-99FA7EF5F2FD}"/>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15864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DC76-9946-40B5-A214-39BA205FA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A96C5C-340E-420B-ABE4-00A8715B4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BF83D-A2BF-4E78-A8BC-3E51B7E4C5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0A222-365D-498F-B602-681687A42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59056-0307-49DD-8543-5BE672245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E5090-2163-4845-836D-6C57688D1C85}"/>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8" name="Footer Placeholder 7">
            <a:extLst>
              <a:ext uri="{FF2B5EF4-FFF2-40B4-BE49-F238E27FC236}">
                <a16:creationId xmlns:a16="http://schemas.microsoft.com/office/drawing/2014/main" id="{C98EDDD1-8C03-4058-9EA1-7704B284F5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A4521-D0CF-4AB0-8D6F-8AF3F07C3EB2}"/>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237914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60D-5789-4848-94D8-C8BE627C7B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C24FE-2BD7-4765-8AA5-1F86E453F32B}"/>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4" name="Footer Placeholder 3">
            <a:extLst>
              <a:ext uri="{FF2B5EF4-FFF2-40B4-BE49-F238E27FC236}">
                <a16:creationId xmlns:a16="http://schemas.microsoft.com/office/drawing/2014/main" id="{E192ECD3-F900-4A50-A79C-519356146E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F8D8B-536B-4D9C-83A6-739E05F781DE}"/>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409382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B6D9E-9E65-4E35-8589-134BF84B21BD}"/>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3" name="Footer Placeholder 2">
            <a:extLst>
              <a:ext uri="{FF2B5EF4-FFF2-40B4-BE49-F238E27FC236}">
                <a16:creationId xmlns:a16="http://schemas.microsoft.com/office/drawing/2014/main" id="{8DFEA940-80D4-4EF8-8818-83B02310A7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95B86-C8E8-4F1F-83BF-8D93462E6258}"/>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50155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8011-80DD-455C-8E97-A80BEC838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4DDFC7-86BF-4A5E-BD2A-6283C4D96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30381-BAB9-464E-AE06-7CC68D90F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85FE2-E6B9-454B-BEC8-10C15778AD4C}"/>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6" name="Footer Placeholder 5">
            <a:extLst>
              <a:ext uri="{FF2B5EF4-FFF2-40B4-BE49-F238E27FC236}">
                <a16:creationId xmlns:a16="http://schemas.microsoft.com/office/drawing/2014/main" id="{8599A80D-C77C-48F4-8E94-8D8FDA666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691A5-4905-48D0-B257-2AEEDA28D1AA}"/>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9883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EAEF-8DB3-404B-BA53-06ED1EC5F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34931-6574-407E-991E-1B25B040E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03C7FA-7E8E-4B84-B723-EA7C3BD5E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48D5B-68B4-46DE-B48E-C6E72F7A71BC}"/>
              </a:ext>
            </a:extLst>
          </p:cNvPr>
          <p:cNvSpPr>
            <a:spLocks noGrp="1"/>
          </p:cNvSpPr>
          <p:nvPr>
            <p:ph type="dt" sz="half" idx="10"/>
          </p:nvPr>
        </p:nvSpPr>
        <p:spPr/>
        <p:txBody>
          <a:bodyPr/>
          <a:lstStyle/>
          <a:p>
            <a:fld id="{7DCE67EE-F94B-4D67-89DF-6C22F6D52271}" type="datetimeFigureOut">
              <a:rPr lang="en-US" smtClean="0"/>
              <a:t>2/20/2021</a:t>
            </a:fld>
            <a:endParaRPr lang="en-US"/>
          </a:p>
        </p:txBody>
      </p:sp>
      <p:sp>
        <p:nvSpPr>
          <p:cNvPr id="6" name="Footer Placeholder 5">
            <a:extLst>
              <a:ext uri="{FF2B5EF4-FFF2-40B4-BE49-F238E27FC236}">
                <a16:creationId xmlns:a16="http://schemas.microsoft.com/office/drawing/2014/main" id="{40BDA0AD-5905-42CA-9B8D-65AE16B9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038D4-074C-40BF-A835-8F030307A69C}"/>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36213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E3E52-3068-4FB4-94D2-6F7073390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5BE335-1A29-40EE-982E-D6F4ADAD6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A8CBE-1AAA-4802-BF07-A362B1F5C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E67EE-F94B-4D67-89DF-6C22F6D52271}" type="datetimeFigureOut">
              <a:rPr lang="en-US" smtClean="0"/>
              <a:t>2/20/2021</a:t>
            </a:fld>
            <a:endParaRPr lang="en-US"/>
          </a:p>
        </p:txBody>
      </p:sp>
      <p:sp>
        <p:nvSpPr>
          <p:cNvPr id="5" name="Footer Placeholder 4">
            <a:extLst>
              <a:ext uri="{FF2B5EF4-FFF2-40B4-BE49-F238E27FC236}">
                <a16:creationId xmlns:a16="http://schemas.microsoft.com/office/drawing/2014/main" id="{0F68713C-E110-4737-B7C4-600981830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2B0144-A8D0-4DA7-9F52-D207EC8C3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72A19-F316-4C10-AEFB-89E6A22550C5}" type="slidenum">
              <a:rPr lang="en-US" smtClean="0"/>
              <a:t>‹#›</a:t>
            </a:fld>
            <a:endParaRPr lang="en-US"/>
          </a:p>
        </p:txBody>
      </p:sp>
    </p:spTree>
    <p:extLst>
      <p:ext uri="{BB962C8B-B14F-4D97-AF65-F5344CB8AC3E}">
        <p14:creationId xmlns:p14="http://schemas.microsoft.com/office/powerpoint/2010/main" val="406020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511A-C85A-4C05-8875-17C2112551C1}"/>
              </a:ext>
            </a:extLst>
          </p:cNvPr>
          <p:cNvSpPr>
            <a:spLocks noGrp="1"/>
          </p:cNvSpPr>
          <p:nvPr>
            <p:ph type="ctrTitle"/>
          </p:nvPr>
        </p:nvSpPr>
        <p:spPr>
          <a:xfrm>
            <a:off x="1524000" y="1558591"/>
            <a:ext cx="9144000" cy="2387600"/>
          </a:xfrm>
        </p:spPr>
        <p:txBody>
          <a:bodyPr>
            <a:noAutofit/>
          </a:bodyPr>
          <a:lstStyle/>
          <a:p>
            <a:pPr algn="l"/>
            <a:r>
              <a:rPr lang="en-US" sz="4400" dirty="0">
                <a:latin typeface="Acre Medium" panose="00000600000000000000" pitchFamily="50" charset="0"/>
                <a:ea typeface="Verdana" panose="020B0604030504040204" pitchFamily="34" charset="0"/>
              </a:rPr>
              <a:t>Mitigating Effects of Future Pandemics on Disproportionately Affected Populations</a:t>
            </a:r>
          </a:p>
        </p:txBody>
      </p:sp>
      <p:sp>
        <p:nvSpPr>
          <p:cNvPr id="3" name="Subtitle 2">
            <a:extLst>
              <a:ext uri="{FF2B5EF4-FFF2-40B4-BE49-F238E27FC236}">
                <a16:creationId xmlns:a16="http://schemas.microsoft.com/office/drawing/2014/main" id="{BA5674C9-0FB0-4D57-AE54-5405D5A90027}"/>
              </a:ext>
            </a:extLst>
          </p:cNvPr>
          <p:cNvSpPr>
            <a:spLocks noGrp="1"/>
          </p:cNvSpPr>
          <p:nvPr>
            <p:ph type="subTitle" idx="1"/>
          </p:nvPr>
        </p:nvSpPr>
        <p:spPr>
          <a:xfrm>
            <a:off x="1524000" y="4449327"/>
            <a:ext cx="9144000" cy="1655762"/>
          </a:xfrm>
        </p:spPr>
        <p:txBody>
          <a:bodyPr/>
          <a:lstStyle/>
          <a:p>
            <a:pPr algn="l"/>
            <a:r>
              <a:rPr lang="en-US" dirty="0">
                <a:latin typeface="Acre Medium" panose="00000600000000000000" pitchFamily="50" charset="0"/>
                <a:ea typeface="Verdana" panose="020B0604030504040204" pitchFamily="34" charset="0"/>
              </a:rPr>
              <a:t>By Michael Hartnett, </a:t>
            </a:r>
            <a:r>
              <a:rPr lang="en-US" dirty="0" err="1">
                <a:latin typeface="Acre Medium" panose="00000600000000000000" pitchFamily="50" charset="0"/>
                <a:ea typeface="Verdana" panose="020B0604030504040204" pitchFamily="34" charset="0"/>
              </a:rPr>
              <a:t>Yunus</a:t>
            </a:r>
            <a:r>
              <a:rPr lang="en-US" dirty="0">
                <a:latin typeface="Acre Medium" panose="00000600000000000000" pitchFamily="50" charset="0"/>
                <a:ea typeface="Verdana" panose="020B0604030504040204" pitchFamily="34" charset="0"/>
              </a:rPr>
              <a:t> Herman, Josh Slizinov</a:t>
            </a:r>
          </a:p>
        </p:txBody>
      </p:sp>
      <p:sp>
        <p:nvSpPr>
          <p:cNvPr id="6" name="Rectangle 5">
            <a:extLst>
              <a:ext uri="{FF2B5EF4-FFF2-40B4-BE49-F238E27FC236}">
                <a16:creationId xmlns:a16="http://schemas.microsoft.com/office/drawing/2014/main" id="{370F210B-DEA7-454D-975A-01EFAEE8DEF5}"/>
              </a:ext>
            </a:extLst>
          </p:cNvPr>
          <p:cNvSpPr/>
          <p:nvPr/>
        </p:nvSpPr>
        <p:spPr>
          <a:xfrm>
            <a:off x="0" y="6556200"/>
            <a:ext cx="12192000"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1629A896-591A-4CBC-8409-F78A69605880}"/>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Tree>
    <p:extLst>
      <p:ext uri="{BB962C8B-B14F-4D97-AF65-F5344CB8AC3E}">
        <p14:creationId xmlns:p14="http://schemas.microsoft.com/office/powerpoint/2010/main" val="42591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14CB-B96A-4969-B242-B23EE5C9F8C9}"/>
              </a:ext>
            </a:extLst>
          </p:cNvPr>
          <p:cNvSpPr>
            <a:spLocks noGrp="1"/>
          </p:cNvSpPr>
          <p:nvPr>
            <p:ph type="title"/>
          </p:nvPr>
        </p:nvSpPr>
        <p:spPr/>
        <p:txBody>
          <a:bodyPr>
            <a:normAutofit/>
          </a:bodyPr>
          <a:lstStyle/>
          <a:p>
            <a:r>
              <a:rPr lang="en-US" sz="3600" dirty="0">
                <a:latin typeface="Verdana" panose="020B0604030504040204" pitchFamily="34" charset="0"/>
                <a:ea typeface="Verdana" panose="020B0604030504040204" pitchFamily="34" charset="0"/>
              </a:rPr>
              <a:t>Modeling</a:t>
            </a:r>
            <a:endParaRPr lang="en-US" sz="4000" dirty="0">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FDE175CC-BB0D-4200-AC43-F86768F4415D}"/>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2" name="Rectangle 21">
            <a:extLst>
              <a:ext uri="{FF2B5EF4-FFF2-40B4-BE49-F238E27FC236}">
                <a16:creationId xmlns:a16="http://schemas.microsoft.com/office/drawing/2014/main" id="{A4446994-2AAB-43B8-9A9E-56EB9F074868}"/>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23" name="Rectangle 22">
            <a:extLst>
              <a:ext uri="{FF2B5EF4-FFF2-40B4-BE49-F238E27FC236}">
                <a16:creationId xmlns:a16="http://schemas.microsoft.com/office/drawing/2014/main" id="{1467692C-4D1F-4C20-A592-792BA9F4EC80}"/>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24" name="Rectangle 23">
            <a:extLst>
              <a:ext uri="{FF2B5EF4-FFF2-40B4-BE49-F238E27FC236}">
                <a16:creationId xmlns:a16="http://schemas.microsoft.com/office/drawing/2014/main" id="{A09E0F0A-9E86-4A79-A71D-3BCAEB3490AB}"/>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25" name="Rectangle 24">
            <a:extLst>
              <a:ext uri="{FF2B5EF4-FFF2-40B4-BE49-F238E27FC236}">
                <a16:creationId xmlns:a16="http://schemas.microsoft.com/office/drawing/2014/main" id="{30320251-1C63-4F14-8180-5779BD301D38}"/>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26" name="Rectangle 25">
            <a:extLst>
              <a:ext uri="{FF2B5EF4-FFF2-40B4-BE49-F238E27FC236}">
                <a16:creationId xmlns:a16="http://schemas.microsoft.com/office/drawing/2014/main" id="{2B6A9600-BF60-4538-9D31-0A5ADD44EE89}"/>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27" name="Rectangle 26">
            <a:extLst>
              <a:ext uri="{FF2B5EF4-FFF2-40B4-BE49-F238E27FC236}">
                <a16:creationId xmlns:a16="http://schemas.microsoft.com/office/drawing/2014/main" id="{BD340E2F-0478-47C4-BD6E-ED645A2479E5}"/>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28" name="Rectangle 27">
            <a:extLst>
              <a:ext uri="{FF2B5EF4-FFF2-40B4-BE49-F238E27FC236}">
                <a16:creationId xmlns:a16="http://schemas.microsoft.com/office/drawing/2014/main" id="{EDC0976A-74AC-435F-B6B9-83269DE30A1F}"/>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9" name="Rectangle 28">
            <a:extLst>
              <a:ext uri="{FF2B5EF4-FFF2-40B4-BE49-F238E27FC236}">
                <a16:creationId xmlns:a16="http://schemas.microsoft.com/office/drawing/2014/main" id="{AE83B86F-1FC6-446A-B9C9-9E35AAE5A00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51453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996B-8978-489B-9C37-52B5FBD183DC}"/>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Model Performance</a:t>
            </a:r>
          </a:p>
        </p:txBody>
      </p:sp>
      <p:sp>
        <p:nvSpPr>
          <p:cNvPr id="19" name="TextBox 18">
            <a:extLst>
              <a:ext uri="{FF2B5EF4-FFF2-40B4-BE49-F238E27FC236}">
                <a16:creationId xmlns:a16="http://schemas.microsoft.com/office/drawing/2014/main" id="{84613776-D59F-4A35-AAE7-5AE877242D4C}"/>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2" name="Rectangle 31">
            <a:extLst>
              <a:ext uri="{FF2B5EF4-FFF2-40B4-BE49-F238E27FC236}">
                <a16:creationId xmlns:a16="http://schemas.microsoft.com/office/drawing/2014/main" id="{C4F9C2B7-E8D2-4487-A670-6DB4D9CE2587}"/>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33" name="Rectangle 32">
            <a:extLst>
              <a:ext uri="{FF2B5EF4-FFF2-40B4-BE49-F238E27FC236}">
                <a16:creationId xmlns:a16="http://schemas.microsoft.com/office/drawing/2014/main" id="{02EB124F-BABC-4619-BEDC-1D8975FE581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34" name="Rectangle 33">
            <a:extLst>
              <a:ext uri="{FF2B5EF4-FFF2-40B4-BE49-F238E27FC236}">
                <a16:creationId xmlns:a16="http://schemas.microsoft.com/office/drawing/2014/main" id="{AFBE83DF-6543-45F8-9A3A-2310CC0068C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35" name="Rectangle 34">
            <a:extLst>
              <a:ext uri="{FF2B5EF4-FFF2-40B4-BE49-F238E27FC236}">
                <a16:creationId xmlns:a16="http://schemas.microsoft.com/office/drawing/2014/main" id="{3387772E-538F-4FC3-800A-CE3F1E42ED2C}"/>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36" name="Rectangle 35">
            <a:extLst>
              <a:ext uri="{FF2B5EF4-FFF2-40B4-BE49-F238E27FC236}">
                <a16:creationId xmlns:a16="http://schemas.microsoft.com/office/drawing/2014/main" id="{3C7DB38A-81FC-40C8-A015-639EF938099B}"/>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37" name="Rectangle 36">
            <a:extLst>
              <a:ext uri="{FF2B5EF4-FFF2-40B4-BE49-F238E27FC236}">
                <a16:creationId xmlns:a16="http://schemas.microsoft.com/office/drawing/2014/main" id="{DBCAF639-A671-4713-BE2C-047C10990F57}"/>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38" name="Rectangle 37">
            <a:extLst>
              <a:ext uri="{FF2B5EF4-FFF2-40B4-BE49-F238E27FC236}">
                <a16:creationId xmlns:a16="http://schemas.microsoft.com/office/drawing/2014/main" id="{ADCE0BBD-DEBE-45E9-AF56-FCD9F6A7DB6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39" name="Rectangle 38">
            <a:extLst>
              <a:ext uri="{FF2B5EF4-FFF2-40B4-BE49-F238E27FC236}">
                <a16:creationId xmlns:a16="http://schemas.microsoft.com/office/drawing/2014/main" id="{979EB5A1-8DD6-49F7-83DA-975DCBF8F1E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41143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282F-E234-4BF3-A167-9AE1BD0A6283}"/>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Improvements</a:t>
            </a:r>
          </a:p>
        </p:txBody>
      </p:sp>
      <p:sp>
        <p:nvSpPr>
          <p:cNvPr id="3" name="Content Placeholder 2">
            <a:extLst>
              <a:ext uri="{FF2B5EF4-FFF2-40B4-BE49-F238E27FC236}">
                <a16:creationId xmlns:a16="http://schemas.microsoft.com/office/drawing/2014/main" id="{3ABFC1B5-0438-4F7B-9986-5174F4A1B56D}"/>
              </a:ext>
            </a:extLst>
          </p:cNvPr>
          <p:cNvSpPr>
            <a:spLocks noGrp="1"/>
          </p:cNvSpPr>
          <p:nvPr>
            <p:ph idx="1"/>
          </p:nvPr>
        </p:nvSpPr>
        <p:spPr>
          <a:xfrm>
            <a:off x="838200" y="1976627"/>
            <a:ext cx="10515600" cy="4351338"/>
          </a:xfrm>
        </p:spPr>
        <p:txBody>
          <a:bodyPr>
            <a:normAutofit/>
          </a:bodyPr>
          <a:lstStyle/>
          <a:p>
            <a:pPr marL="514350" indent="-514350">
              <a:buFont typeface="+mj-lt"/>
              <a:buAutoNum type="arabicPeriod"/>
            </a:pPr>
            <a:r>
              <a:rPr lang="en-US" sz="2400" dirty="0">
                <a:latin typeface="Verdana" panose="020B0604030504040204" pitchFamily="34" charset="0"/>
                <a:ea typeface="Verdana" panose="020B0604030504040204" pitchFamily="34" charset="0"/>
              </a:rPr>
              <a:t>Examine data on a lower level</a:t>
            </a:r>
            <a:r>
              <a:rPr lang="en-US" sz="2000" dirty="0">
                <a:latin typeface="Verdana" panose="020B0604030504040204" pitchFamily="34" charset="0"/>
                <a:ea typeface="Verdana" panose="020B0604030504040204" pitchFamily="34" charset="0"/>
              </a:rPr>
              <a:t> (county/city data)</a:t>
            </a:r>
          </a:p>
          <a:p>
            <a:pPr marL="514350" indent="-514350">
              <a:buFont typeface="+mj-lt"/>
              <a:buAutoNum type="arabicPeriod"/>
            </a:pPr>
            <a:r>
              <a:rPr lang="en-US" sz="2400" dirty="0">
                <a:latin typeface="Verdana" panose="020B0604030504040204" pitchFamily="34" charset="0"/>
                <a:ea typeface="Verdana" panose="020B0604030504040204" pitchFamily="34" charset="0"/>
              </a:rPr>
              <a:t>Use more data (data from other pandemics)</a:t>
            </a:r>
          </a:p>
        </p:txBody>
      </p:sp>
      <p:sp>
        <p:nvSpPr>
          <p:cNvPr id="21" name="TextBox 20">
            <a:extLst>
              <a:ext uri="{FF2B5EF4-FFF2-40B4-BE49-F238E27FC236}">
                <a16:creationId xmlns:a16="http://schemas.microsoft.com/office/drawing/2014/main" id="{BF05465B-82A9-4E3B-B237-652672A4EFCD}"/>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2" name="Rectangle 21">
            <a:extLst>
              <a:ext uri="{FF2B5EF4-FFF2-40B4-BE49-F238E27FC236}">
                <a16:creationId xmlns:a16="http://schemas.microsoft.com/office/drawing/2014/main" id="{B79817A6-1ABB-49CD-84E7-001F10EAC9A5}"/>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23" name="Rectangle 22">
            <a:extLst>
              <a:ext uri="{FF2B5EF4-FFF2-40B4-BE49-F238E27FC236}">
                <a16:creationId xmlns:a16="http://schemas.microsoft.com/office/drawing/2014/main" id="{AF79927C-523B-480E-90F7-C54E1BA6E24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24" name="Rectangle 23">
            <a:extLst>
              <a:ext uri="{FF2B5EF4-FFF2-40B4-BE49-F238E27FC236}">
                <a16:creationId xmlns:a16="http://schemas.microsoft.com/office/drawing/2014/main" id="{6BC48358-BCD8-435D-98C7-177CB1E2A597}"/>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25" name="Rectangle 24">
            <a:extLst>
              <a:ext uri="{FF2B5EF4-FFF2-40B4-BE49-F238E27FC236}">
                <a16:creationId xmlns:a16="http://schemas.microsoft.com/office/drawing/2014/main" id="{3FE93414-2825-42FE-823A-DFCD0EBBEF13}"/>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26" name="Rectangle 25">
            <a:extLst>
              <a:ext uri="{FF2B5EF4-FFF2-40B4-BE49-F238E27FC236}">
                <a16:creationId xmlns:a16="http://schemas.microsoft.com/office/drawing/2014/main" id="{44C256AC-FD65-4EDD-9941-5DA67101BA77}"/>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27" name="Rectangle 26">
            <a:extLst>
              <a:ext uri="{FF2B5EF4-FFF2-40B4-BE49-F238E27FC236}">
                <a16:creationId xmlns:a16="http://schemas.microsoft.com/office/drawing/2014/main" id="{CC44DB50-2D5D-4FDC-8CF3-BF57ADB5D362}"/>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28" name="Rectangle 27">
            <a:extLst>
              <a:ext uri="{FF2B5EF4-FFF2-40B4-BE49-F238E27FC236}">
                <a16:creationId xmlns:a16="http://schemas.microsoft.com/office/drawing/2014/main" id="{CED00938-ECC7-4346-8005-48CEA00A2DDD}"/>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9" name="Rectangle 28">
            <a:extLst>
              <a:ext uri="{FF2B5EF4-FFF2-40B4-BE49-F238E27FC236}">
                <a16:creationId xmlns:a16="http://schemas.microsoft.com/office/drawing/2014/main" id="{6087AAFD-40E8-4B06-B88A-DC6B2B4B2DA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85214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5F52-0D58-418C-836B-DC848D7F08A8}"/>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Recommendation</a:t>
            </a:r>
          </a:p>
        </p:txBody>
      </p:sp>
      <p:sp>
        <p:nvSpPr>
          <p:cNvPr id="3" name="Content Placeholder 2">
            <a:extLst>
              <a:ext uri="{FF2B5EF4-FFF2-40B4-BE49-F238E27FC236}">
                <a16:creationId xmlns:a16="http://schemas.microsoft.com/office/drawing/2014/main" id="{C5E59F28-D812-41BE-A429-771F8E01C352}"/>
              </a:ext>
            </a:extLst>
          </p:cNvPr>
          <p:cNvSpPr>
            <a:spLocks noGrp="1"/>
          </p:cNvSpPr>
          <p:nvPr>
            <p:ph idx="1"/>
          </p:nvPr>
        </p:nvSpPr>
        <p:spPr>
          <a:xfrm>
            <a:off x="838200" y="2617787"/>
            <a:ext cx="10515600" cy="2117725"/>
          </a:xfrm>
        </p:spPr>
        <p:txBody>
          <a:bodyPr/>
          <a:lstStyle/>
          <a:p>
            <a:pPr marL="0" indent="0">
              <a:buNone/>
            </a:pPr>
            <a:endParaRPr lang="en-US"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E0E61BFB-E0DD-4440-A9F2-596298D40484}"/>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13" name="Rectangle 12">
            <a:extLst>
              <a:ext uri="{FF2B5EF4-FFF2-40B4-BE49-F238E27FC236}">
                <a16:creationId xmlns:a16="http://schemas.microsoft.com/office/drawing/2014/main" id="{D58F0ED6-293F-4374-B0D1-6F812FF63384}"/>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14" name="Rectangle 13">
            <a:extLst>
              <a:ext uri="{FF2B5EF4-FFF2-40B4-BE49-F238E27FC236}">
                <a16:creationId xmlns:a16="http://schemas.microsoft.com/office/drawing/2014/main" id="{E9B9988C-F3EE-40BE-A18D-C960AB0A3072}"/>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15" name="Rectangle 14">
            <a:extLst>
              <a:ext uri="{FF2B5EF4-FFF2-40B4-BE49-F238E27FC236}">
                <a16:creationId xmlns:a16="http://schemas.microsoft.com/office/drawing/2014/main" id="{8736D794-9AF0-410B-AAC5-6568F8AA338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16" name="Rectangle 15">
            <a:extLst>
              <a:ext uri="{FF2B5EF4-FFF2-40B4-BE49-F238E27FC236}">
                <a16:creationId xmlns:a16="http://schemas.microsoft.com/office/drawing/2014/main" id="{2C1E7857-8189-4222-8D86-E37ADCE48167}"/>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17" name="Rectangle 16">
            <a:extLst>
              <a:ext uri="{FF2B5EF4-FFF2-40B4-BE49-F238E27FC236}">
                <a16:creationId xmlns:a16="http://schemas.microsoft.com/office/drawing/2014/main" id="{2D31C246-C587-443E-9901-514FE37CA0F8}"/>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18" name="Rectangle 17">
            <a:extLst>
              <a:ext uri="{FF2B5EF4-FFF2-40B4-BE49-F238E27FC236}">
                <a16:creationId xmlns:a16="http://schemas.microsoft.com/office/drawing/2014/main" id="{50A62756-A69F-4B4B-BD7F-AB9DF4DED79A}"/>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19" name="Rectangle 18">
            <a:extLst>
              <a:ext uri="{FF2B5EF4-FFF2-40B4-BE49-F238E27FC236}">
                <a16:creationId xmlns:a16="http://schemas.microsoft.com/office/drawing/2014/main" id="{88C0EB17-7A81-45ED-9442-2E53712D537E}"/>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0" name="Rectangle 19">
            <a:extLst>
              <a:ext uri="{FF2B5EF4-FFF2-40B4-BE49-F238E27FC236}">
                <a16:creationId xmlns:a16="http://schemas.microsoft.com/office/drawing/2014/main" id="{D8767875-276E-4628-AE24-D62C67888C68}"/>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19470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472A-417B-4A07-B209-D6817EC1DF83}"/>
              </a:ext>
            </a:extLst>
          </p:cNvPr>
          <p:cNvSpPr>
            <a:spLocks noGrp="1"/>
          </p:cNvSpPr>
          <p:nvPr>
            <p:ph type="title"/>
          </p:nvPr>
        </p:nvSpPr>
        <p:spPr>
          <a:xfrm>
            <a:off x="838200" y="2766218"/>
            <a:ext cx="10515600" cy="1325563"/>
          </a:xfrm>
        </p:spPr>
        <p:txBody>
          <a:bodyPr>
            <a:normAutofit/>
          </a:bodyPr>
          <a:lstStyle/>
          <a:p>
            <a:r>
              <a:rPr lang="en-US" sz="4000" dirty="0">
                <a:latin typeface="Verdana" panose="020B0604030504040204" pitchFamily="34" charset="0"/>
                <a:ea typeface="Verdana" panose="020B0604030504040204" pitchFamily="34" charset="0"/>
              </a:rPr>
              <a:t>Questions?</a:t>
            </a:r>
          </a:p>
        </p:txBody>
      </p:sp>
      <p:sp>
        <p:nvSpPr>
          <p:cNvPr id="12" name="TextBox 11">
            <a:extLst>
              <a:ext uri="{FF2B5EF4-FFF2-40B4-BE49-F238E27FC236}">
                <a16:creationId xmlns:a16="http://schemas.microsoft.com/office/drawing/2014/main" id="{670768D9-F808-4F4C-ACE1-E707D729515A}"/>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13" name="Rectangle 12">
            <a:extLst>
              <a:ext uri="{FF2B5EF4-FFF2-40B4-BE49-F238E27FC236}">
                <a16:creationId xmlns:a16="http://schemas.microsoft.com/office/drawing/2014/main" id="{A32F5B6F-4356-4D3C-A421-838F5F77ABB2}"/>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14" name="Rectangle 13">
            <a:extLst>
              <a:ext uri="{FF2B5EF4-FFF2-40B4-BE49-F238E27FC236}">
                <a16:creationId xmlns:a16="http://schemas.microsoft.com/office/drawing/2014/main" id="{236D8509-EFB3-4795-BCFC-4E6405D54D98}"/>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15" name="Rectangle 14">
            <a:extLst>
              <a:ext uri="{FF2B5EF4-FFF2-40B4-BE49-F238E27FC236}">
                <a16:creationId xmlns:a16="http://schemas.microsoft.com/office/drawing/2014/main" id="{A5B3EA18-DFCB-4B0A-AFF4-532AC5424C46}"/>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16" name="Rectangle 15">
            <a:extLst>
              <a:ext uri="{FF2B5EF4-FFF2-40B4-BE49-F238E27FC236}">
                <a16:creationId xmlns:a16="http://schemas.microsoft.com/office/drawing/2014/main" id="{EDAFB5D4-C7B2-43A1-ACB8-6F984F7E7308}"/>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17" name="Rectangle 16">
            <a:extLst>
              <a:ext uri="{FF2B5EF4-FFF2-40B4-BE49-F238E27FC236}">
                <a16:creationId xmlns:a16="http://schemas.microsoft.com/office/drawing/2014/main" id="{CE5555E8-BBD5-40E5-97EC-AA5F5488EDC5}"/>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18" name="Rectangle 17">
            <a:extLst>
              <a:ext uri="{FF2B5EF4-FFF2-40B4-BE49-F238E27FC236}">
                <a16:creationId xmlns:a16="http://schemas.microsoft.com/office/drawing/2014/main" id="{956B2E9C-413C-4ABA-9997-F3271F92233F}"/>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19" name="Rectangle 18">
            <a:extLst>
              <a:ext uri="{FF2B5EF4-FFF2-40B4-BE49-F238E27FC236}">
                <a16:creationId xmlns:a16="http://schemas.microsoft.com/office/drawing/2014/main" id="{B45E67A4-EDF7-41DF-BA39-2CA99096607F}"/>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0" name="Rectangle 19">
            <a:extLst>
              <a:ext uri="{FF2B5EF4-FFF2-40B4-BE49-F238E27FC236}">
                <a16:creationId xmlns:a16="http://schemas.microsoft.com/office/drawing/2014/main" id="{2062FA01-FCAF-48FB-A800-244636599B53}"/>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7910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8EFB-7FD7-419E-8766-7AB31BF1C25F}"/>
              </a:ext>
            </a:extLst>
          </p:cNvPr>
          <p:cNvSpPr>
            <a:spLocks noGrp="1"/>
          </p:cNvSpPr>
          <p:nvPr>
            <p:ph type="title"/>
          </p:nvPr>
        </p:nvSpPr>
        <p:spPr/>
        <p:txBody>
          <a:bodyPr/>
          <a:lstStyle/>
          <a:p>
            <a:pPr algn="ctr"/>
            <a:r>
              <a:rPr lang="en-US" dirty="0">
                <a:latin typeface="Acre Medium" panose="00000600000000000000" pitchFamily="50" charset="0"/>
                <a:ea typeface="Verdana" panose="020B0604030504040204" pitchFamily="34" charset="0"/>
              </a:rPr>
              <a:t>Agenda</a:t>
            </a:r>
          </a:p>
        </p:txBody>
      </p:sp>
      <p:sp>
        <p:nvSpPr>
          <p:cNvPr id="8" name="Rectangle 7">
            <a:extLst>
              <a:ext uri="{FF2B5EF4-FFF2-40B4-BE49-F238E27FC236}">
                <a16:creationId xmlns:a16="http://schemas.microsoft.com/office/drawing/2014/main" id="{4D6CDE56-145E-40A4-8FBF-4326D4C717A2}"/>
              </a:ext>
            </a:extLst>
          </p:cNvPr>
          <p:cNvSpPr/>
          <p:nvPr/>
        </p:nvSpPr>
        <p:spPr>
          <a:xfrm>
            <a:off x="4288170" y="1631965"/>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Problem Statement</a:t>
            </a:r>
          </a:p>
        </p:txBody>
      </p:sp>
      <p:sp>
        <p:nvSpPr>
          <p:cNvPr id="9" name="Rectangle 8">
            <a:extLst>
              <a:ext uri="{FF2B5EF4-FFF2-40B4-BE49-F238E27FC236}">
                <a16:creationId xmlns:a16="http://schemas.microsoft.com/office/drawing/2014/main" id="{F1B15016-8E17-4697-84D2-8D02BE28A0DE}"/>
              </a:ext>
            </a:extLst>
          </p:cNvPr>
          <p:cNvSpPr/>
          <p:nvPr/>
        </p:nvSpPr>
        <p:spPr>
          <a:xfrm>
            <a:off x="4288168" y="2178917"/>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Solution Proposition</a:t>
            </a:r>
          </a:p>
        </p:txBody>
      </p:sp>
      <p:sp>
        <p:nvSpPr>
          <p:cNvPr id="10" name="Rectangle 9">
            <a:extLst>
              <a:ext uri="{FF2B5EF4-FFF2-40B4-BE49-F238E27FC236}">
                <a16:creationId xmlns:a16="http://schemas.microsoft.com/office/drawing/2014/main" id="{3A9E2D7E-2CD9-4C48-9724-B62323A1B202}"/>
              </a:ext>
            </a:extLst>
          </p:cNvPr>
          <p:cNvSpPr/>
          <p:nvPr/>
        </p:nvSpPr>
        <p:spPr>
          <a:xfrm>
            <a:off x="4288168" y="2727378"/>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Gathering Data &amp; EDA</a:t>
            </a:r>
          </a:p>
        </p:txBody>
      </p:sp>
      <p:sp>
        <p:nvSpPr>
          <p:cNvPr id="11" name="Rectangle 10">
            <a:extLst>
              <a:ext uri="{FF2B5EF4-FFF2-40B4-BE49-F238E27FC236}">
                <a16:creationId xmlns:a16="http://schemas.microsoft.com/office/drawing/2014/main" id="{B7D3A772-AFD8-4773-92C7-A22DB1BF8697}"/>
              </a:ext>
            </a:extLst>
          </p:cNvPr>
          <p:cNvSpPr/>
          <p:nvPr/>
        </p:nvSpPr>
        <p:spPr>
          <a:xfrm>
            <a:off x="4288167" y="3279760"/>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Modeling</a:t>
            </a:r>
          </a:p>
        </p:txBody>
      </p:sp>
      <p:sp>
        <p:nvSpPr>
          <p:cNvPr id="12" name="Rectangle 11">
            <a:extLst>
              <a:ext uri="{FF2B5EF4-FFF2-40B4-BE49-F238E27FC236}">
                <a16:creationId xmlns:a16="http://schemas.microsoft.com/office/drawing/2014/main" id="{31F1858C-7A09-45F7-9AAC-F8C4E6C35AB7}"/>
              </a:ext>
            </a:extLst>
          </p:cNvPr>
          <p:cNvSpPr/>
          <p:nvPr/>
        </p:nvSpPr>
        <p:spPr>
          <a:xfrm>
            <a:off x="4288167" y="3836325"/>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Model Performance</a:t>
            </a:r>
          </a:p>
        </p:txBody>
      </p:sp>
      <p:sp>
        <p:nvSpPr>
          <p:cNvPr id="13" name="Rectangle 12">
            <a:extLst>
              <a:ext uri="{FF2B5EF4-FFF2-40B4-BE49-F238E27FC236}">
                <a16:creationId xmlns:a16="http://schemas.microsoft.com/office/drawing/2014/main" id="{CBB98B7F-D9A7-41C8-8B17-E071E7D53B89}"/>
              </a:ext>
            </a:extLst>
          </p:cNvPr>
          <p:cNvSpPr/>
          <p:nvPr/>
        </p:nvSpPr>
        <p:spPr>
          <a:xfrm>
            <a:off x="4288167" y="4392890"/>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Improvements</a:t>
            </a:r>
          </a:p>
        </p:txBody>
      </p:sp>
      <p:sp>
        <p:nvSpPr>
          <p:cNvPr id="14" name="Rectangle 13">
            <a:extLst>
              <a:ext uri="{FF2B5EF4-FFF2-40B4-BE49-F238E27FC236}">
                <a16:creationId xmlns:a16="http://schemas.microsoft.com/office/drawing/2014/main" id="{9ACDFBB6-AA7D-4F08-B6CB-1B1708C19627}"/>
              </a:ext>
            </a:extLst>
          </p:cNvPr>
          <p:cNvSpPr/>
          <p:nvPr/>
        </p:nvSpPr>
        <p:spPr>
          <a:xfrm>
            <a:off x="4288167" y="4949455"/>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Recommendation</a:t>
            </a:r>
          </a:p>
        </p:txBody>
      </p:sp>
      <p:sp>
        <p:nvSpPr>
          <p:cNvPr id="17" name="Rectangle 16">
            <a:extLst>
              <a:ext uri="{FF2B5EF4-FFF2-40B4-BE49-F238E27FC236}">
                <a16:creationId xmlns:a16="http://schemas.microsoft.com/office/drawing/2014/main" id="{DD175821-5D2C-4AE5-9EDC-6C4665A1B786}"/>
              </a:ext>
            </a:extLst>
          </p:cNvPr>
          <p:cNvSpPr/>
          <p:nvPr/>
        </p:nvSpPr>
        <p:spPr>
          <a:xfrm>
            <a:off x="4288166" y="5506797"/>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Questions</a:t>
            </a:r>
          </a:p>
        </p:txBody>
      </p:sp>
      <p:sp>
        <p:nvSpPr>
          <p:cNvPr id="20" name="Rectangle 19">
            <a:extLst>
              <a:ext uri="{FF2B5EF4-FFF2-40B4-BE49-F238E27FC236}">
                <a16:creationId xmlns:a16="http://schemas.microsoft.com/office/drawing/2014/main" id="{3710924F-A24A-4F28-B0FC-006217B5452D}"/>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21" name="Rectangle 20">
            <a:extLst>
              <a:ext uri="{FF2B5EF4-FFF2-40B4-BE49-F238E27FC236}">
                <a16:creationId xmlns:a16="http://schemas.microsoft.com/office/drawing/2014/main" id="{7E690D66-F28D-4E78-AC53-141D79918C7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22" name="Rectangle 21">
            <a:extLst>
              <a:ext uri="{FF2B5EF4-FFF2-40B4-BE49-F238E27FC236}">
                <a16:creationId xmlns:a16="http://schemas.microsoft.com/office/drawing/2014/main" id="{67A19711-371A-4B92-A214-8EEAAB044DD4}"/>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23" name="Rectangle 22">
            <a:extLst>
              <a:ext uri="{FF2B5EF4-FFF2-40B4-BE49-F238E27FC236}">
                <a16:creationId xmlns:a16="http://schemas.microsoft.com/office/drawing/2014/main" id="{3BE1E8AB-D397-4DBD-BC3A-4BDB72C4ED09}"/>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24" name="Rectangle 23">
            <a:extLst>
              <a:ext uri="{FF2B5EF4-FFF2-40B4-BE49-F238E27FC236}">
                <a16:creationId xmlns:a16="http://schemas.microsoft.com/office/drawing/2014/main" id="{9F60822A-CE2C-4D52-B88B-607230BA79B0}"/>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25" name="Rectangle 24">
            <a:extLst>
              <a:ext uri="{FF2B5EF4-FFF2-40B4-BE49-F238E27FC236}">
                <a16:creationId xmlns:a16="http://schemas.microsoft.com/office/drawing/2014/main" id="{F84CB9B7-9618-4C68-A78E-D50927EF4303}"/>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26" name="Rectangle 25">
            <a:extLst>
              <a:ext uri="{FF2B5EF4-FFF2-40B4-BE49-F238E27FC236}">
                <a16:creationId xmlns:a16="http://schemas.microsoft.com/office/drawing/2014/main" id="{992E90FB-339E-4AC2-A4D3-8AAF0F412AF6}"/>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27" name="Rectangle 26">
            <a:extLst>
              <a:ext uri="{FF2B5EF4-FFF2-40B4-BE49-F238E27FC236}">
                <a16:creationId xmlns:a16="http://schemas.microsoft.com/office/drawing/2014/main" id="{4DA1222F-64F6-4D0F-9E37-638BA4AA834C}"/>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3" name="TextBox 2">
            <a:extLst>
              <a:ext uri="{FF2B5EF4-FFF2-40B4-BE49-F238E27FC236}">
                <a16:creationId xmlns:a16="http://schemas.microsoft.com/office/drawing/2014/main" id="{BB2F4A35-1A3A-4173-AD6E-B1C74F0E734B}"/>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Tree>
    <p:extLst>
      <p:ext uri="{BB962C8B-B14F-4D97-AF65-F5344CB8AC3E}">
        <p14:creationId xmlns:p14="http://schemas.microsoft.com/office/powerpoint/2010/main" val="1991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9F46-43FE-4821-98FA-94A1DB1C7A20}"/>
              </a:ext>
            </a:extLst>
          </p:cNvPr>
          <p:cNvSpPr>
            <a:spLocks noGrp="1"/>
          </p:cNvSpPr>
          <p:nvPr>
            <p:ph type="title"/>
          </p:nvPr>
        </p:nvSpPr>
        <p:spPr/>
        <p:txBody>
          <a:bodyPr/>
          <a:lstStyle/>
          <a:p>
            <a:r>
              <a:rPr lang="en-US" dirty="0">
                <a:latin typeface="Acre Medium" panose="00000600000000000000" pitchFamily="50" charset="0"/>
                <a:ea typeface="Verdana" panose="020B0604030504040204" pitchFamily="34" charset="0"/>
              </a:rPr>
              <a:t>Problem</a:t>
            </a:r>
          </a:p>
        </p:txBody>
      </p:sp>
      <p:sp>
        <p:nvSpPr>
          <p:cNvPr id="3" name="Content Placeholder 2">
            <a:extLst>
              <a:ext uri="{FF2B5EF4-FFF2-40B4-BE49-F238E27FC236}">
                <a16:creationId xmlns:a16="http://schemas.microsoft.com/office/drawing/2014/main" id="{CC700DBF-0791-4C19-98E1-4EE41592C047}"/>
              </a:ext>
            </a:extLst>
          </p:cNvPr>
          <p:cNvSpPr>
            <a:spLocks noGrp="1"/>
          </p:cNvSpPr>
          <p:nvPr>
            <p:ph idx="1"/>
          </p:nvPr>
        </p:nvSpPr>
        <p:spPr>
          <a:xfrm>
            <a:off x="838200" y="2589024"/>
            <a:ext cx="10515600" cy="2310147"/>
          </a:xfrm>
        </p:spPr>
        <p:txBody>
          <a:bodyPr/>
          <a:lstStyle/>
          <a:p>
            <a:pPr marL="0" indent="0">
              <a:buNone/>
            </a:pPr>
            <a:r>
              <a:rPr lang="en-US" dirty="0">
                <a:latin typeface="Acre Medium" panose="00000600000000000000" pitchFamily="50" charset="0"/>
                <a:ea typeface="Verdana" panose="020B0604030504040204" pitchFamily="34" charset="0"/>
              </a:rPr>
              <a:t>We've all been affected by COVID this year. However, some groups have been affected more than others. We set out to discover what factors in the socioeconomic and demographic realm may have led this pandemic to disproportionately affect certain groups.</a:t>
            </a:r>
          </a:p>
        </p:txBody>
      </p:sp>
      <p:sp>
        <p:nvSpPr>
          <p:cNvPr id="13" name="Rectangle 12">
            <a:extLst>
              <a:ext uri="{FF2B5EF4-FFF2-40B4-BE49-F238E27FC236}">
                <a16:creationId xmlns:a16="http://schemas.microsoft.com/office/drawing/2014/main" id="{C9CE7EBD-FEF5-48D5-9347-9598592B5249}"/>
              </a:ext>
            </a:extLst>
          </p:cNvPr>
          <p:cNvSpPr/>
          <p:nvPr/>
        </p:nvSpPr>
        <p:spPr>
          <a:xfrm>
            <a:off x="0"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14" name="Rectangle 13">
            <a:extLst>
              <a:ext uri="{FF2B5EF4-FFF2-40B4-BE49-F238E27FC236}">
                <a16:creationId xmlns:a16="http://schemas.microsoft.com/office/drawing/2014/main" id="{5158069C-4441-4A1C-9621-4AE46741BA38}"/>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15" name="Rectangle 14">
            <a:extLst>
              <a:ext uri="{FF2B5EF4-FFF2-40B4-BE49-F238E27FC236}">
                <a16:creationId xmlns:a16="http://schemas.microsoft.com/office/drawing/2014/main" id="{B5D62F54-D8C2-4FC8-B0AF-40BF7335EE1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16" name="Rectangle 15">
            <a:extLst>
              <a:ext uri="{FF2B5EF4-FFF2-40B4-BE49-F238E27FC236}">
                <a16:creationId xmlns:a16="http://schemas.microsoft.com/office/drawing/2014/main" id="{95466D08-BA43-4F8C-810D-8AFA05F96510}"/>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17" name="Rectangle 16">
            <a:extLst>
              <a:ext uri="{FF2B5EF4-FFF2-40B4-BE49-F238E27FC236}">
                <a16:creationId xmlns:a16="http://schemas.microsoft.com/office/drawing/2014/main" id="{443D263E-76F1-4C7C-9B06-7F024F6360A9}"/>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18" name="Rectangle 17">
            <a:extLst>
              <a:ext uri="{FF2B5EF4-FFF2-40B4-BE49-F238E27FC236}">
                <a16:creationId xmlns:a16="http://schemas.microsoft.com/office/drawing/2014/main" id="{5690ADA0-84B5-457F-985F-9A1251E095FD}"/>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19" name="Rectangle 18">
            <a:extLst>
              <a:ext uri="{FF2B5EF4-FFF2-40B4-BE49-F238E27FC236}">
                <a16:creationId xmlns:a16="http://schemas.microsoft.com/office/drawing/2014/main" id="{B2C39A57-4AB8-4D7C-A6B9-7E493516F0BB}"/>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20" name="Rectangle 19">
            <a:extLst>
              <a:ext uri="{FF2B5EF4-FFF2-40B4-BE49-F238E27FC236}">
                <a16:creationId xmlns:a16="http://schemas.microsoft.com/office/drawing/2014/main" id="{5D5FB9BE-5AC0-4837-B864-913C8B518656}"/>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30" name="TextBox 29">
            <a:extLst>
              <a:ext uri="{FF2B5EF4-FFF2-40B4-BE49-F238E27FC236}">
                <a16:creationId xmlns:a16="http://schemas.microsoft.com/office/drawing/2014/main" id="{B476770D-CB00-4512-92D1-F8F9DB6621A1}"/>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Tree>
    <p:extLst>
      <p:ext uri="{BB962C8B-B14F-4D97-AF65-F5344CB8AC3E}">
        <p14:creationId xmlns:p14="http://schemas.microsoft.com/office/powerpoint/2010/main" val="238977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D60B-8B20-4EA5-90C3-08B374FC8382}"/>
              </a:ext>
            </a:extLst>
          </p:cNvPr>
          <p:cNvSpPr>
            <a:spLocks noGrp="1"/>
          </p:cNvSpPr>
          <p:nvPr>
            <p:ph type="title"/>
          </p:nvPr>
        </p:nvSpPr>
        <p:spPr/>
        <p:txBody>
          <a:bodyPr/>
          <a:lstStyle/>
          <a:p>
            <a:r>
              <a:rPr lang="en-US" dirty="0">
                <a:latin typeface="Acre Medium" panose="00000600000000000000" pitchFamily="50" charset="0"/>
                <a:ea typeface="Verdana" panose="020B0604030504040204" pitchFamily="34" charset="0"/>
              </a:rPr>
              <a:t>Question</a:t>
            </a:r>
          </a:p>
        </p:txBody>
      </p:sp>
      <p:sp>
        <p:nvSpPr>
          <p:cNvPr id="3" name="Content Placeholder 2">
            <a:extLst>
              <a:ext uri="{FF2B5EF4-FFF2-40B4-BE49-F238E27FC236}">
                <a16:creationId xmlns:a16="http://schemas.microsoft.com/office/drawing/2014/main" id="{C69DFF41-5DFC-4DB9-9EC8-E246C518D128}"/>
              </a:ext>
            </a:extLst>
          </p:cNvPr>
          <p:cNvSpPr>
            <a:spLocks noGrp="1"/>
          </p:cNvSpPr>
          <p:nvPr>
            <p:ph idx="1"/>
          </p:nvPr>
        </p:nvSpPr>
        <p:spPr>
          <a:xfrm>
            <a:off x="838200" y="2798237"/>
            <a:ext cx="10515600" cy="1614372"/>
          </a:xfrm>
        </p:spPr>
        <p:txBody>
          <a:bodyPr>
            <a:normAutofit lnSpcReduction="10000"/>
          </a:bodyPr>
          <a:lstStyle/>
          <a:p>
            <a:pPr marL="0" indent="0">
              <a:buNone/>
            </a:pPr>
            <a:r>
              <a:rPr lang="en-US" b="0" i="0" dirty="0">
                <a:solidFill>
                  <a:srgbClr val="1D1C1D"/>
                </a:solidFill>
                <a:effectLst/>
                <a:latin typeface="Acre Medium" panose="00000600000000000000" pitchFamily="50" charset="0"/>
              </a:rPr>
              <a:t> Can we use (socioeconomic, demographic, and employment data) to cluster states with higher risk of being affected by a pandemic to allot resources to those areas for future disproportionate effect mitigation?</a:t>
            </a:r>
            <a:endParaRPr lang="en-US" dirty="0">
              <a:latin typeface="Acre Medium" panose="00000600000000000000" pitchFamily="50" charset="0"/>
              <a:ea typeface="Verdana" panose="020B0604030504040204" pitchFamily="34" charset="0"/>
            </a:endParaRPr>
          </a:p>
        </p:txBody>
      </p:sp>
      <p:sp>
        <p:nvSpPr>
          <p:cNvPr id="22" name="TextBox 21">
            <a:extLst>
              <a:ext uri="{FF2B5EF4-FFF2-40B4-BE49-F238E27FC236}">
                <a16:creationId xmlns:a16="http://schemas.microsoft.com/office/drawing/2014/main" id="{2FFD6D0B-A726-48E6-9663-2FC37B4117A6}"/>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3" name="Rectangle 22">
            <a:extLst>
              <a:ext uri="{FF2B5EF4-FFF2-40B4-BE49-F238E27FC236}">
                <a16:creationId xmlns:a16="http://schemas.microsoft.com/office/drawing/2014/main" id="{03E1509A-04A8-4A2C-98A2-A3C0A68C9558}"/>
              </a:ext>
            </a:extLst>
          </p:cNvPr>
          <p:cNvSpPr/>
          <p:nvPr/>
        </p:nvSpPr>
        <p:spPr>
          <a:xfrm>
            <a:off x="0"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24" name="Rectangle 23">
            <a:extLst>
              <a:ext uri="{FF2B5EF4-FFF2-40B4-BE49-F238E27FC236}">
                <a16:creationId xmlns:a16="http://schemas.microsoft.com/office/drawing/2014/main" id="{7FD7DC41-177F-4BDB-A1AB-AAC323706D9D}"/>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25" name="Rectangle 24">
            <a:extLst>
              <a:ext uri="{FF2B5EF4-FFF2-40B4-BE49-F238E27FC236}">
                <a16:creationId xmlns:a16="http://schemas.microsoft.com/office/drawing/2014/main" id="{F33FD2EC-22D0-4E73-84D2-3A396679E379}"/>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26" name="Rectangle 25">
            <a:extLst>
              <a:ext uri="{FF2B5EF4-FFF2-40B4-BE49-F238E27FC236}">
                <a16:creationId xmlns:a16="http://schemas.microsoft.com/office/drawing/2014/main" id="{7C1BCD7C-E640-42E2-A639-C8FFA066657F}"/>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27" name="Rectangle 26">
            <a:extLst>
              <a:ext uri="{FF2B5EF4-FFF2-40B4-BE49-F238E27FC236}">
                <a16:creationId xmlns:a16="http://schemas.microsoft.com/office/drawing/2014/main" id="{53E306F3-59E4-4F0A-B088-169BD22183D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28" name="Rectangle 27">
            <a:extLst>
              <a:ext uri="{FF2B5EF4-FFF2-40B4-BE49-F238E27FC236}">
                <a16:creationId xmlns:a16="http://schemas.microsoft.com/office/drawing/2014/main" id="{1ECAF999-8EDC-42B1-AECB-99CB5821B2EB}"/>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29" name="Rectangle 28">
            <a:extLst>
              <a:ext uri="{FF2B5EF4-FFF2-40B4-BE49-F238E27FC236}">
                <a16:creationId xmlns:a16="http://schemas.microsoft.com/office/drawing/2014/main" id="{FB301F51-8B2E-4814-A9BE-1B4820C1C80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0" name="Rectangle 29">
            <a:extLst>
              <a:ext uri="{FF2B5EF4-FFF2-40B4-BE49-F238E27FC236}">
                <a16:creationId xmlns:a16="http://schemas.microsoft.com/office/drawing/2014/main" id="{FFA024DC-DD3E-480C-BE29-B49655075C4C}"/>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38558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532B-BFEE-4A5C-89B1-4462798637B1}"/>
              </a:ext>
            </a:extLst>
          </p:cNvPr>
          <p:cNvSpPr>
            <a:spLocks noGrp="1"/>
          </p:cNvSpPr>
          <p:nvPr>
            <p:ph type="title"/>
          </p:nvPr>
        </p:nvSpPr>
        <p:spPr/>
        <p:txBody>
          <a:bodyPr/>
          <a:lstStyle/>
          <a:p>
            <a:r>
              <a:rPr lang="en-US" dirty="0">
                <a:latin typeface="Acre Medium" panose="00000600000000000000" pitchFamily="50" charset="0"/>
                <a:ea typeface="Verdana" panose="020B0604030504040204" pitchFamily="34" charset="0"/>
              </a:rPr>
              <a:t>Solution Proposition</a:t>
            </a:r>
          </a:p>
        </p:txBody>
      </p:sp>
      <p:sp>
        <p:nvSpPr>
          <p:cNvPr id="3" name="Content Placeholder 2">
            <a:extLst>
              <a:ext uri="{FF2B5EF4-FFF2-40B4-BE49-F238E27FC236}">
                <a16:creationId xmlns:a16="http://schemas.microsoft.com/office/drawing/2014/main" id="{7054DD6C-F993-4F51-B47D-8D66F5432C1E}"/>
              </a:ext>
            </a:extLst>
          </p:cNvPr>
          <p:cNvSpPr>
            <a:spLocks noGrp="1"/>
          </p:cNvSpPr>
          <p:nvPr>
            <p:ph idx="1"/>
          </p:nvPr>
        </p:nvSpPr>
        <p:spPr>
          <a:xfrm>
            <a:off x="838200" y="2766218"/>
            <a:ext cx="10515600" cy="1325563"/>
          </a:xfrm>
        </p:spPr>
        <p:txBody>
          <a:bodyPr>
            <a:normAutofit/>
          </a:bodyPr>
          <a:lstStyle/>
          <a:p>
            <a:pPr marL="0" indent="0">
              <a:buNone/>
            </a:pPr>
            <a:r>
              <a:rPr lang="en-US" dirty="0">
                <a:latin typeface="Acre Medium" panose="00000600000000000000" pitchFamily="50" charset="0"/>
                <a:ea typeface="Verdana" panose="020B0604030504040204" pitchFamily="34" charset="0"/>
              </a:rPr>
              <a:t>Attempt to cluster states based on demographic, socioeconomic, and COVID-19 data to help identify factors that may lead to disproportionate pandemic effects.</a:t>
            </a:r>
          </a:p>
        </p:txBody>
      </p:sp>
      <p:sp>
        <p:nvSpPr>
          <p:cNvPr id="13" name="TextBox 12">
            <a:extLst>
              <a:ext uri="{FF2B5EF4-FFF2-40B4-BE49-F238E27FC236}">
                <a16:creationId xmlns:a16="http://schemas.microsoft.com/office/drawing/2014/main" id="{EBB4D4AB-C16E-4ACF-9F2D-0E9840C38C38}"/>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9" name="Rectangle 28">
            <a:extLst>
              <a:ext uri="{FF2B5EF4-FFF2-40B4-BE49-F238E27FC236}">
                <a16:creationId xmlns:a16="http://schemas.microsoft.com/office/drawing/2014/main" id="{4DE54B0F-F0E8-4336-82DC-0EE2C34D4DCD}"/>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0" name="Rectangle 29">
            <a:extLst>
              <a:ext uri="{FF2B5EF4-FFF2-40B4-BE49-F238E27FC236}">
                <a16:creationId xmlns:a16="http://schemas.microsoft.com/office/drawing/2014/main" id="{CCE5DA1F-7E35-4083-8FF8-65AB466FB916}"/>
              </a:ext>
            </a:extLst>
          </p:cNvPr>
          <p:cNvSpPr/>
          <p:nvPr/>
        </p:nvSpPr>
        <p:spPr>
          <a:xfrm>
            <a:off x="1526796"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1" name="Rectangle 30">
            <a:extLst>
              <a:ext uri="{FF2B5EF4-FFF2-40B4-BE49-F238E27FC236}">
                <a16:creationId xmlns:a16="http://schemas.microsoft.com/office/drawing/2014/main" id="{34590725-ECAE-4D50-A83C-9D2A869F15AA}"/>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2" name="Rectangle 31">
            <a:extLst>
              <a:ext uri="{FF2B5EF4-FFF2-40B4-BE49-F238E27FC236}">
                <a16:creationId xmlns:a16="http://schemas.microsoft.com/office/drawing/2014/main" id="{59E684B0-4E72-47E2-AF08-83D4564E4DFA}"/>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3" name="Rectangle 32">
            <a:extLst>
              <a:ext uri="{FF2B5EF4-FFF2-40B4-BE49-F238E27FC236}">
                <a16:creationId xmlns:a16="http://schemas.microsoft.com/office/drawing/2014/main" id="{E9CCC247-B49D-4E51-8530-D1D97E4D0911}"/>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4" name="Rectangle 33">
            <a:extLst>
              <a:ext uri="{FF2B5EF4-FFF2-40B4-BE49-F238E27FC236}">
                <a16:creationId xmlns:a16="http://schemas.microsoft.com/office/drawing/2014/main" id="{3FC8B109-A257-4BFA-B974-08873E740E0C}"/>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5" name="Rectangle 34">
            <a:extLst>
              <a:ext uri="{FF2B5EF4-FFF2-40B4-BE49-F238E27FC236}">
                <a16:creationId xmlns:a16="http://schemas.microsoft.com/office/drawing/2014/main" id="{911148E7-E139-46CB-A941-69CE8DF6A700}"/>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6" name="Rectangle 35">
            <a:extLst>
              <a:ext uri="{FF2B5EF4-FFF2-40B4-BE49-F238E27FC236}">
                <a16:creationId xmlns:a16="http://schemas.microsoft.com/office/drawing/2014/main" id="{CC3C45C9-AF38-4C7A-B06D-371ECD0CB2AF}"/>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150586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4000" dirty="0">
                <a:latin typeface="Acre Medium" panose="00000600000000000000" pitchFamily="50" charset="0"/>
                <a:ea typeface="Verdana" panose="020B0604030504040204" pitchFamily="34" charset="0"/>
              </a:rPr>
              <a:t>Data Sources</a:t>
            </a:r>
          </a:p>
        </p:txBody>
      </p:sp>
      <p:sp>
        <p:nvSpPr>
          <p:cNvPr id="5" name="Content Placeholder 4">
            <a:extLst>
              <a:ext uri="{FF2B5EF4-FFF2-40B4-BE49-F238E27FC236}">
                <a16:creationId xmlns:a16="http://schemas.microsoft.com/office/drawing/2014/main" id="{78234133-897F-4589-A374-DB565262E70E}"/>
              </a:ext>
            </a:extLst>
          </p:cNvPr>
          <p:cNvSpPr>
            <a:spLocks noGrp="1"/>
          </p:cNvSpPr>
          <p:nvPr>
            <p:ph idx="1"/>
          </p:nvPr>
        </p:nvSpPr>
        <p:spPr>
          <a:xfrm>
            <a:off x="838200" y="2318647"/>
            <a:ext cx="10515600" cy="3245010"/>
          </a:xfrm>
        </p:spPr>
        <p:txBody>
          <a:bodyPr>
            <a:normAutofit/>
          </a:bodyPr>
          <a:lstStyle/>
          <a:p>
            <a:pPr marL="514350" indent="-514350">
              <a:buFont typeface="+mj-lt"/>
              <a:buAutoNum type="arabicPeriod"/>
            </a:pPr>
            <a:r>
              <a:rPr lang="en-US" dirty="0">
                <a:latin typeface="Acre Medium" panose="00000600000000000000" pitchFamily="50" charset="0"/>
                <a:ea typeface="Verdana" panose="020B0604030504040204" pitchFamily="34" charset="0"/>
              </a:rPr>
              <a:t>Bureau of Labor Statistics</a:t>
            </a:r>
          </a:p>
          <a:p>
            <a:pPr marL="514350" indent="-514350">
              <a:buFont typeface="+mj-lt"/>
              <a:buAutoNum type="arabicPeriod"/>
            </a:pPr>
            <a:r>
              <a:rPr lang="en-US" dirty="0">
                <a:latin typeface="Acre Medium" panose="00000600000000000000" pitchFamily="50" charset="0"/>
                <a:ea typeface="Verdana" panose="020B0604030504040204" pitchFamily="34" charset="0"/>
              </a:rPr>
              <a:t>Location 2</a:t>
            </a:r>
          </a:p>
          <a:p>
            <a:pPr marL="514350" indent="-514350">
              <a:buFont typeface="+mj-lt"/>
              <a:buAutoNum type="arabicPeriod"/>
            </a:pPr>
            <a:r>
              <a:rPr lang="en-US" dirty="0">
                <a:latin typeface="Acre Medium" panose="00000600000000000000" pitchFamily="50" charset="0"/>
                <a:ea typeface="Verdana" panose="020B0604030504040204" pitchFamily="34" charset="0"/>
              </a:rPr>
              <a:t>Location 3 </a:t>
            </a:r>
            <a:r>
              <a:rPr lang="en-US" dirty="0" err="1">
                <a:latin typeface="Acre Medium" panose="00000600000000000000" pitchFamily="50" charset="0"/>
                <a:ea typeface="Verdana" panose="020B0604030504040204" pitchFamily="34" charset="0"/>
              </a:rPr>
              <a:t>etc</a:t>
            </a:r>
            <a:endParaRPr lang="en-US" dirty="0">
              <a:latin typeface="Acre Medium" panose="00000600000000000000" pitchFamily="50" charset="0"/>
              <a:ea typeface="Verdana" panose="020B0604030504040204" pitchFamily="34" charset="0"/>
            </a:endParaRP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107924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3600" dirty="0">
                <a:latin typeface="Acre Medium" panose="00000600000000000000" pitchFamily="50" charset="0"/>
                <a:ea typeface="Verdana" panose="020B0604030504040204" pitchFamily="34" charset="0"/>
              </a:rPr>
              <a:t>Unemployment</a:t>
            </a:r>
            <a:r>
              <a:rPr lang="en-US" sz="4000" dirty="0">
                <a:latin typeface="Acre Medium" panose="00000600000000000000" pitchFamily="50" charset="0"/>
                <a:ea typeface="Verdana" panose="020B0604030504040204" pitchFamily="34" charset="0"/>
              </a:rPr>
              <a:t> EDA</a:t>
            </a: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pic>
        <p:nvPicPr>
          <p:cNvPr id="7" name="Picture 6" descr="Chart&#10;&#10;Description automatically generated">
            <a:extLst>
              <a:ext uri="{FF2B5EF4-FFF2-40B4-BE49-F238E27FC236}">
                <a16:creationId xmlns:a16="http://schemas.microsoft.com/office/drawing/2014/main" id="{99D4EEF8-C6CF-4910-BC7A-CC3D1D7D1055}"/>
              </a:ext>
            </a:extLst>
          </p:cNvPr>
          <p:cNvPicPr>
            <a:picLocks noChangeAspect="1"/>
          </p:cNvPicPr>
          <p:nvPr/>
        </p:nvPicPr>
        <p:blipFill rotWithShape="1">
          <a:blip r:embed="rId2">
            <a:extLst>
              <a:ext uri="{28A0092B-C50C-407E-A947-70E740481C1C}">
                <a14:useLocalDpi xmlns:a14="http://schemas.microsoft.com/office/drawing/2010/main" val="0"/>
              </a:ext>
            </a:extLst>
          </a:blip>
          <a:srcRect l="9361" t="8867" r="9110" b="6468"/>
          <a:stretch/>
        </p:blipFill>
        <p:spPr>
          <a:xfrm>
            <a:off x="796954" y="2097247"/>
            <a:ext cx="7306811" cy="3372375"/>
          </a:xfrm>
          <a:prstGeom prst="rect">
            <a:avLst/>
          </a:prstGeom>
        </p:spPr>
      </p:pic>
      <p:sp>
        <p:nvSpPr>
          <p:cNvPr id="8" name="TextBox 7">
            <a:extLst>
              <a:ext uri="{FF2B5EF4-FFF2-40B4-BE49-F238E27FC236}">
                <a16:creationId xmlns:a16="http://schemas.microsoft.com/office/drawing/2014/main" id="{CF25478E-B168-4FF2-9065-2B5D339BC758}"/>
              </a:ext>
            </a:extLst>
          </p:cNvPr>
          <p:cNvSpPr txBox="1"/>
          <p:nvPr/>
        </p:nvSpPr>
        <p:spPr>
          <a:xfrm>
            <a:off x="8242314" y="2550425"/>
            <a:ext cx="251684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Several states exhibiting abnormal unemployment compared to the national average</a:t>
            </a:r>
          </a:p>
          <a:p>
            <a:pPr marL="285750" indent="-285750">
              <a:buFont typeface="Arial" panose="020B0604020202020204" pitchFamily="34" charset="0"/>
              <a:buChar char="•"/>
            </a:pPr>
            <a:r>
              <a:rPr lang="en-US" dirty="0"/>
              <a:t>Identify which states exhibited abnormal unemployment</a:t>
            </a:r>
          </a:p>
        </p:txBody>
      </p:sp>
    </p:spTree>
    <p:extLst>
      <p:ext uri="{BB962C8B-B14F-4D97-AF65-F5344CB8AC3E}">
        <p14:creationId xmlns:p14="http://schemas.microsoft.com/office/powerpoint/2010/main" val="153852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3600" dirty="0">
                <a:latin typeface="Acre Medium" panose="00000600000000000000" pitchFamily="50" charset="0"/>
                <a:ea typeface="Verdana" panose="020B0604030504040204" pitchFamily="34" charset="0"/>
              </a:rPr>
              <a:t>Unemployment</a:t>
            </a:r>
            <a:r>
              <a:rPr lang="en-US" sz="4000" dirty="0">
                <a:latin typeface="Acre Medium" panose="00000600000000000000" pitchFamily="50" charset="0"/>
                <a:ea typeface="Verdana" panose="020B0604030504040204" pitchFamily="34" charset="0"/>
              </a:rPr>
              <a:t> EDA</a:t>
            </a: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8" name="TextBox 7">
            <a:extLst>
              <a:ext uri="{FF2B5EF4-FFF2-40B4-BE49-F238E27FC236}">
                <a16:creationId xmlns:a16="http://schemas.microsoft.com/office/drawing/2014/main" id="{CF25478E-B168-4FF2-9065-2B5D339BC758}"/>
              </a:ext>
            </a:extLst>
          </p:cNvPr>
          <p:cNvSpPr txBox="1"/>
          <p:nvPr/>
        </p:nvSpPr>
        <p:spPr>
          <a:xfrm>
            <a:off x="8242314" y="2550425"/>
            <a:ext cx="251684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Percent change MoM better compares states to one another</a:t>
            </a:r>
          </a:p>
          <a:p>
            <a:pPr marL="285750" indent="-285750">
              <a:buFont typeface="Arial" panose="020B0604020202020204" pitchFamily="34" charset="0"/>
              <a:buChar char="•"/>
            </a:pPr>
            <a:r>
              <a:rPr lang="en-US" dirty="0"/>
              <a:t>Use this to better interpret abnormal unemployment rates</a:t>
            </a:r>
          </a:p>
        </p:txBody>
      </p:sp>
      <p:pic>
        <p:nvPicPr>
          <p:cNvPr id="4" name="Picture 3" descr="Chart, radar chart&#10;&#10;Description automatically generated">
            <a:extLst>
              <a:ext uri="{FF2B5EF4-FFF2-40B4-BE49-F238E27FC236}">
                <a16:creationId xmlns:a16="http://schemas.microsoft.com/office/drawing/2014/main" id="{D3DF7DFA-02EC-41FF-A90D-511B77E0755A}"/>
              </a:ext>
            </a:extLst>
          </p:cNvPr>
          <p:cNvPicPr>
            <a:picLocks noChangeAspect="1"/>
          </p:cNvPicPr>
          <p:nvPr/>
        </p:nvPicPr>
        <p:blipFill rotWithShape="1">
          <a:blip r:embed="rId2">
            <a:extLst>
              <a:ext uri="{28A0092B-C50C-407E-A947-70E740481C1C}">
                <a14:useLocalDpi xmlns:a14="http://schemas.microsoft.com/office/drawing/2010/main" val="0"/>
              </a:ext>
            </a:extLst>
          </a:blip>
          <a:srcRect l="9137" t="8198" r="8682" b="6359"/>
          <a:stretch/>
        </p:blipFill>
        <p:spPr>
          <a:xfrm>
            <a:off x="838200" y="2022991"/>
            <a:ext cx="7259125" cy="3354352"/>
          </a:xfrm>
          <a:prstGeom prst="rect">
            <a:avLst/>
          </a:prstGeom>
        </p:spPr>
      </p:pic>
    </p:spTree>
    <p:extLst>
      <p:ext uri="{BB962C8B-B14F-4D97-AF65-F5344CB8AC3E}">
        <p14:creationId xmlns:p14="http://schemas.microsoft.com/office/powerpoint/2010/main" val="143270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79C6-C04E-4496-92B6-F96639DBFD21}"/>
              </a:ext>
            </a:extLst>
          </p:cNvPr>
          <p:cNvSpPr>
            <a:spLocks noGrp="1"/>
          </p:cNvSpPr>
          <p:nvPr>
            <p:ph type="title"/>
          </p:nvPr>
        </p:nvSpPr>
        <p:spPr/>
        <p:txBody>
          <a:bodyPr>
            <a:normAutofit/>
          </a:bodyPr>
          <a:lstStyle/>
          <a:p>
            <a:r>
              <a:rPr lang="en-US" sz="4000" dirty="0">
                <a:latin typeface="Acre Medium" panose="00000600000000000000" pitchFamily="50" charset="0"/>
              </a:rPr>
              <a:t>Unemployment</a:t>
            </a:r>
            <a:r>
              <a:rPr lang="en-US" sz="3600" dirty="0">
                <a:latin typeface="Acre Medium" panose="00000600000000000000" pitchFamily="50" charset="0"/>
              </a:rPr>
              <a:t> EDA</a:t>
            </a:r>
          </a:p>
        </p:txBody>
      </p:sp>
      <p:sp>
        <p:nvSpPr>
          <p:cNvPr id="4" name="TextBox 3">
            <a:extLst>
              <a:ext uri="{FF2B5EF4-FFF2-40B4-BE49-F238E27FC236}">
                <a16:creationId xmlns:a16="http://schemas.microsoft.com/office/drawing/2014/main" id="{0AB9C6DD-9598-4508-B246-5608360FDE8E}"/>
              </a:ext>
            </a:extLst>
          </p:cNvPr>
          <p:cNvSpPr txBox="1"/>
          <p:nvPr/>
        </p:nvSpPr>
        <p:spPr>
          <a:xfrm>
            <a:off x="6942455" y="1931029"/>
            <a:ext cx="4902800" cy="923330"/>
          </a:xfrm>
          <a:prstGeom prst="rect">
            <a:avLst/>
          </a:prstGeom>
          <a:noFill/>
        </p:spPr>
        <p:txBody>
          <a:bodyPr wrap="square" rtlCol="0">
            <a:spAutoFit/>
          </a:bodyPr>
          <a:lstStyle/>
          <a:p>
            <a:r>
              <a:rPr lang="en-US" dirty="0"/>
              <a:t>The following states were determined to have abnormally high unemployment rates in 2020 when compared with the national average:</a:t>
            </a:r>
          </a:p>
        </p:txBody>
      </p:sp>
      <p:pic>
        <p:nvPicPr>
          <p:cNvPr id="6" name="Picture 5" descr="Map&#10;&#10;Description automatically generated">
            <a:extLst>
              <a:ext uri="{FF2B5EF4-FFF2-40B4-BE49-F238E27FC236}">
                <a16:creationId xmlns:a16="http://schemas.microsoft.com/office/drawing/2014/main" id="{5A805E22-F18B-4D68-A667-8A72BFFD01AC}"/>
              </a:ext>
            </a:extLst>
          </p:cNvPr>
          <p:cNvPicPr>
            <a:picLocks noChangeAspect="1"/>
          </p:cNvPicPr>
          <p:nvPr/>
        </p:nvPicPr>
        <p:blipFill rotWithShape="1">
          <a:blip r:embed="rId2">
            <a:extLst>
              <a:ext uri="{28A0092B-C50C-407E-A947-70E740481C1C}">
                <a14:useLocalDpi xmlns:a14="http://schemas.microsoft.com/office/drawing/2010/main" val="0"/>
              </a:ext>
            </a:extLst>
          </a:blip>
          <a:srcRect l="16899" r="16924"/>
          <a:stretch/>
        </p:blipFill>
        <p:spPr>
          <a:xfrm>
            <a:off x="838200" y="1931029"/>
            <a:ext cx="5640238" cy="3738153"/>
          </a:xfrm>
          <a:prstGeom prst="rect">
            <a:avLst/>
          </a:prstGeom>
        </p:spPr>
      </p:pic>
      <p:sp>
        <p:nvSpPr>
          <p:cNvPr id="7" name="TextBox 6">
            <a:extLst>
              <a:ext uri="{FF2B5EF4-FFF2-40B4-BE49-F238E27FC236}">
                <a16:creationId xmlns:a16="http://schemas.microsoft.com/office/drawing/2014/main" id="{C9984ECA-A222-4DAC-98C2-4A6493B39E7E}"/>
              </a:ext>
            </a:extLst>
          </p:cNvPr>
          <p:cNvSpPr txBox="1"/>
          <p:nvPr/>
        </p:nvSpPr>
        <p:spPr>
          <a:xfrm>
            <a:off x="6942455" y="2987979"/>
            <a:ext cx="162176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Arizona</a:t>
            </a:r>
          </a:p>
          <a:p>
            <a:pPr marL="285750" indent="-285750">
              <a:buFont typeface="Arial" panose="020B0604020202020204" pitchFamily="34" charset="0"/>
              <a:buChar char="•"/>
            </a:pPr>
            <a:r>
              <a:rPr lang="en-US" dirty="0"/>
              <a:t>Colorado</a:t>
            </a:r>
          </a:p>
          <a:p>
            <a:pPr marL="285750" indent="-285750">
              <a:buFont typeface="Arial" panose="020B0604020202020204" pitchFamily="34" charset="0"/>
              <a:buChar char="•"/>
            </a:pPr>
            <a:r>
              <a:rPr lang="en-US" dirty="0"/>
              <a:t>Connecticut</a:t>
            </a:r>
          </a:p>
          <a:p>
            <a:pPr marL="285750" indent="-285750">
              <a:buFont typeface="Arial" panose="020B0604020202020204" pitchFamily="34" charset="0"/>
              <a:buChar char="•"/>
            </a:pPr>
            <a:r>
              <a:rPr lang="en-US" dirty="0"/>
              <a:t>Georgia</a:t>
            </a:r>
          </a:p>
          <a:p>
            <a:pPr marL="285750" indent="-285750">
              <a:buFont typeface="Arial" panose="020B0604020202020204" pitchFamily="34" charset="0"/>
              <a:buChar char="•"/>
            </a:pPr>
            <a:r>
              <a:rPr lang="en-US" dirty="0"/>
              <a:t>Hawaii</a:t>
            </a:r>
          </a:p>
          <a:p>
            <a:pPr marL="285750" indent="-285750">
              <a:buFont typeface="Arial" panose="020B0604020202020204" pitchFamily="34" charset="0"/>
              <a:buChar char="•"/>
            </a:pPr>
            <a:r>
              <a:rPr lang="en-US" dirty="0"/>
              <a:t>Idaho</a:t>
            </a:r>
          </a:p>
          <a:p>
            <a:pPr marL="285750" indent="-285750">
              <a:buFont typeface="Arial" panose="020B0604020202020204" pitchFamily="34" charset="0"/>
              <a:buChar char="•"/>
            </a:pPr>
            <a:r>
              <a:rPr lang="en-US" dirty="0"/>
              <a:t>Kentucky</a:t>
            </a:r>
          </a:p>
          <a:p>
            <a:pPr marL="285750" indent="-285750">
              <a:buFont typeface="Arial" panose="020B0604020202020204" pitchFamily="34" charset="0"/>
              <a:buChar char="•"/>
            </a:pPr>
            <a:r>
              <a:rPr lang="en-US" dirty="0"/>
              <a:t>Maine</a:t>
            </a:r>
          </a:p>
          <a:p>
            <a:pPr marL="285750" indent="-285750">
              <a:buFont typeface="Arial" panose="020B0604020202020204" pitchFamily="34" charset="0"/>
              <a:buChar char="•"/>
            </a:pPr>
            <a:r>
              <a:rPr lang="en-US" dirty="0"/>
              <a:t>Minnesota</a:t>
            </a:r>
          </a:p>
        </p:txBody>
      </p:sp>
      <p:sp>
        <p:nvSpPr>
          <p:cNvPr id="10" name="TextBox 9">
            <a:extLst>
              <a:ext uri="{FF2B5EF4-FFF2-40B4-BE49-F238E27FC236}">
                <a16:creationId xmlns:a16="http://schemas.microsoft.com/office/drawing/2014/main" id="{DCD17FD0-E7C0-4AF0-91C2-737B7C964221}"/>
              </a:ext>
            </a:extLst>
          </p:cNvPr>
          <p:cNvSpPr txBox="1"/>
          <p:nvPr/>
        </p:nvSpPr>
        <p:spPr>
          <a:xfrm>
            <a:off x="9028238" y="2987979"/>
            <a:ext cx="196396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Missouri</a:t>
            </a:r>
          </a:p>
          <a:p>
            <a:pPr marL="285750" indent="-285750">
              <a:buFont typeface="Arial" panose="020B0604020202020204" pitchFamily="34" charset="0"/>
              <a:buChar char="•"/>
            </a:pPr>
            <a:r>
              <a:rPr lang="en-US" dirty="0"/>
              <a:t>Nevada</a:t>
            </a:r>
          </a:p>
          <a:p>
            <a:pPr marL="285750" indent="-285750">
              <a:buFont typeface="Arial" panose="020B0604020202020204" pitchFamily="34" charset="0"/>
              <a:buChar char="•"/>
            </a:pPr>
            <a:r>
              <a:rPr lang="en-US" dirty="0"/>
              <a:t>New Hampshire</a:t>
            </a:r>
          </a:p>
          <a:p>
            <a:pPr marL="285750" indent="-285750">
              <a:buFont typeface="Arial" panose="020B0604020202020204" pitchFamily="34" charset="0"/>
              <a:buChar char="•"/>
            </a:pPr>
            <a:r>
              <a:rPr lang="en-US" dirty="0"/>
              <a:t>New Jersey</a:t>
            </a:r>
          </a:p>
          <a:p>
            <a:pPr marL="285750" indent="-285750">
              <a:buFont typeface="Arial" panose="020B0604020202020204" pitchFamily="34" charset="0"/>
              <a:buChar char="•"/>
            </a:pPr>
            <a:r>
              <a:rPr lang="en-US" dirty="0"/>
              <a:t>New Mexico</a:t>
            </a:r>
          </a:p>
          <a:p>
            <a:pPr marL="285750" indent="-285750">
              <a:buFont typeface="Arial" panose="020B0604020202020204" pitchFamily="34" charset="0"/>
              <a:buChar char="•"/>
            </a:pPr>
            <a:r>
              <a:rPr lang="en-US" dirty="0"/>
              <a:t>South Carolina</a:t>
            </a:r>
          </a:p>
          <a:p>
            <a:pPr marL="285750" indent="-285750">
              <a:buFont typeface="Arial" panose="020B0604020202020204" pitchFamily="34" charset="0"/>
              <a:buChar char="•"/>
            </a:pPr>
            <a:r>
              <a:rPr lang="en-US" dirty="0"/>
              <a:t>Tennessee</a:t>
            </a:r>
          </a:p>
          <a:p>
            <a:pPr marL="285750" indent="-285750">
              <a:buFont typeface="Arial" panose="020B0604020202020204" pitchFamily="34" charset="0"/>
              <a:buChar char="•"/>
            </a:pPr>
            <a:r>
              <a:rPr lang="en-US" dirty="0"/>
              <a:t>Washington</a:t>
            </a:r>
          </a:p>
        </p:txBody>
      </p:sp>
      <p:sp>
        <p:nvSpPr>
          <p:cNvPr id="11" name="TextBox 10">
            <a:extLst>
              <a:ext uri="{FF2B5EF4-FFF2-40B4-BE49-F238E27FC236}">
                <a16:creationId xmlns:a16="http://schemas.microsoft.com/office/drawing/2014/main" id="{EB22F212-7039-4D06-AEE4-3823738AB962}"/>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12" name="Rectangle 11">
            <a:extLst>
              <a:ext uri="{FF2B5EF4-FFF2-40B4-BE49-F238E27FC236}">
                <a16:creationId xmlns:a16="http://schemas.microsoft.com/office/drawing/2014/main" id="{EB9DF1BE-DCFB-4706-B960-FC9069BF6BEB}"/>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13" name="Rectangle 12">
            <a:extLst>
              <a:ext uri="{FF2B5EF4-FFF2-40B4-BE49-F238E27FC236}">
                <a16:creationId xmlns:a16="http://schemas.microsoft.com/office/drawing/2014/main" id="{1F10A9E1-0B25-4EB3-9215-6EDE5FE81D08}"/>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14" name="Rectangle 13">
            <a:extLst>
              <a:ext uri="{FF2B5EF4-FFF2-40B4-BE49-F238E27FC236}">
                <a16:creationId xmlns:a16="http://schemas.microsoft.com/office/drawing/2014/main" id="{08BD69E3-3611-4AB6-B479-88880B6723F7}"/>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15" name="Rectangle 14">
            <a:extLst>
              <a:ext uri="{FF2B5EF4-FFF2-40B4-BE49-F238E27FC236}">
                <a16:creationId xmlns:a16="http://schemas.microsoft.com/office/drawing/2014/main" id="{CD9E6BA9-4619-4A27-9657-2D6F9881F497}"/>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16" name="Rectangle 15">
            <a:extLst>
              <a:ext uri="{FF2B5EF4-FFF2-40B4-BE49-F238E27FC236}">
                <a16:creationId xmlns:a16="http://schemas.microsoft.com/office/drawing/2014/main" id="{BF8CD353-BD7E-4261-ACE4-EF0E8F6D519D}"/>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17" name="Rectangle 16">
            <a:extLst>
              <a:ext uri="{FF2B5EF4-FFF2-40B4-BE49-F238E27FC236}">
                <a16:creationId xmlns:a16="http://schemas.microsoft.com/office/drawing/2014/main" id="{254E9037-D53C-4F44-BAC4-FA6F9ACB7F1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18" name="Rectangle 17">
            <a:extLst>
              <a:ext uri="{FF2B5EF4-FFF2-40B4-BE49-F238E27FC236}">
                <a16:creationId xmlns:a16="http://schemas.microsoft.com/office/drawing/2014/main" id="{0A073F44-7ACE-4C4F-B081-BD0CDF27F60A}"/>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19" name="Rectangle 18">
            <a:extLst>
              <a:ext uri="{FF2B5EF4-FFF2-40B4-BE49-F238E27FC236}">
                <a16:creationId xmlns:a16="http://schemas.microsoft.com/office/drawing/2014/main" id="{3436BFB6-982D-4EFE-A37E-5DBCB3653413}"/>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4069048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458</Words>
  <Application>Microsoft Office PowerPoint</Application>
  <PresentationFormat>Widescreen</PresentationFormat>
  <Paragraphs>171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Acre Medium</vt:lpstr>
      <vt:lpstr>Arial</vt:lpstr>
      <vt:lpstr>Calibri</vt:lpstr>
      <vt:lpstr>Calibri Light</vt:lpstr>
      <vt:lpstr>Verdana</vt:lpstr>
      <vt:lpstr>Office Theme</vt:lpstr>
      <vt:lpstr>Mitigating Effects of Future Pandemics on Disproportionately Affected Populations</vt:lpstr>
      <vt:lpstr>Agenda</vt:lpstr>
      <vt:lpstr>Problem</vt:lpstr>
      <vt:lpstr>Question</vt:lpstr>
      <vt:lpstr>Solution Proposition</vt:lpstr>
      <vt:lpstr>Data Sources</vt:lpstr>
      <vt:lpstr>Unemployment EDA</vt:lpstr>
      <vt:lpstr>Unemployment EDA</vt:lpstr>
      <vt:lpstr>Unemployment EDA</vt:lpstr>
      <vt:lpstr>Modeling</vt:lpstr>
      <vt:lpstr>Model Performance</vt:lpstr>
      <vt:lpstr>Improvements</vt:lpstr>
      <vt:lpstr>Recommendation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House-Appraiser</dc:title>
  <dc:creator>Joshua Slizinov</dc:creator>
  <cp:lastModifiedBy>Joshua Slizinov</cp:lastModifiedBy>
  <cp:revision>73</cp:revision>
  <dcterms:created xsi:type="dcterms:W3CDTF">2021-01-20T09:42:58Z</dcterms:created>
  <dcterms:modified xsi:type="dcterms:W3CDTF">2021-02-21T17:35:24Z</dcterms:modified>
</cp:coreProperties>
</file>