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6" r:id="rId5"/>
    <p:sldId id="259" r:id="rId6"/>
    <p:sldId id="260" r:id="rId7"/>
    <p:sldId id="286" r:id="rId8"/>
    <p:sldId id="282" r:id="rId9"/>
    <p:sldId id="285" r:id="rId10"/>
    <p:sldId id="284" r:id="rId11"/>
    <p:sldId id="289" r:id="rId12"/>
    <p:sldId id="290" r:id="rId13"/>
    <p:sldId id="291" r:id="rId14"/>
    <p:sldId id="276" r:id="rId15"/>
    <p:sldId id="293"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4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p:scale>
          <a:sx n="89" d="100"/>
          <a:sy n="89" d="100"/>
        </p:scale>
        <p:origin x="1758"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7FF18-C331-4B53-81A4-FD8737884F52}"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D4E3D-5830-4DE9-9F21-05532B502430}" type="slidenum">
              <a:rPr lang="en-US" smtClean="0"/>
              <a:t>‹#›</a:t>
            </a:fld>
            <a:endParaRPr lang="en-US"/>
          </a:p>
        </p:txBody>
      </p:sp>
    </p:spTree>
    <p:extLst>
      <p:ext uri="{BB962C8B-B14F-4D97-AF65-F5344CB8AC3E}">
        <p14:creationId xmlns:p14="http://schemas.microsoft.com/office/powerpoint/2010/main" val="101731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8371-591A-4200-AB41-8E714E98D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6D9F82-6A9F-429A-9CEA-074DEF120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EB5D3-0B4E-486B-A701-E6AF3870255B}"/>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5" name="Footer Placeholder 4">
            <a:extLst>
              <a:ext uri="{FF2B5EF4-FFF2-40B4-BE49-F238E27FC236}">
                <a16:creationId xmlns:a16="http://schemas.microsoft.com/office/drawing/2014/main" id="{91EA85DB-D4B6-4A8E-BDC3-081DF2FFC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0F8CB-1F43-4C55-8FDA-8FBCC07D3B14}"/>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107257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E4E6-6C22-4B9F-93B1-7C0575BE6D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ABEC09-FA5C-469E-BB55-A474BD60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B03C0-D6E8-48DD-929C-EF0E0E42E61B}"/>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5" name="Footer Placeholder 4">
            <a:extLst>
              <a:ext uri="{FF2B5EF4-FFF2-40B4-BE49-F238E27FC236}">
                <a16:creationId xmlns:a16="http://schemas.microsoft.com/office/drawing/2014/main" id="{6A65AF81-EE62-4696-8358-1BA47F1C5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D18E0-8803-4107-ABBB-AD384D85DA36}"/>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369419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FA3B6F-7F49-4248-88A8-7857E71CE8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BC371A-30D3-4FB8-8EBE-7B8511A0C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650FC-7DC0-4D89-B0CB-A2CEECF7BDC5}"/>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5" name="Footer Placeholder 4">
            <a:extLst>
              <a:ext uri="{FF2B5EF4-FFF2-40B4-BE49-F238E27FC236}">
                <a16:creationId xmlns:a16="http://schemas.microsoft.com/office/drawing/2014/main" id="{C228E4EE-AE0F-4BCF-B5EC-B6FB3A324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763B6-A51B-4791-8839-CACE1DEB9A01}"/>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28574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49D0-AAC0-40AC-BDF9-0CD46949F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47CE2-2A59-494F-BFCA-D65D1EFDC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92404-C7A2-4A26-B40B-5527B1136190}"/>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5" name="Footer Placeholder 4">
            <a:extLst>
              <a:ext uri="{FF2B5EF4-FFF2-40B4-BE49-F238E27FC236}">
                <a16:creationId xmlns:a16="http://schemas.microsoft.com/office/drawing/2014/main" id="{E556BB7A-64E4-49D2-84A7-F67E4DB28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3C72D-5BAF-439F-B2C3-4763BCE8EF49}"/>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6789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85F-9779-418A-BC18-7C371702B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9E7C26-30F5-4C12-B718-F5614AA23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8D3A45-03B3-464D-8C0E-91C57A4CA73C}"/>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5" name="Footer Placeholder 4">
            <a:extLst>
              <a:ext uri="{FF2B5EF4-FFF2-40B4-BE49-F238E27FC236}">
                <a16:creationId xmlns:a16="http://schemas.microsoft.com/office/drawing/2014/main" id="{E1D774DB-AA26-4735-8FE1-98912AC6E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69499-F40E-4202-93F9-88148D0A469C}"/>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68173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F323-5CFD-4E93-ABDE-3B9A34264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4DB361-E990-4607-8693-B98B19EAE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0AEE9-6881-4ED8-8CC0-B4D365EF7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A1E9C-C5F7-4214-85D4-AF4E97B2604A}"/>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6" name="Footer Placeholder 5">
            <a:extLst>
              <a:ext uri="{FF2B5EF4-FFF2-40B4-BE49-F238E27FC236}">
                <a16:creationId xmlns:a16="http://schemas.microsoft.com/office/drawing/2014/main" id="{FF2288B1-9B50-4A6C-8E6B-29F05D3EF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5FD5D-2245-4099-8D3A-99FA7EF5F2FD}"/>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158645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DC76-9946-40B5-A214-39BA205FA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A96C5C-340E-420B-ABE4-00A8715B4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BF83D-A2BF-4E78-A8BC-3E51B7E4C5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0A222-365D-498F-B602-681687A42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959056-0307-49DD-8543-5BE6722455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8E5090-2163-4845-836D-6C57688D1C85}"/>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8" name="Footer Placeholder 7">
            <a:extLst>
              <a:ext uri="{FF2B5EF4-FFF2-40B4-BE49-F238E27FC236}">
                <a16:creationId xmlns:a16="http://schemas.microsoft.com/office/drawing/2014/main" id="{C98EDDD1-8C03-4058-9EA1-7704B284F5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A4521-D0CF-4AB0-8D6F-8AF3F07C3EB2}"/>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237914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60D-5789-4848-94D8-C8BE627C7B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C24FE-2BD7-4765-8AA5-1F86E453F32B}"/>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4" name="Footer Placeholder 3">
            <a:extLst>
              <a:ext uri="{FF2B5EF4-FFF2-40B4-BE49-F238E27FC236}">
                <a16:creationId xmlns:a16="http://schemas.microsoft.com/office/drawing/2014/main" id="{E192ECD3-F900-4A50-A79C-519356146E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F8D8B-536B-4D9C-83A6-739E05F781DE}"/>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409382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B6D9E-9E65-4E35-8589-134BF84B21BD}"/>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3" name="Footer Placeholder 2">
            <a:extLst>
              <a:ext uri="{FF2B5EF4-FFF2-40B4-BE49-F238E27FC236}">
                <a16:creationId xmlns:a16="http://schemas.microsoft.com/office/drawing/2014/main" id="{8DFEA940-80D4-4EF8-8818-83B02310A7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95B86-C8E8-4F1F-83BF-8D93462E6258}"/>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50155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8011-80DD-455C-8E97-A80BEC838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4DDFC7-86BF-4A5E-BD2A-6283C4D96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30381-BAB9-464E-AE06-7CC68D90F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85FE2-E6B9-454B-BEC8-10C15778AD4C}"/>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6" name="Footer Placeholder 5">
            <a:extLst>
              <a:ext uri="{FF2B5EF4-FFF2-40B4-BE49-F238E27FC236}">
                <a16:creationId xmlns:a16="http://schemas.microsoft.com/office/drawing/2014/main" id="{8599A80D-C77C-48F4-8E94-8D8FDA666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691A5-4905-48D0-B257-2AEEDA28D1AA}"/>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9883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EAEF-8DB3-404B-BA53-06ED1EC5F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134931-6574-407E-991E-1B25B040E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03C7FA-7E8E-4B84-B723-EA7C3BD5E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48D5B-68B4-46DE-B48E-C6E72F7A71BC}"/>
              </a:ext>
            </a:extLst>
          </p:cNvPr>
          <p:cNvSpPr>
            <a:spLocks noGrp="1"/>
          </p:cNvSpPr>
          <p:nvPr>
            <p:ph type="dt" sz="half" idx="10"/>
          </p:nvPr>
        </p:nvSpPr>
        <p:spPr/>
        <p:txBody>
          <a:bodyPr/>
          <a:lstStyle/>
          <a:p>
            <a:fld id="{7DCE67EE-F94B-4D67-89DF-6C22F6D52271}" type="datetimeFigureOut">
              <a:rPr lang="en-US" smtClean="0"/>
              <a:t>2/21/2021</a:t>
            </a:fld>
            <a:endParaRPr lang="en-US"/>
          </a:p>
        </p:txBody>
      </p:sp>
      <p:sp>
        <p:nvSpPr>
          <p:cNvPr id="6" name="Footer Placeholder 5">
            <a:extLst>
              <a:ext uri="{FF2B5EF4-FFF2-40B4-BE49-F238E27FC236}">
                <a16:creationId xmlns:a16="http://schemas.microsoft.com/office/drawing/2014/main" id="{40BDA0AD-5905-42CA-9B8D-65AE16B9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038D4-074C-40BF-A835-8F030307A69C}"/>
              </a:ext>
            </a:extLst>
          </p:cNvPr>
          <p:cNvSpPr>
            <a:spLocks noGrp="1"/>
          </p:cNvSpPr>
          <p:nvPr>
            <p:ph type="sldNum" sz="quarter" idx="12"/>
          </p:nvPr>
        </p:nvSpPr>
        <p:spPr/>
        <p:txBody>
          <a:bodyPr/>
          <a:lstStyle/>
          <a:p>
            <a:fld id="{28F72A19-F316-4C10-AEFB-89E6A22550C5}" type="slidenum">
              <a:rPr lang="en-US" smtClean="0"/>
              <a:t>‹#›</a:t>
            </a:fld>
            <a:endParaRPr lang="en-US"/>
          </a:p>
        </p:txBody>
      </p:sp>
    </p:spTree>
    <p:extLst>
      <p:ext uri="{BB962C8B-B14F-4D97-AF65-F5344CB8AC3E}">
        <p14:creationId xmlns:p14="http://schemas.microsoft.com/office/powerpoint/2010/main" val="36213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E3E52-3068-4FB4-94D2-6F7073390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5BE335-1A29-40EE-982E-D6F4ADAD6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A8CBE-1AAA-4802-BF07-A362B1F5C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E67EE-F94B-4D67-89DF-6C22F6D52271}" type="datetimeFigureOut">
              <a:rPr lang="en-US" smtClean="0"/>
              <a:t>2/21/2021</a:t>
            </a:fld>
            <a:endParaRPr lang="en-US"/>
          </a:p>
        </p:txBody>
      </p:sp>
      <p:sp>
        <p:nvSpPr>
          <p:cNvPr id="5" name="Footer Placeholder 4">
            <a:extLst>
              <a:ext uri="{FF2B5EF4-FFF2-40B4-BE49-F238E27FC236}">
                <a16:creationId xmlns:a16="http://schemas.microsoft.com/office/drawing/2014/main" id="{0F68713C-E110-4737-B7C4-600981830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2B0144-A8D0-4DA7-9F52-D207EC8C3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72A19-F316-4C10-AEFB-89E6A22550C5}" type="slidenum">
              <a:rPr lang="en-US" smtClean="0"/>
              <a:t>‹#›</a:t>
            </a:fld>
            <a:endParaRPr lang="en-US"/>
          </a:p>
        </p:txBody>
      </p:sp>
    </p:spTree>
    <p:extLst>
      <p:ext uri="{BB962C8B-B14F-4D97-AF65-F5344CB8AC3E}">
        <p14:creationId xmlns:p14="http://schemas.microsoft.com/office/powerpoint/2010/main" val="406020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511A-C85A-4C05-8875-17C2112551C1}"/>
              </a:ext>
            </a:extLst>
          </p:cNvPr>
          <p:cNvSpPr>
            <a:spLocks noGrp="1"/>
          </p:cNvSpPr>
          <p:nvPr>
            <p:ph type="ctrTitle"/>
          </p:nvPr>
        </p:nvSpPr>
        <p:spPr>
          <a:xfrm>
            <a:off x="1524000" y="1558591"/>
            <a:ext cx="9144000" cy="2387600"/>
          </a:xfrm>
        </p:spPr>
        <p:txBody>
          <a:bodyPr>
            <a:noAutofit/>
          </a:bodyPr>
          <a:lstStyle/>
          <a:p>
            <a:pPr algn="l"/>
            <a:r>
              <a:rPr lang="en-US" sz="4400" dirty="0">
                <a:latin typeface="Acre Medium" panose="00000600000000000000" pitchFamily="50" charset="0"/>
                <a:ea typeface="Verdana" panose="020B0604030504040204" pitchFamily="34" charset="0"/>
              </a:rPr>
              <a:t>Mitigating Effects of Future Pandemics on Disproportionately Affected Populations</a:t>
            </a:r>
          </a:p>
        </p:txBody>
      </p:sp>
      <p:sp>
        <p:nvSpPr>
          <p:cNvPr id="3" name="Subtitle 2">
            <a:extLst>
              <a:ext uri="{FF2B5EF4-FFF2-40B4-BE49-F238E27FC236}">
                <a16:creationId xmlns:a16="http://schemas.microsoft.com/office/drawing/2014/main" id="{BA5674C9-0FB0-4D57-AE54-5405D5A90027}"/>
              </a:ext>
            </a:extLst>
          </p:cNvPr>
          <p:cNvSpPr>
            <a:spLocks noGrp="1"/>
          </p:cNvSpPr>
          <p:nvPr>
            <p:ph type="subTitle" idx="1"/>
          </p:nvPr>
        </p:nvSpPr>
        <p:spPr>
          <a:xfrm>
            <a:off x="1524000" y="4449327"/>
            <a:ext cx="9144000" cy="1655762"/>
          </a:xfrm>
        </p:spPr>
        <p:txBody>
          <a:bodyPr/>
          <a:lstStyle/>
          <a:p>
            <a:pPr algn="l"/>
            <a:r>
              <a:rPr lang="en-US" dirty="0">
                <a:latin typeface="Acre Medium" panose="00000600000000000000" pitchFamily="50" charset="0"/>
                <a:ea typeface="Verdana" panose="020B0604030504040204" pitchFamily="34" charset="0"/>
              </a:rPr>
              <a:t>By Michael Hartnett, </a:t>
            </a:r>
            <a:r>
              <a:rPr lang="en-US" dirty="0" err="1">
                <a:latin typeface="Acre Medium" panose="00000600000000000000" pitchFamily="50" charset="0"/>
                <a:ea typeface="Verdana" panose="020B0604030504040204" pitchFamily="34" charset="0"/>
              </a:rPr>
              <a:t>Yunus</a:t>
            </a:r>
            <a:r>
              <a:rPr lang="en-US" dirty="0">
                <a:latin typeface="Acre Medium" panose="00000600000000000000" pitchFamily="50" charset="0"/>
                <a:ea typeface="Verdana" panose="020B0604030504040204" pitchFamily="34" charset="0"/>
              </a:rPr>
              <a:t> Herman, Josh Slizinov</a:t>
            </a:r>
          </a:p>
        </p:txBody>
      </p:sp>
      <p:sp>
        <p:nvSpPr>
          <p:cNvPr id="6" name="Rectangle 5">
            <a:extLst>
              <a:ext uri="{FF2B5EF4-FFF2-40B4-BE49-F238E27FC236}">
                <a16:creationId xmlns:a16="http://schemas.microsoft.com/office/drawing/2014/main" id="{370F210B-DEA7-454D-975A-01EFAEE8DEF5}"/>
              </a:ext>
            </a:extLst>
          </p:cNvPr>
          <p:cNvSpPr/>
          <p:nvPr/>
        </p:nvSpPr>
        <p:spPr>
          <a:xfrm>
            <a:off x="0" y="6556200"/>
            <a:ext cx="12192000"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1629A896-591A-4CBC-8409-F78A69605880}"/>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Tree>
    <p:extLst>
      <p:ext uri="{BB962C8B-B14F-4D97-AF65-F5344CB8AC3E}">
        <p14:creationId xmlns:p14="http://schemas.microsoft.com/office/powerpoint/2010/main" val="42591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p:txBody>
          <a:bodyPr>
            <a:normAutofit/>
          </a:bodyPr>
          <a:lstStyle/>
          <a:p>
            <a:r>
              <a:rPr lang="en-US" sz="3600" dirty="0">
                <a:latin typeface="Acre Medium" panose="00000600000000000000" pitchFamily="50" charset="0"/>
                <a:ea typeface="Verdana" panose="020B0604030504040204" pitchFamily="34" charset="0"/>
              </a:rPr>
              <a:t>Covid-19 Cases, mortality and Unemployment Rate</a:t>
            </a:r>
            <a:endParaRPr lang="en-US" sz="4000" dirty="0">
              <a:latin typeface="Acre Medium" panose="00000600000000000000" pitchFamily="50" charset="0"/>
              <a:ea typeface="Verdana" panose="020B0604030504040204" pitchFamily="34" charset="0"/>
            </a:endParaRP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8" name="TextBox 7">
            <a:extLst>
              <a:ext uri="{FF2B5EF4-FFF2-40B4-BE49-F238E27FC236}">
                <a16:creationId xmlns:a16="http://schemas.microsoft.com/office/drawing/2014/main" id="{CF25478E-B168-4FF2-9065-2B5D339BC758}"/>
              </a:ext>
            </a:extLst>
          </p:cNvPr>
          <p:cNvSpPr txBox="1"/>
          <p:nvPr/>
        </p:nvSpPr>
        <p:spPr>
          <a:xfrm>
            <a:off x="838200" y="5632503"/>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A </a:t>
            </a:r>
            <a:r>
              <a:rPr lang="en-US" b="0" i="0" dirty="0">
                <a:solidFill>
                  <a:srgbClr val="000000"/>
                </a:solidFill>
                <a:effectLst/>
                <a:latin typeface="Helvetica Neue"/>
              </a:rPr>
              <a:t>big spike in both death and unemployment in April</a:t>
            </a:r>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Unemployment line follow mortality covid-19 line until July, then went down when mortality went up</a:t>
            </a:r>
          </a:p>
          <a:p>
            <a:pPr marL="285750" indent="-285750">
              <a:buFont typeface="Arial" panose="020B0604020202020204" pitchFamily="34" charset="0"/>
              <a:buChar char="•"/>
            </a:pPr>
            <a:endParaRPr lang="en-US" dirty="0"/>
          </a:p>
        </p:txBody>
      </p:sp>
      <p:pic>
        <p:nvPicPr>
          <p:cNvPr id="1028" name="Picture 4">
            <a:extLst>
              <a:ext uri="{FF2B5EF4-FFF2-40B4-BE49-F238E27FC236}">
                <a16:creationId xmlns:a16="http://schemas.microsoft.com/office/drawing/2014/main" id="{4C451F72-24EF-4BF5-BA94-92F1D90FB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474" y="1336327"/>
            <a:ext cx="8342243" cy="4111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70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a:xfrm>
            <a:off x="838200" y="365126"/>
            <a:ext cx="10515600" cy="835522"/>
          </a:xfrm>
        </p:spPr>
        <p:txBody>
          <a:bodyPr>
            <a:normAutofit/>
          </a:bodyPr>
          <a:lstStyle/>
          <a:p>
            <a:r>
              <a:rPr lang="en-US" sz="3600" dirty="0">
                <a:latin typeface="Acre Medium" panose="00000600000000000000" pitchFamily="50" charset="0"/>
                <a:ea typeface="Verdana" panose="020B0604030504040204" pitchFamily="34" charset="0"/>
              </a:rPr>
              <a:t>Covid-19 and Demographics</a:t>
            </a:r>
            <a:endParaRPr lang="en-US" sz="4000" dirty="0">
              <a:latin typeface="Acre Medium" panose="00000600000000000000" pitchFamily="50" charset="0"/>
              <a:ea typeface="Verdana" panose="020B0604030504040204" pitchFamily="34" charset="0"/>
            </a:endParaRP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8" name="TextBox 7">
            <a:extLst>
              <a:ext uri="{FF2B5EF4-FFF2-40B4-BE49-F238E27FC236}">
                <a16:creationId xmlns:a16="http://schemas.microsoft.com/office/drawing/2014/main" id="{CF25478E-B168-4FF2-9065-2B5D339BC758}"/>
              </a:ext>
            </a:extLst>
          </p:cNvPr>
          <p:cNvSpPr txBox="1"/>
          <p:nvPr/>
        </p:nvSpPr>
        <p:spPr>
          <a:xfrm>
            <a:off x="838200" y="5525169"/>
            <a:ext cx="10515600"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00000"/>
                </a:solidFill>
                <a:latin typeface="Helvetica Neue"/>
              </a:rPr>
              <a:t>T</a:t>
            </a:r>
            <a:r>
              <a:rPr lang="en-US" sz="1400" b="0" i="0" dirty="0">
                <a:solidFill>
                  <a:srgbClr val="000000"/>
                </a:solidFill>
                <a:effectLst/>
                <a:latin typeface="Helvetica Neue"/>
              </a:rPr>
              <a:t>he deaths per capita heatmap the African-American population measures the highest correlational value of 0.32</a:t>
            </a:r>
          </a:p>
          <a:p>
            <a:pPr marL="285750" indent="-285750">
              <a:buFont typeface="Arial" panose="020B0604020202020204" pitchFamily="34" charset="0"/>
              <a:buChar char="•"/>
            </a:pPr>
            <a:r>
              <a:rPr lang="en-US" sz="1400" dirty="0">
                <a:solidFill>
                  <a:srgbClr val="000000"/>
                </a:solidFill>
                <a:latin typeface="Helvetica Neue"/>
              </a:rPr>
              <a:t>T</a:t>
            </a:r>
            <a:r>
              <a:rPr lang="en-US" sz="1400" b="0" i="0" dirty="0">
                <a:solidFill>
                  <a:srgbClr val="000000"/>
                </a:solidFill>
                <a:effectLst/>
                <a:latin typeface="Helvetica Neue"/>
              </a:rPr>
              <a:t>he white population correlates negatively with deaths per capita at -0.17</a:t>
            </a:r>
            <a:endParaRPr lang="en-US" sz="1400" dirty="0"/>
          </a:p>
        </p:txBody>
      </p:sp>
      <p:pic>
        <p:nvPicPr>
          <p:cNvPr id="4" name="Picture 3" descr="Table&#10;&#10;Description automatically generated">
            <a:extLst>
              <a:ext uri="{FF2B5EF4-FFF2-40B4-BE49-F238E27FC236}">
                <a16:creationId xmlns:a16="http://schemas.microsoft.com/office/drawing/2014/main" id="{691F6DAA-E7EE-4711-894D-4F6C9D147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37" y="1423172"/>
            <a:ext cx="5045304" cy="3970613"/>
          </a:xfrm>
          <a:prstGeom prst="rect">
            <a:avLst/>
          </a:prstGeom>
        </p:spPr>
      </p:pic>
      <p:pic>
        <p:nvPicPr>
          <p:cNvPr id="6" name="Picture 5" descr="Table&#10;&#10;Description automatically generated">
            <a:extLst>
              <a:ext uri="{FF2B5EF4-FFF2-40B4-BE49-F238E27FC236}">
                <a16:creationId xmlns:a16="http://schemas.microsoft.com/office/drawing/2014/main" id="{C62F681B-7378-4B70-ACDE-303518E3C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504" y="1332831"/>
            <a:ext cx="5105199" cy="4060954"/>
          </a:xfrm>
          <a:prstGeom prst="rect">
            <a:avLst/>
          </a:prstGeom>
        </p:spPr>
      </p:pic>
    </p:spTree>
    <p:extLst>
      <p:ext uri="{BB962C8B-B14F-4D97-AF65-F5344CB8AC3E}">
        <p14:creationId xmlns:p14="http://schemas.microsoft.com/office/powerpoint/2010/main" val="3781159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a:xfrm>
            <a:off x="838200" y="365126"/>
            <a:ext cx="10515600" cy="859376"/>
          </a:xfrm>
        </p:spPr>
        <p:txBody>
          <a:bodyPr>
            <a:normAutofit/>
          </a:bodyPr>
          <a:lstStyle/>
          <a:p>
            <a:r>
              <a:rPr lang="en-US" sz="3600" dirty="0">
                <a:latin typeface="Acre Medium" panose="00000600000000000000" pitchFamily="50" charset="0"/>
                <a:ea typeface="Verdana" panose="020B0604030504040204" pitchFamily="34" charset="0"/>
              </a:rPr>
              <a:t>Covid-19 and Economic</a:t>
            </a:r>
            <a:endParaRPr lang="en-US" sz="4000" dirty="0">
              <a:latin typeface="Acre Medium" panose="00000600000000000000" pitchFamily="50" charset="0"/>
              <a:ea typeface="Verdana" panose="020B0604030504040204" pitchFamily="34" charset="0"/>
            </a:endParaRP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14" name="TextBox 13">
            <a:extLst>
              <a:ext uri="{FF2B5EF4-FFF2-40B4-BE49-F238E27FC236}">
                <a16:creationId xmlns:a16="http://schemas.microsoft.com/office/drawing/2014/main" id="{BDC2DEFB-3500-409D-8384-9A91956EE708}"/>
              </a:ext>
            </a:extLst>
          </p:cNvPr>
          <p:cNvSpPr txBox="1"/>
          <p:nvPr/>
        </p:nvSpPr>
        <p:spPr>
          <a:xfrm>
            <a:off x="838200" y="5525169"/>
            <a:ext cx="10515600" cy="738664"/>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00000"/>
                </a:solidFill>
                <a:effectLst/>
                <a:latin typeface="Helvetica Neue"/>
              </a:rPr>
              <a:t>As we can see poverty rate correlates at a rate of 0.2 and 0.16 with deaths and cases respectively</a:t>
            </a:r>
          </a:p>
          <a:p>
            <a:pPr marL="285750" indent="-285750">
              <a:buFont typeface="Arial" panose="020B0604020202020204" pitchFamily="34" charset="0"/>
              <a:buChar char="•"/>
            </a:pPr>
            <a:r>
              <a:rPr lang="en-US" sz="1400" dirty="0">
                <a:solidFill>
                  <a:srgbClr val="000000"/>
                </a:solidFill>
                <a:latin typeface="Helvetica Neue"/>
              </a:rPr>
              <a:t>U</a:t>
            </a:r>
            <a:r>
              <a:rPr lang="en-US" sz="1400" b="0" i="0" dirty="0">
                <a:solidFill>
                  <a:srgbClr val="000000"/>
                </a:solidFill>
                <a:effectLst/>
                <a:latin typeface="Helvetica Neue"/>
              </a:rPr>
              <a:t>nemployment rate we see it correlates negatively with confirmed cases (-0.23), but positively with deaths (0.21) - unemployment leads to less cases</a:t>
            </a:r>
            <a:endParaRPr lang="en-US" sz="1400" dirty="0"/>
          </a:p>
        </p:txBody>
      </p:sp>
      <p:pic>
        <p:nvPicPr>
          <p:cNvPr id="4" name="Picture 3" descr="Table&#10;&#10;Description automatically generated">
            <a:extLst>
              <a:ext uri="{FF2B5EF4-FFF2-40B4-BE49-F238E27FC236}">
                <a16:creationId xmlns:a16="http://schemas.microsoft.com/office/drawing/2014/main" id="{5EEE101B-DA73-4D20-B753-3C6DDB6A6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07" y="1152856"/>
            <a:ext cx="5552569" cy="4372313"/>
          </a:xfrm>
          <a:prstGeom prst="rect">
            <a:avLst/>
          </a:prstGeom>
        </p:spPr>
      </p:pic>
      <p:pic>
        <p:nvPicPr>
          <p:cNvPr id="6" name="Picture 5" descr="Table&#10;&#10;Description automatically generated">
            <a:extLst>
              <a:ext uri="{FF2B5EF4-FFF2-40B4-BE49-F238E27FC236}">
                <a16:creationId xmlns:a16="http://schemas.microsoft.com/office/drawing/2014/main" id="{422143CE-3EA4-4426-9952-8F43449B3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289" y="1148296"/>
            <a:ext cx="5490313" cy="4381432"/>
          </a:xfrm>
          <a:prstGeom prst="rect">
            <a:avLst/>
          </a:prstGeom>
        </p:spPr>
      </p:pic>
    </p:spTree>
    <p:extLst>
      <p:ext uri="{BB962C8B-B14F-4D97-AF65-F5344CB8AC3E}">
        <p14:creationId xmlns:p14="http://schemas.microsoft.com/office/powerpoint/2010/main" val="356737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a:xfrm>
            <a:off x="838200" y="365126"/>
            <a:ext cx="10515600" cy="875278"/>
          </a:xfrm>
        </p:spPr>
        <p:txBody>
          <a:bodyPr>
            <a:normAutofit/>
          </a:bodyPr>
          <a:lstStyle/>
          <a:p>
            <a:r>
              <a:rPr lang="en-US" sz="3600" b="1" i="0" dirty="0">
                <a:solidFill>
                  <a:srgbClr val="000000"/>
                </a:solidFill>
                <a:effectLst/>
                <a:latin typeface="Helvetica Neue"/>
              </a:rPr>
              <a:t>CFR: Case Fatality Ratio</a:t>
            </a:r>
            <a:endParaRPr lang="en-US" sz="3600" dirty="0">
              <a:latin typeface="Acre Medium" panose="00000600000000000000" pitchFamily="50" charset="0"/>
              <a:ea typeface="Verdana" panose="020B0604030504040204" pitchFamily="34" charset="0"/>
            </a:endParaRP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8" name="TextBox 7">
            <a:extLst>
              <a:ext uri="{FF2B5EF4-FFF2-40B4-BE49-F238E27FC236}">
                <a16:creationId xmlns:a16="http://schemas.microsoft.com/office/drawing/2014/main" id="{CF25478E-B168-4FF2-9065-2B5D339BC758}"/>
              </a:ext>
            </a:extLst>
          </p:cNvPr>
          <p:cNvSpPr txBox="1"/>
          <p:nvPr/>
        </p:nvSpPr>
        <p:spPr>
          <a:xfrm>
            <a:off x="7903597" y="1423682"/>
            <a:ext cx="3665551" cy="353943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latin typeface="Helvetica Neue"/>
              </a:rPr>
              <a:t>Number of Deaths from Disease / Number of Confirmed Cases of Disease) * 100</a:t>
            </a:r>
          </a:p>
          <a:p>
            <a:pPr marL="285750" indent="-285750">
              <a:buFont typeface="Arial" panose="020B0604020202020204" pitchFamily="34" charset="0"/>
              <a:buChar char="•"/>
            </a:pPr>
            <a:endParaRPr lang="en-US" sz="1600" dirty="0">
              <a:solidFill>
                <a:srgbClr val="000000"/>
              </a:solidFill>
              <a:latin typeface="Helvetica Neue"/>
            </a:endParaRPr>
          </a:p>
          <a:p>
            <a:pPr marL="285750" indent="-285750">
              <a:buFont typeface="Arial" panose="020B0604020202020204" pitchFamily="34" charset="0"/>
              <a:buChar char="•"/>
            </a:pPr>
            <a:r>
              <a:rPr lang="en-US" sz="1600" b="0" i="0" dirty="0">
                <a:solidFill>
                  <a:srgbClr val="000000"/>
                </a:solidFill>
                <a:effectLst/>
                <a:latin typeface="Helvetica Neue"/>
              </a:rPr>
              <a:t> African-American population as the highest correlation amongst features, Hispanic as positive but more moderate, but White population again as negatively correlated</a:t>
            </a:r>
          </a:p>
          <a:p>
            <a:pPr marL="285750" indent="-285750">
              <a:buFont typeface="Arial" panose="020B0604020202020204" pitchFamily="34" charset="0"/>
              <a:buChar char="•"/>
            </a:pPr>
            <a:endParaRPr lang="en-US" sz="1600" dirty="0">
              <a:solidFill>
                <a:srgbClr val="000000"/>
              </a:solidFill>
              <a:latin typeface="Helvetica Neue"/>
            </a:endParaRPr>
          </a:p>
          <a:p>
            <a:pPr marL="285750" indent="-285750">
              <a:buFont typeface="Arial" panose="020B0604020202020204" pitchFamily="34" charset="0"/>
              <a:buChar char="•"/>
            </a:pPr>
            <a:r>
              <a:rPr lang="en-US" sz="1600" dirty="0">
                <a:solidFill>
                  <a:srgbClr val="000000"/>
                </a:solidFill>
                <a:latin typeface="Helvetica Neue"/>
              </a:rPr>
              <a:t>Senior population has positive but young population has significant negative correlation </a:t>
            </a:r>
            <a:endParaRPr lang="en-US" sz="1600" dirty="0"/>
          </a:p>
        </p:txBody>
      </p:sp>
      <p:pic>
        <p:nvPicPr>
          <p:cNvPr id="4" name="Picture 3" descr="Table&#10;&#10;Description automatically generated">
            <a:extLst>
              <a:ext uri="{FF2B5EF4-FFF2-40B4-BE49-F238E27FC236}">
                <a16:creationId xmlns:a16="http://schemas.microsoft.com/office/drawing/2014/main" id="{287F6DBC-8C25-491A-AFEA-5E8749E6B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491" y="1240403"/>
            <a:ext cx="6148372" cy="4842345"/>
          </a:xfrm>
          <a:prstGeom prst="rect">
            <a:avLst/>
          </a:prstGeom>
        </p:spPr>
      </p:pic>
    </p:spTree>
    <p:extLst>
      <p:ext uri="{BB962C8B-B14F-4D97-AF65-F5344CB8AC3E}">
        <p14:creationId xmlns:p14="http://schemas.microsoft.com/office/powerpoint/2010/main" val="98946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14CB-B96A-4969-B242-B23EE5C9F8C9}"/>
              </a:ext>
            </a:extLst>
          </p:cNvPr>
          <p:cNvSpPr>
            <a:spLocks noGrp="1"/>
          </p:cNvSpPr>
          <p:nvPr>
            <p:ph type="title"/>
          </p:nvPr>
        </p:nvSpPr>
        <p:spPr/>
        <p:txBody>
          <a:bodyPr>
            <a:normAutofit/>
          </a:bodyPr>
          <a:lstStyle/>
          <a:p>
            <a:r>
              <a:rPr lang="en-US" sz="3600" dirty="0">
                <a:latin typeface="Verdana" panose="020B0604030504040204" pitchFamily="34" charset="0"/>
                <a:ea typeface="Verdana" panose="020B0604030504040204" pitchFamily="34" charset="0"/>
              </a:rPr>
              <a:t>Modeling</a:t>
            </a:r>
            <a:endParaRPr lang="en-US" sz="4000" dirty="0">
              <a:latin typeface="Verdana" panose="020B0604030504040204" pitchFamily="34" charset="0"/>
              <a:ea typeface="Verdana" panose="020B0604030504040204" pitchFamily="34" charset="0"/>
            </a:endParaRPr>
          </a:p>
        </p:txBody>
      </p:sp>
      <p:sp>
        <p:nvSpPr>
          <p:cNvPr id="17" name="TextBox 16">
            <a:extLst>
              <a:ext uri="{FF2B5EF4-FFF2-40B4-BE49-F238E27FC236}">
                <a16:creationId xmlns:a16="http://schemas.microsoft.com/office/drawing/2014/main" id="{FDE175CC-BB0D-4200-AC43-F86768F4415D}"/>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22" name="Rectangle 21">
            <a:extLst>
              <a:ext uri="{FF2B5EF4-FFF2-40B4-BE49-F238E27FC236}">
                <a16:creationId xmlns:a16="http://schemas.microsoft.com/office/drawing/2014/main" id="{A4446994-2AAB-43B8-9A9E-56EB9F074868}"/>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23" name="Rectangle 22">
            <a:extLst>
              <a:ext uri="{FF2B5EF4-FFF2-40B4-BE49-F238E27FC236}">
                <a16:creationId xmlns:a16="http://schemas.microsoft.com/office/drawing/2014/main" id="{1467692C-4D1F-4C20-A592-792BA9F4EC80}"/>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24" name="Rectangle 23">
            <a:extLst>
              <a:ext uri="{FF2B5EF4-FFF2-40B4-BE49-F238E27FC236}">
                <a16:creationId xmlns:a16="http://schemas.microsoft.com/office/drawing/2014/main" id="{A09E0F0A-9E86-4A79-A71D-3BCAEB3490AB}"/>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25" name="Rectangle 24">
            <a:extLst>
              <a:ext uri="{FF2B5EF4-FFF2-40B4-BE49-F238E27FC236}">
                <a16:creationId xmlns:a16="http://schemas.microsoft.com/office/drawing/2014/main" id="{30320251-1C63-4F14-8180-5779BD301D38}"/>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26" name="Rectangle 25">
            <a:extLst>
              <a:ext uri="{FF2B5EF4-FFF2-40B4-BE49-F238E27FC236}">
                <a16:creationId xmlns:a16="http://schemas.microsoft.com/office/drawing/2014/main" id="{2B6A9600-BF60-4538-9D31-0A5ADD44EE89}"/>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27" name="Rectangle 26">
            <a:extLst>
              <a:ext uri="{FF2B5EF4-FFF2-40B4-BE49-F238E27FC236}">
                <a16:creationId xmlns:a16="http://schemas.microsoft.com/office/drawing/2014/main" id="{BD340E2F-0478-47C4-BD6E-ED645A2479E5}"/>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28" name="Rectangle 27">
            <a:extLst>
              <a:ext uri="{FF2B5EF4-FFF2-40B4-BE49-F238E27FC236}">
                <a16:creationId xmlns:a16="http://schemas.microsoft.com/office/drawing/2014/main" id="{EDC0976A-74AC-435F-B6B9-83269DE30A1F}"/>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29" name="Rectangle 28">
            <a:extLst>
              <a:ext uri="{FF2B5EF4-FFF2-40B4-BE49-F238E27FC236}">
                <a16:creationId xmlns:a16="http://schemas.microsoft.com/office/drawing/2014/main" id="{AE83B86F-1FC6-446A-B9C9-9E35AAE5A00B}"/>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
        <p:nvSpPr>
          <p:cNvPr id="3" name="TextBox 2">
            <a:extLst>
              <a:ext uri="{FF2B5EF4-FFF2-40B4-BE49-F238E27FC236}">
                <a16:creationId xmlns:a16="http://schemas.microsoft.com/office/drawing/2014/main" id="{96DEB6C9-729A-4051-9DD8-F5A8283AB4AD}"/>
              </a:ext>
            </a:extLst>
          </p:cNvPr>
          <p:cNvSpPr txBox="1"/>
          <p:nvPr/>
        </p:nvSpPr>
        <p:spPr>
          <a:xfrm>
            <a:off x="548639" y="1604627"/>
            <a:ext cx="11374913" cy="3693319"/>
          </a:xfrm>
          <a:prstGeom prst="rect">
            <a:avLst/>
          </a:prstGeom>
          <a:noFill/>
        </p:spPr>
        <p:txBody>
          <a:bodyPr wrap="square" rtlCol="0">
            <a:spAutoFit/>
          </a:bodyPr>
          <a:lstStyle/>
          <a:p>
            <a:pPr marL="342900" indent="-342900">
              <a:buFont typeface="Arial" panose="020B0604020202020204" pitchFamily="34" charset="0"/>
              <a:buChar char="•"/>
            </a:pPr>
            <a:r>
              <a:rPr lang="en-US" sz="2400" b="1" dirty="0"/>
              <a:t>DBSCAN</a:t>
            </a:r>
            <a:r>
              <a:rPr lang="en-US" sz="2400" dirty="0"/>
              <a:t> </a:t>
            </a:r>
            <a:r>
              <a:rPr lang="en-US" sz="2400" b="0" i="0" dirty="0">
                <a:solidFill>
                  <a:srgbClr val="000000"/>
                </a:solidFill>
                <a:effectLst/>
                <a:latin typeface="Helvetica Neue"/>
              </a:rPr>
              <a:t>is somewhat limited when it comes to clustering observations that may not be overly distinct in separation.</a:t>
            </a:r>
          </a:p>
          <a:p>
            <a:pPr marL="342900" indent="-342900">
              <a:buFont typeface="Arial" panose="020B0604020202020204" pitchFamily="34" charset="0"/>
              <a:buChar char="•"/>
            </a:pPr>
            <a:endParaRPr lang="en-US" sz="2400" b="0" i="0" dirty="0">
              <a:solidFill>
                <a:srgbClr val="000000"/>
              </a:solidFill>
              <a:effectLst/>
              <a:latin typeface="Helvetica Neue"/>
            </a:endParaRPr>
          </a:p>
          <a:p>
            <a:pPr marL="285750" indent="-285750">
              <a:buFont typeface="Arial" panose="020B0604020202020204" pitchFamily="34" charset="0"/>
              <a:buChar char="•"/>
            </a:pPr>
            <a:r>
              <a:rPr lang="en-US" sz="2400" b="1" dirty="0" err="1"/>
              <a:t>Kmeans</a:t>
            </a:r>
            <a:r>
              <a:rPr lang="en-US" sz="2400" dirty="0"/>
              <a:t> is </a:t>
            </a:r>
            <a:r>
              <a:rPr lang="en-US" sz="2400" b="0" i="0" dirty="0">
                <a:solidFill>
                  <a:srgbClr val="000000"/>
                </a:solidFill>
                <a:effectLst/>
                <a:latin typeface="Helvetica Neue"/>
              </a:rPr>
              <a:t>one of the easier methods to understand and other clustering techniques</a:t>
            </a:r>
          </a:p>
          <a:p>
            <a:pPr marL="285750" indent="-285750">
              <a:buFont typeface="Arial" panose="020B0604020202020204" pitchFamily="34" charset="0"/>
              <a:buChar char="•"/>
            </a:pPr>
            <a:endParaRPr lang="en-US" sz="2400" dirty="0">
              <a:solidFill>
                <a:srgbClr val="000000"/>
              </a:solidFill>
              <a:latin typeface="Helvetica Neue"/>
            </a:endParaRPr>
          </a:p>
          <a:p>
            <a:pPr marL="285750" indent="-285750">
              <a:buFont typeface="Arial" panose="020B0604020202020204" pitchFamily="34" charset="0"/>
              <a:buChar char="•"/>
            </a:pPr>
            <a:r>
              <a:rPr lang="en-US" sz="2400" b="0" i="0" dirty="0">
                <a:solidFill>
                  <a:srgbClr val="000000"/>
                </a:solidFill>
                <a:effectLst/>
                <a:latin typeface="Helvetica Neue"/>
              </a:rPr>
              <a:t>Using Demographic, </a:t>
            </a:r>
            <a:r>
              <a:rPr lang="en-US" sz="2400" dirty="0">
                <a:solidFill>
                  <a:srgbClr val="000000"/>
                </a:solidFill>
                <a:latin typeface="Helvetica Neue"/>
              </a:rPr>
              <a:t>S</a:t>
            </a:r>
            <a:r>
              <a:rPr lang="en-US" sz="2400" b="0" i="0" dirty="0">
                <a:solidFill>
                  <a:srgbClr val="000000"/>
                </a:solidFill>
                <a:effectLst/>
                <a:latin typeface="Helvetica Neue"/>
              </a:rPr>
              <a:t>ocial and Economic features </a:t>
            </a:r>
          </a:p>
          <a:p>
            <a:pPr marL="285750" indent="-285750">
              <a:buFont typeface="Arial" panose="020B0604020202020204" pitchFamily="34" charset="0"/>
              <a:buChar char="•"/>
            </a:pPr>
            <a:endParaRPr lang="en-US" sz="2400" dirty="0">
              <a:solidFill>
                <a:srgbClr val="000000"/>
              </a:solidFill>
              <a:latin typeface="Helvetica Neue"/>
            </a:endParaRPr>
          </a:p>
          <a:p>
            <a:pPr marL="285750" indent="-285750">
              <a:buFont typeface="Arial" panose="020B0604020202020204" pitchFamily="34" charset="0"/>
              <a:buChar char="•"/>
            </a:pPr>
            <a:endParaRPr lang="en-US" sz="2400" dirty="0"/>
          </a:p>
          <a:p>
            <a:endParaRPr lang="en-US" dirty="0">
              <a:solidFill>
                <a:srgbClr val="000000"/>
              </a:solidFill>
              <a:latin typeface="Helvetica Neue"/>
            </a:endParaRPr>
          </a:p>
        </p:txBody>
      </p:sp>
    </p:spTree>
    <p:extLst>
      <p:ext uri="{BB962C8B-B14F-4D97-AF65-F5344CB8AC3E}">
        <p14:creationId xmlns:p14="http://schemas.microsoft.com/office/powerpoint/2010/main" val="51453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996B-8978-489B-9C37-52B5FBD183DC}"/>
              </a:ext>
            </a:extLst>
          </p:cNvPr>
          <p:cNvSpPr>
            <a:spLocks noGrp="1"/>
          </p:cNvSpPr>
          <p:nvPr>
            <p:ph type="title"/>
          </p:nvPr>
        </p:nvSpPr>
        <p:spPr/>
        <p:txBody>
          <a:bodyPr>
            <a:normAutofit/>
          </a:bodyPr>
          <a:lstStyle/>
          <a:p>
            <a:r>
              <a:rPr lang="en-US" sz="3200" dirty="0">
                <a:latin typeface="Verdana" panose="020B0604030504040204" pitchFamily="34" charset="0"/>
                <a:ea typeface="Verdana" panose="020B0604030504040204" pitchFamily="34" charset="0"/>
              </a:rPr>
              <a:t>DBSCAN Model Performance</a:t>
            </a:r>
          </a:p>
        </p:txBody>
      </p:sp>
      <p:sp>
        <p:nvSpPr>
          <p:cNvPr id="19" name="TextBox 18">
            <a:extLst>
              <a:ext uri="{FF2B5EF4-FFF2-40B4-BE49-F238E27FC236}">
                <a16:creationId xmlns:a16="http://schemas.microsoft.com/office/drawing/2014/main" id="{84613776-D59F-4A35-AAE7-5AE877242D4C}"/>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2" name="Rectangle 31">
            <a:extLst>
              <a:ext uri="{FF2B5EF4-FFF2-40B4-BE49-F238E27FC236}">
                <a16:creationId xmlns:a16="http://schemas.microsoft.com/office/drawing/2014/main" id="{C4F9C2B7-E8D2-4487-A670-6DB4D9CE2587}"/>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33" name="Rectangle 32">
            <a:extLst>
              <a:ext uri="{FF2B5EF4-FFF2-40B4-BE49-F238E27FC236}">
                <a16:creationId xmlns:a16="http://schemas.microsoft.com/office/drawing/2014/main" id="{02EB124F-BABC-4619-BEDC-1D8975FE581F}"/>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34" name="Rectangle 33">
            <a:extLst>
              <a:ext uri="{FF2B5EF4-FFF2-40B4-BE49-F238E27FC236}">
                <a16:creationId xmlns:a16="http://schemas.microsoft.com/office/drawing/2014/main" id="{AFBE83DF-6543-45F8-9A3A-2310CC0068C8}"/>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35" name="Rectangle 34">
            <a:extLst>
              <a:ext uri="{FF2B5EF4-FFF2-40B4-BE49-F238E27FC236}">
                <a16:creationId xmlns:a16="http://schemas.microsoft.com/office/drawing/2014/main" id="{3387772E-538F-4FC3-800A-CE3F1E42ED2C}"/>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36" name="Rectangle 35">
            <a:extLst>
              <a:ext uri="{FF2B5EF4-FFF2-40B4-BE49-F238E27FC236}">
                <a16:creationId xmlns:a16="http://schemas.microsoft.com/office/drawing/2014/main" id="{3C7DB38A-81FC-40C8-A015-639EF938099B}"/>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37" name="Rectangle 36">
            <a:extLst>
              <a:ext uri="{FF2B5EF4-FFF2-40B4-BE49-F238E27FC236}">
                <a16:creationId xmlns:a16="http://schemas.microsoft.com/office/drawing/2014/main" id="{DBCAF639-A671-4713-BE2C-047C10990F57}"/>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38" name="Rectangle 37">
            <a:extLst>
              <a:ext uri="{FF2B5EF4-FFF2-40B4-BE49-F238E27FC236}">
                <a16:creationId xmlns:a16="http://schemas.microsoft.com/office/drawing/2014/main" id="{ADCE0BBD-DEBE-45E9-AF56-FCD9F6A7DB6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39" name="Rectangle 38">
            <a:extLst>
              <a:ext uri="{FF2B5EF4-FFF2-40B4-BE49-F238E27FC236}">
                <a16:creationId xmlns:a16="http://schemas.microsoft.com/office/drawing/2014/main" id="{979EB5A1-8DD6-49F7-83DA-975DCBF8F1EB}"/>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3960940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996B-8978-489B-9C37-52B5FBD183DC}"/>
              </a:ext>
            </a:extLst>
          </p:cNvPr>
          <p:cNvSpPr>
            <a:spLocks noGrp="1"/>
          </p:cNvSpPr>
          <p:nvPr>
            <p:ph type="title"/>
          </p:nvPr>
        </p:nvSpPr>
        <p:spPr/>
        <p:txBody>
          <a:bodyPr>
            <a:normAutofit/>
          </a:bodyPr>
          <a:lstStyle/>
          <a:p>
            <a:r>
              <a:rPr lang="en-US" sz="3200" dirty="0">
                <a:latin typeface="Verdana" panose="020B0604030504040204" pitchFamily="34" charset="0"/>
                <a:ea typeface="Verdana" panose="020B0604030504040204" pitchFamily="34" charset="0"/>
              </a:rPr>
              <a:t>K-Means Model Performance</a:t>
            </a:r>
          </a:p>
        </p:txBody>
      </p:sp>
      <p:sp>
        <p:nvSpPr>
          <p:cNvPr id="19" name="TextBox 18">
            <a:extLst>
              <a:ext uri="{FF2B5EF4-FFF2-40B4-BE49-F238E27FC236}">
                <a16:creationId xmlns:a16="http://schemas.microsoft.com/office/drawing/2014/main" id="{84613776-D59F-4A35-AAE7-5AE877242D4C}"/>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2" name="Rectangle 31">
            <a:extLst>
              <a:ext uri="{FF2B5EF4-FFF2-40B4-BE49-F238E27FC236}">
                <a16:creationId xmlns:a16="http://schemas.microsoft.com/office/drawing/2014/main" id="{C4F9C2B7-E8D2-4487-A670-6DB4D9CE2587}"/>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33" name="Rectangle 32">
            <a:extLst>
              <a:ext uri="{FF2B5EF4-FFF2-40B4-BE49-F238E27FC236}">
                <a16:creationId xmlns:a16="http://schemas.microsoft.com/office/drawing/2014/main" id="{02EB124F-BABC-4619-BEDC-1D8975FE581F}"/>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34" name="Rectangle 33">
            <a:extLst>
              <a:ext uri="{FF2B5EF4-FFF2-40B4-BE49-F238E27FC236}">
                <a16:creationId xmlns:a16="http://schemas.microsoft.com/office/drawing/2014/main" id="{AFBE83DF-6543-45F8-9A3A-2310CC0068C8}"/>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35" name="Rectangle 34">
            <a:extLst>
              <a:ext uri="{FF2B5EF4-FFF2-40B4-BE49-F238E27FC236}">
                <a16:creationId xmlns:a16="http://schemas.microsoft.com/office/drawing/2014/main" id="{3387772E-538F-4FC3-800A-CE3F1E42ED2C}"/>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36" name="Rectangle 35">
            <a:extLst>
              <a:ext uri="{FF2B5EF4-FFF2-40B4-BE49-F238E27FC236}">
                <a16:creationId xmlns:a16="http://schemas.microsoft.com/office/drawing/2014/main" id="{3C7DB38A-81FC-40C8-A015-639EF938099B}"/>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37" name="Rectangle 36">
            <a:extLst>
              <a:ext uri="{FF2B5EF4-FFF2-40B4-BE49-F238E27FC236}">
                <a16:creationId xmlns:a16="http://schemas.microsoft.com/office/drawing/2014/main" id="{DBCAF639-A671-4713-BE2C-047C10990F57}"/>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38" name="Rectangle 37">
            <a:extLst>
              <a:ext uri="{FF2B5EF4-FFF2-40B4-BE49-F238E27FC236}">
                <a16:creationId xmlns:a16="http://schemas.microsoft.com/office/drawing/2014/main" id="{ADCE0BBD-DEBE-45E9-AF56-FCD9F6A7DB6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39" name="Rectangle 38">
            <a:extLst>
              <a:ext uri="{FF2B5EF4-FFF2-40B4-BE49-F238E27FC236}">
                <a16:creationId xmlns:a16="http://schemas.microsoft.com/office/drawing/2014/main" id="{979EB5A1-8DD6-49F7-83DA-975DCBF8F1EB}"/>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pic>
        <p:nvPicPr>
          <p:cNvPr id="12" name="Picture 11" descr="Chart, scatter chart&#10;&#10;Description automatically generated">
            <a:extLst>
              <a:ext uri="{FF2B5EF4-FFF2-40B4-BE49-F238E27FC236}">
                <a16:creationId xmlns:a16="http://schemas.microsoft.com/office/drawing/2014/main" id="{1F40C0BA-FF1F-417D-AEEA-7A5E82FAB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950" y="1405946"/>
            <a:ext cx="5332602" cy="4817987"/>
          </a:xfrm>
          <a:prstGeom prst="rect">
            <a:avLst/>
          </a:prstGeom>
        </p:spPr>
      </p:pic>
      <p:sp>
        <p:nvSpPr>
          <p:cNvPr id="15" name="TextBox 14">
            <a:extLst>
              <a:ext uri="{FF2B5EF4-FFF2-40B4-BE49-F238E27FC236}">
                <a16:creationId xmlns:a16="http://schemas.microsoft.com/office/drawing/2014/main" id="{4CE1AE10-DB08-492E-B5AD-4AA1ED08D443}"/>
              </a:ext>
            </a:extLst>
          </p:cNvPr>
          <p:cNvSpPr txBox="1"/>
          <p:nvPr/>
        </p:nvSpPr>
        <p:spPr>
          <a:xfrm>
            <a:off x="1459848" y="2340769"/>
            <a:ext cx="3872754" cy="4062651"/>
          </a:xfrm>
          <a:prstGeom prst="rect">
            <a:avLst/>
          </a:prstGeom>
          <a:noFill/>
        </p:spPr>
        <p:txBody>
          <a:bodyPr wrap="square" rtlCol="0">
            <a:spAutoFit/>
          </a:bodyPr>
          <a:lstStyle/>
          <a:p>
            <a:endParaRPr lang="en-US" sz="2000" dirty="0">
              <a:latin typeface="Helvetica Neue"/>
            </a:endParaRPr>
          </a:p>
          <a:p>
            <a:pPr marL="285750" indent="-285750">
              <a:buFont typeface="Arial" panose="020B0604020202020204" pitchFamily="34" charset="0"/>
              <a:buChar char="•"/>
            </a:pPr>
            <a:r>
              <a:rPr lang="en-US" sz="2000" dirty="0">
                <a:latin typeface="Helvetica Neue"/>
              </a:rPr>
              <a:t>3 clusters is the best among 2, 4, 6, 8 and 10 clusters </a:t>
            </a:r>
          </a:p>
          <a:p>
            <a:endParaRPr lang="en-US" sz="2000" dirty="0">
              <a:latin typeface="Helvetica Neue"/>
            </a:endParaRPr>
          </a:p>
          <a:p>
            <a:pPr marL="285750" indent="-285750">
              <a:buFont typeface="Arial" panose="020B0604020202020204" pitchFamily="34" charset="0"/>
              <a:buChar char="•"/>
            </a:pPr>
            <a:r>
              <a:rPr lang="en-US" sz="2000" dirty="0">
                <a:latin typeface="Helvetica Neue"/>
              </a:rPr>
              <a:t>3</a:t>
            </a:r>
            <a:r>
              <a:rPr lang="en-US" sz="2000" b="0" i="0" dirty="0">
                <a:solidFill>
                  <a:srgbClr val="000000"/>
                </a:solidFill>
                <a:effectLst/>
                <a:latin typeface="Helvetica Neue"/>
              </a:rPr>
              <a:t> clusters containing 26 states, 21 states, and then 4 states</a:t>
            </a:r>
          </a:p>
          <a:p>
            <a:pPr marL="285750" indent="-285750">
              <a:buFont typeface="Arial" panose="020B0604020202020204" pitchFamily="34" charset="0"/>
              <a:buChar char="•"/>
            </a:pPr>
            <a:endParaRPr lang="en-US" sz="2000" b="0" i="0" dirty="0">
              <a:solidFill>
                <a:srgbClr val="000000"/>
              </a:solidFill>
              <a:effectLst/>
              <a:latin typeface="Helvetica Neue"/>
            </a:endParaRPr>
          </a:p>
          <a:p>
            <a:endParaRPr lang="en-US" sz="2000" b="0" i="0" dirty="0">
              <a:solidFill>
                <a:srgbClr val="000000"/>
              </a:solidFill>
              <a:effectLst/>
              <a:latin typeface="Helvetica Neue"/>
            </a:endParaRPr>
          </a:p>
          <a:p>
            <a:endParaRPr lang="en-US" sz="2000" b="0" i="0" dirty="0">
              <a:solidFill>
                <a:srgbClr val="000000"/>
              </a:solidFill>
              <a:effectLst/>
              <a:latin typeface="Helvetica Neue"/>
            </a:endParaRPr>
          </a:p>
          <a:p>
            <a:pPr marL="285750" indent="-285750">
              <a:buFont typeface="Arial" panose="020B0604020202020204" pitchFamily="34" charset="0"/>
              <a:buChar char="•"/>
            </a:pPr>
            <a:endParaRPr lang="en-US" sz="2000" dirty="0">
              <a:solidFill>
                <a:srgbClr val="000000"/>
              </a:solidFill>
              <a:latin typeface="Helvetica Neue"/>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11430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282F-E234-4BF3-A167-9AE1BD0A6283}"/>
              </a:ext>
            </a:extLst>
          </p:cNvPr>
          <p:cNvSpPr>
            <a:spLocks noGrp="1"/>
          </p:cNvSpPr>
          <p:nvPr>
            <p:ph type="title"/>
          </p:nvPr>
        </p:nvSpPr>
        <p:spPr/>
        <p:txBody>
          <a:bodyPr>
            <a:normAutofit/>
          </a:bodyPr>
          <a:lstStyle/>
          <a:p>
            <a:r>
              <a:rPr lang="en-US" sz="4000" dirty="0">
                <a:latin typeface="Verdana" panose="020B0604030504040204" pitchFamily="34" charset="0"/>
                <a:ea typeface="Verdana" panose="020B0604030504040204" pitchFamily="34" charset="0"/>
              </a:rPr>
              <a:t>Improvements</a:t>
            </a:r>
          </a:p>
        </p:txBody>
      </p:sp>
      <p:sp>
        <p:nvSpPr>
          <p:cNvPr id="3" name="Content Placeholder 2">
            <a:extLst>
              <a:ext uri="{FF2B5EF4-FFF2-40B4-BE49-F238E27FC236}">
                <a16:creationId xmlns:a16="http://schemas.microsoft.com/office/drawing/2014/main" id="{3ABFC1B5-0438-4F7B-9986-5174F4A1B56D}"/>
              </a:ext>
            </a:extLst>
          </p:cNvPr>
          <p:cNvSpPr>
            <a:spLocks noGrp="1"/>
          </p:cNvSpPr>
          <p:nvPr>
            <p:ph idx="1"/>
          </p:nvPr>
        </p:nvSpPr>
        <p:spPr>
          <a:xfrm>
            <a:off x="838200" y="1976627"/>
            <a:ext cx="10515600" cy="4351338"/>
          </a:xfrm>
        </p:spPr>
        <p:txBody>
          <a:bodyPr>
            <a:normAutofit/>
          </a:bodyPr>
          <a:lstStyle/>
          <a:p>
            <a:pPr marL="514350" indent="-514350">
              <a:buFont typeface="+mj-lt"/>
              <a:buAutoNum type="arabicPeriod"/>
            </a:pPr>
            <a:r>
              <a:rPr lang="en-US" dirty="0">
                <a:latin typeface="Verdana" panose="020B0604030504040204" pitchFamily="34" charset="0"/>
                <a:ea typeface="Verdana" panose="020B0604030504040204" pitchFamily="34" charset="0"/>
              </a:rPr>
              <a:t>Examine data on a lower level (county/city data)</a:t>
            </a:r>
          </a:p>
          <a:p>
            <a:pPr marL="514350" indent="-514350">
              <a:buFont typeface="+mj-lt"/>
              <a:buAutoNum type="arabicPeriod"/>
            </a:pPr>
            <a:r>
              <a:rPr lang="en-US" dirty="0">
                <a:latin typeface="Verdana" panose="020B0604030504040204" pitchFamily="34" charset="0"/>
                <a:ea typeface="Verdana" panose="020B0604030504040204" pitchFamily="34" charset="0"/>
              </a:rPr>
              <a:t>Use more data (data from other pandemics)</a:t>
            </a:r>
          </a:p>
        </p:txBody>
      </p:sp>
      <p:sp>
        <p:nvSpPr>
          <p:cNvPr id="21" name="TextBox 20">
            <a:extLst>
              <a:ext uri="{FF2B5EF4-FFF2-40B4-BE49-F238E27FC236}">
                <a16:creationId xmlns:a16="http://schemas.microsoft.com/office/drawing/2014/main" id="{BF05465B-82A9-4E3B-B237-652672A4EFCD}"/>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22" name="Rectangle 21">
            <a:extLst>
              <a:ext uri="{FF2B5EF4-FFF2-40B4-BE49-F238E27FC236}">
                <a16:creationId xmlns:a16="http://schemas.microsoft.com/office/drawing/2014/main" id="{B79817A6-1ABB-49CD-84E7-001F10EAC9A5}"/>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23" name="Rectangle 22">
            <a:extLst>
              <a:ext uri="{FF2B5EF4-FFF2-40B4-BE49-F238E27FC236}">
                <a16:creationId xmlns:a16="http://schemas.microsoft.com/office/drawing/2014/main" id="{AF79927C-523B-480E-90F7-C54E1BA6E24F}"/>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24" name="Rectangle 23">
            <a:extLst>
              <a:ext uri="{FF2B5EF4-FFF2-40B4-BE49-F238E27FC236}">
                <a16:creationId xmlns:a16="http://schemas.microsoft.com/office/drawing/2014/main" id="{6BC48358-BCD8-435D-98C7-177CB1E2A597}"/>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25" name="Rectangle 24">
            <a:extLst>
              <a:ext uri="{FF2B5EF4-FFF2-40B4-BE49-F238E27FC236}">
                <a16:creationId xmlns:a16="http://schemas.microsoft.com/office/drawing/2014/main" id="{3FE93414-2825-42FE-823A-DFCD0EBBEF13}"/>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26" name="Rectangle 25">
            <a:extLst>
              <a:ext uri="{FF2B5EF4-FFF2-40B4-BE49-F238E27FC236}">
                <a16:creationId xmlns:a16="http://schemas.microsoft.com/office/drawing/2014/main" id="{44C256AC-FD65-4EDD-9941-5DA67101BA77}"/>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27" name="Rectangle 26">
            <a:extLst>
              <a:ext uri="{FF2B5EF4-FFF2-40B4-BE49-F238E27FC236}">
                <a16:creationId xmlns:a16="http://schemas.microsoft.com/office/drawing/2014/main" id="{CC44DB50-2D5D-4FDC-8CF3-BF57ADB5D362}"/>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28" name="Rectangle 27">
            <a:extLst>
              <a:ext uri="{FF2B5EF4-FFF2-40B4-BE49-F238E27FC236}">
                <a16:creationId xmlns:a16="http://schemas.microsoft.com/office/drawing/2014/main" id="{CED00938-ECC7-4346-8005-48CEA00A2DDD}"/>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29" name="Rectangle 28">
            <a:extLst>
              <a:ext uri="{FF2B5EF4-FFF2-40B4-BE49-F238E27FC236}">
                <a16:creationId xmlns:a16="http://schemas.microsoft.com/office/drawing/2014/main" id="{6087AAFD-40E8-4B06-B88A-DC6B2B4B2DAB}"/>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285214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5F52-0D58-418C-836B-DC848D7F08A8}"/>
              </a:ext>
            </a:extLst>
          </p:cNvPr>
          <p:cNvSpPr>
            <a:spLocks noGrp="1"/>
          </p:cNvSpPr>
          <p:nvPr>
            <p:ph type="title"/>
          </p:nvPr>
        </p:nvSpPr>
        <p:spPr/>
        <p:txBody>
          <a:bodyPr>
            <a:normAutofit/>
          </a:bodyPr>
          <a:lstStyle/>
          <a:p>
            <a:r>
              <a:rPr lang="en-US" sz="4000" dirty="0">
                <a:latin typeface="Verdana" panose="020B0604030504040204" pitchFamily="34" charset="0"/>
                <a:ea typeface="Verdana" panose="020B0604030504040204" pitchFamily="34" charset="0"/>
              </a:rPr>
              <a:t>Recommendation</a:t>
            </a:r>
          </a:p>
        </p:txBody>
      </p:sp>
      <p:sp>
        <p:nvSpPr>
          <p:cNvPr id="3" name="Content Placeholder 2">
            <a:extLst>
              <a:ext uri="{FF2B5EF4-FFF2-40B4-BE49-F238E27FC236}">
                <a16:creationId xmlns:a16="http://schemas.microsoft.com/office/drawing/2014/main" id="{C5E59F28-D812-41BE-A429-771F8E01C352}"/>
              </a:ext>
            </a:extLst>
          </p:cNvPr>
          <p:cNvSpPr>
            <a:spLocks noGrp="1"/>
          </p:cNvSpPr>
          <p:nvPr>
            <p:ph idx="1"/>
          </p:nvPr>
        </p:nvSpPr>
        <p:spPr>
          <a:xfrm>
            <a:off x="838200" y="2617787"/>
            <a:ext cx="10515600" cy="2117725"/>
          </a:xfrm>
        </p:spPr>
        <p:txBody>
          <a:bodyPr/>
          <a:lstStyle/>
          <a:p>
            <a:pPr marL="0" indent="0">
              <a:buNone/>
            </a:pPr>
            <a:endParaRPr lang="en-US" dirty="0">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E0E61BFB-E0DD-4440-A9F2-596298D40484}"/>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13" name="Rectangle 12">
            <a:extLst>
              <a:ext uri="{FF2B5EF4-FFF2-40B4-BE49-F238E27FC236}">
                <a16:creationId xmlns:a16="http://schemas.microsoft.com/office/drawing/2014/main" id="{D58F0ED6-293F-4374-B0D1-6F812FF63384}"/>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14" name="Rectangle 13">
            <a:extLst>
              <a:ext uri="{FF2B5EF4-FFF2-40B4-BE49-F238E27FC236}">
                <a16:creationId xmlns:a16="http://schemas.microsoft.com/office/drawing/2014/main" id="{E9B9988C-F3EE-40BE-A18D-C960AB0A3072}"/>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15" name="Rectangle 14">
            <a:extLst>
              <a:ext uri="{FF2B5EF4-FFF2-40B4-BE49-F238E27FC236}">
                <a16:creationId xmlns:a16="http://schemas.microsoft.com/office/drawing/2014/main" id="{8736D794-9AF0-410B-AAC5-6568F8AA3388}"/>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16" name="Rectangle 15">
            <a:extLst>
              <a:ext uri="{FF2B5EF4-FFF2-40B4-BE49-F238E27FC236}">
                <a16:creationId xmlns:a16="http://schemas.microsoft.com/office/drawing/2014/main" id="{2C1E7857-8189-4222-8D86-E37ADCE48167}"/>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17" name="Rectangle 16">
            <a:extLst>
              <a:ext uri="{FF2B5EF4-FFF2-40B4-BE49-F238E27FC236}">
                <a16:creationId xmlns:a16="http://schemas.microsoft.com/office/drawing/2014/main" id="{2D31C246-C587-443E-9901-514FE37CA0F8}"/>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18" name="Rectangle 17">
            <a:extLst>
              <a:ext uri="{FF2B5EF4-FFF2-40B4-BE49-F238E27FC236}">
                <a16:creationId xmlns:a16="http://schemas.microsoft.com/office/drawing/2014/main" id="{50A62756-A69F-4B4B-BD7F-AB9DF4DED79A}"/>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19" name="Rectangle 18">
            <a:extLst>
              <a:ext uri="{FF2B5EF4-FFF2-40B4-BE49-F238E27FC236}">
                <a16:creationId xmlns:a16="http://schemas.microsoft.com/office/drawing/2014/main" id="{88C0EB17-7A81-45ED-9442-2E53712D537E}"/>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20" name="Rectangle 19">
            <a:extLst>
              <a:ext uri="{FF2B5EF4-FFF2-40B4-BE49-F238E27FC236}">
                <a16:creationId xmlns:a16="http://schemas.microsoft.com/office/drawing/2014/main" id="{D8767875-276E-4628-AE24-D62C67888C68}"/>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2194701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472A-417B-4A07-B209-D6817EC1DF83}"/>
              </a:ext>
            </a:extLst>
          </p:cNvPr>
          <p:cNvSpPr>
            <a:spLocks noGrp="1"/>
          </p:cNvSpPr>
          <p:nvPr>
            <p:ph type="title"/>
          </p:nvPr>
        </p:nvSpPr>
        <p:spPr>
          <a:xfrm>
            <a:off x="838200" y="2766218"/>
            <a:ext cx="10515600" cy="1325563"/>
          </a:xfrm>
        </p:spPr>
        <p:txBody>
          <a:bodyPr>
            <a:normAutofit/>
          </a:bodyPr>
          <a:lstStyle/>
          <a:p>
            <a:r>
              <a:rPr lang="en-US" sz="4000" dirty="0">
                <a:latin typeface="Verdana" panose="020B0604030504040204" pitchFamily="34" charset="0"/>
                <a:ea typeface="Verdana" panose="020B0604030504040204" pitchFamily="34" charset="0"/>
              </a:rPr>
              <a:t>Questions?</a:t>
            </a:r>
          </a:p>
        </p:txBody>
      </p:sp>
      <p:sp>
        <p:nvSpPr>
          <p:cNvPr id="12" name="TextBox 11">
            <a:extLst>
              <a:ext uri="{FF2B5EF4-FFF2-40B4-BE49-F238E27FC236}">
                <a16:creationId xmlns:a16="http://schemas.microsoft.com/office/drawing/2014/main" id="{670768D9-F808-4F4C-ACE1-E707D729515A}"/>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13" name="Rectangle 12">
            <a:extLst>
              <a:ext uri="{FF2B5EF4-FFF2-40B4-BE49-F238E27FC236}">
                <a16:creationId xmlns:a16="http://schemas.microsoft.com/office/drawing/2014/main" id="{A32F5B6F-4356-4D3C-A421-838F5F77ABB2}"/>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Problem Statement</a:t>
            </a:r>
          </a:p>
        </p:txBody>
      </p:sp>
      <p:sp>
        <p:nvSpPr>
          <p:cNvPr id="14" name="Rectangle 13">
            <a:extLst>
              <a:ext uri="{FF2B5EF4-FFF2-40B4-BE49-F238E27FC236}">
                <a16:creationId xmlns:a16="http://schemas.microsoft.com/office/drawing/2014/main" id="{236D8509-EFB3-4795-BCFC-4E6405D54D98}"/>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Solution Proposition</a:t>
            </a:r>
          </a:p>
        </p:txBody>
      </p:sp>
      <p:sp>
        <p:nvSpPr>
          <p:cNvPr id="15" name="Rectangle 14">
            <a:extLst>
              <a:ext uri="{FF2B5EF4-FFF2-40B4-BE49-F238E27FC236}">
                <a16:creationId xmlns:a16="http://schemas.microsoft.com/office/drawing/2014/main" id="{A5B3EA18-DFCB-4B0A-AFF4-532AC5424C46}"/>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Verdana" panose="020B0604030504040204" pitchFamily="34" charset="0"/>
                <a:ea typeface="Verdana" panose="020B0604030504040204" pitchFamily="34" charset="0"/>
              </a:rPr>
              <a:t>Gathering Data &amp; EDA</a:t>
            </a:r>
          </a:p>
        </p:txBody>
      </p:sp>
      <p:sp>
        <p:nvSpPr>
          <p:cNvPr id="16" name="Rectangle 15">
            <a:extLst>
              <a:ext uri="{FF2B5EF4-FFF2-40B4-BE49-F238E27FC236}">
                <a16:creationId xmlns:a16="http://schemas.microsoft.com/office/drawing/2014/main" id="{EDAFB5D4-C7B2-43A1-ACB8-6F984F7E7308}"/>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Modeling</a:t>
            </a:r>
          </a:p>
        </p:txBody>
      </p:sp>
      <p:sp>
        <p:nvSpPr>
          <p:cNvPr id="17" name="Rectangle 16">
            <a:extLst>
              <a:ext uri="{FF2B5EF4-FFF2-40B4-BE49-F238E27FC236}">
                <a16:creationId xmlns:a16="http://schemas.microsoft.com/office/drawing/2014/main" id="{CE5555E8-BBD5-40E5-97EC-AA5F5488EDC5}"/>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Model Performance</a:t>
            </a:r>
          </a:p>
        </p:txBody>
      </p:sp>
      <p:sp>
        <p:nvSpPr>
          <p:cNvPr id="18" name="Rectangle 17">
            <a:extLst>
              <a:ext uri="{FF2B5EF4-FFF2-40B4-BE49-F238E27FC236}">
                <a16:creationId xmlns:a16="http://schemas.microsoft.com/office/drawing/2014/main" id="{956B2E9C-413C-4ABA-9997-F3271F92233F}"/>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Improvements</a:t>
            </a:r>
          </a:p>
        </p:txBody>
      </p:sp>
      <p:sp>
        <p:nvSpPr>
          <p:cNvPr id="19" name="Rectangle 18">
            <a:extLst>
              <a:ext uri="{FF2B5EF4-FFF2-40B4-BE49-F238E27FC236}">
                <a16:creationId xmlns:a16="http://schemas.microsoft.com/office/drawing/2014/main" id="{B45E67A4-EDF7-41DF-BA39-2CA99096607F}"/>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Recommendation</a:t>
            </a:r>
          </a:p>
        </p:txBody>
      </p:sp>
      <p:sp>
        <p:nvSpPr>
          <p:cNvPr id="20" name="Rectangle 19">
            <a:extLst>
              <a:ext uri="{FF2B5EF4-FFF2-40B4-BE49-F238E27FC236}">
                <a16:creationId xmlns:a16="http://schemas.microsoft.com/office/drawing/2014/main" id="{2062FA01-FCAF-48FB-A800-244636599B53}"/>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Verdana" panose="020B0604030504040204" pitchFamily="34" charset="0"/>
                <a:ea typeface="Verdana" panose="020B0604030504040204" pitchFamily="34" charset="0"/>
              </a:rPr>
              <a:t>Questions</a:t>
            </a:r>
          </a:p>
        </p:txBody>
      </p:sp>
    </p:spTree>
    <p:extLst>
      <p:ext uri="{BB962C8B-B14F-4D97-AF65-F5344CB8AC3E}">
        <p14:creationId xmlns:p14="http://schemas.microsoft.com/office/powerpoint/2010/main" val="279104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8EFB-7FD7-419E-8766-7AB31BF1C25F}"/>
              </a:ext>
            </a:extLst>
          </p:cNvPr>
          <p:cNvSpPr>
            <a:spLocks noGrp="1"/>
          </p:cNvSpPr>
          <p:nvPr>
            <p:ph type="title"/>
          </p:nvPr>
        </p:nvSpPr>
        <p:spPr/>
        <p:txBody>
          <a:bodyPr/>
          <a:lstStyle/>
          <a:p>
            <a:pPr algn="ctr"/>
            <a:r>
              <a:rPr lang="en-US" dirty="0">
                <a:latin typeface="Acre Medium" panose="00000600000000000000" pitchFamily="50" charset="0"/>
                <a:ea typeface="Verdana" panose="020B0604030504040204" pitchFamily="34" charset="0"/>
              </a:rPr>
              <a:t>Agenda</a:t>
            </a:r>
          </a:p>
        </p:txBody>
      </p:sp>
      <p:sp>
        <p:nvSpPr>
          <p:cNvPr id="8" name="Rectangle 7">
            <a:extLst>
              <a:ext uri="{FF2B5EF4-FFF2-40B4-BE49-F238E27FC236}">
                <a16:creationId xmlns:a16="http://schemas.microsoft.com/office/drawing/2014/main" id="{4D6CDE56-145E-40A4-8FBF-4326D4C717A2}"/>
              </a:ext>
            </a:extLst>
          </p:cNvPr>
          <p:cNvSpPr/>
          <p:nvPr/>
        </p:nvSpPr>
        <p:spPr>
          <a:xfrm>
            <a:off x="4288170" y="1631965"/>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Problem Statement</a:t>
            </a:r>
          </a:p>
        </p:txBody>
      </p:sp>
      <p:sp>
        <p:nvSpPr>
          <p:cNvPr id="9" name="Rectangle 8">
            <a:extLst>
              <a:ext uri="{FF2B5EF4-FFF2-40B4-BE49-F238E27FC236}">
                <a16:creationId xmlns:a16="http://schemas.microsoft.com/office/drawing/2014/main" id="{F1B15016-8E17-4697-84D2-8D02BE28A0DE}"/>
              </a:ext>
            </a:extLst>
          </p:cNvPr>
          <p:cNvSpPr/>
          <p:nvPr/>
        </p:nvSpPr>
        <p:spPr>
          <a:xfrm>
            <a:off x="4288168" y="2178917"/>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Solution Proposition</a:t>
            </a:r>
          </a:p>
        </p:txBody>
      </p:sp>
      <p:sp>
        <p:nvSpPr>
          <p:cNvPr id="10" name="Rectangle 9">
            <a:extLst>
              <a:ext uri="{FF2B5EF4-FFF2-40B4-BE49-F238E27FC236}">
                <a16:creationId xmlns:a16="http://schemas.microsoft.com/office/drawing/2014/main" id="{3A9E2D7E-2CD9-4C48-9724-B62323A1B202}"/>
              </a:ext>
            </a:extLst>
          </p:cNvPr>
          <p:cNvSpPr/>
          <p:nvPr/>
        </p:nvSpPr>
        <p:spPr>
          <a:xfrm>
            <a:off x="4288168" y="2727378"/>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Gathering Data &amp; EDA</a:t>
            </a:r>
          </a:p>
        </p:txBody>
      </p:sp>
      <p:sp>
        <p:nvSpPr>
          <p:cNvPr id="11" name="Rectangle 10">
            <a:extLst>
              <a:ext uri="{FF2B5EF4-FFF2-40B4-BE49-F238E27FC236}">
                <a16:creationId xmlns:a16="http://schemas.microsoft.com/office/drawing/2014/main" id="{B7D3A772-AFD8-4773-92C7-A22DB1BF8697}"/>
              </a:ext>
            </a:extLst>
          </p:cNvPr>
          <p:cNvSpPr/>
          <p:nvPr/>
        </p:nvSpPr>
        <p:spPr>
          <a:xfrm>
            <a:off x="4288167" y="3279760"/>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Modeling</a:t>
            </a:r>
          </a:p>
        </p:txBody>
      </p:sp>
      <p:sp>
        <p:nvSpPr>
          <p:cNvPr id="12" name="Rectangle 11">
            <a:extLst>
              <a:ext uri="{FF2B5EF4-FFF2-40B4-BE49-F238E27FC236}">
                <a16:creationId xmlns:a16="http://schemas.microsoft.com/office/drawing/2014/main" id="{31F1858C-7A09-45F7-9AAC-F8C4E6C35AB7}"/>
              </a:ext>
            </a:extLst>
          </p:cNvPr>
          <p:cNvSpPr/>
          <p:nvPr/>
        </p:nvSpPr>
        <p:spPr>
          <a:xfrm>
            <a:off x="4288167" y="3836325"/>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Model Performance</a:t>
            </a:r>
          </a:p>
        </p:txBody>
      </p:sp>
      <p:sp>
        <p:nvSpPr>
          <p:cNvPr id="13" name="Rectangle 12">
            <a:extLst>
              <a:ext uri="{FF2B5EF4-FFF2-40B4-BE49-F238E27FC236}">
                <a16:creationId xmlns:a16="http://schemas.microsoft.com/office/drawing/2014/main" id="{CBB98B7F-D9A7-41C8-8B17-E071E7D53B89}"/>
              </a:ext>
            </a:extLst>
          </p:cNvPr>
          <p:cNvSpPr/>
          <p:nvPr/>
        </p:nvSpPr>
        <p:spPr>
          <a:xfrm>
            <a:off x="4288167" y="4392890"/>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Improvements</a:t>
            </a:r>
          </a:p>
        </p:txBody>
      </p:sp>
      <p:sp>
        <p:nvSpPr>
          <p:cNvPr id="14" name="Rectangle 13">
            <a:extLst>
              <a:ext uri="{FF2B5EF4-FFF2-40B4-BE49-F238E27FC236}">
                <a16:creationId xmlns:a16="http://schemas.microsoft.com/office/drawing/2014/main" id="{9ACDFBB6-AA7D-4F08-B6CB-1B1708C19627}"/>
              </a:ext>
            </a:extLst>
          </p:cNvPr>
          <p:cNvSpPr/>
          <p:nvPr/>
        </p:nvSpPr>
        <p:spPr>
          <a:xfrm>
            <a:off x="4288167" y="4949455"/>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Recommendation</a:t>
            </a:r>
          </a:p>
        </p:txBody>
      </p:sp>
      <p:sp>
        <p:nvSpPr>
          <p:cNvPr id="17" name="Rectangle 16">
            <a:extLst>
              <a:ext uri="{FF2B5EF4-FFF2-40B4-BE49-F238E27FC236}">
                <a16:creationId xmlns:a16="http://schemas.microsoft.com/office/drawing/2014/main" id="{DD175821-5D2C-4AE5-9EDC-6C4665A1B786}"/>
              </a:ext>
            </a:extLst>
          </p:cNvPr>
          <p:cNvSpPr/>
          <p:nvPr/>
        </p:nvSpPr>
        <p:spPr>
          <a:xfrm>
            <a:off x="4288166" y="5506797"/>
            <a:ext cx="3431097" cy="4327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cre Medium" panose="00000600000000000000" pitchFamily="50" charset="0"/>
                <a:ea typeface="Verdana" panose="020B0604030504040204" pitchFamily="34" charset="0"/>
              </a:rPr>
              <a:t>Questions</a:t>
            </a:r>
          </a:p>
        </p:txBody>
      </p:sp>
      <p:sp>
        <p:nvSpPr>
          <p:cNvPr id="20" name="Rectangle 19">
            <a:extLst>
              <a:ext uri="{FF2B5EF4-FFF2-40B4-BE49-F238E27FC236}">
                <a16:creationId xmlns:a16="http://schemas.microsoft.com/office/drawing/2014/main" id="{3710924F-A24A-4F28-B0FC-006217B5452D}"/>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21" name="Rectangle 20">
            <a:extLst>
              <a:ext uri="{FF2B5EF4-FFF2-40B4-BE49-F238E27FC236}">
                <a16:creationId xmlns:a16="http://schemas.microsoft.com/office/drawing/2014/main" id="{7E690D66-F28D-4E78-AC53-141D79918C7F}"/>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22" name="Rectangle 21">
            <a:extLst>
              <a:ext uri="{FF2B5EF4-FFF2-40B4-BE49-F238E27FC236}">
                <a16:creationId xmlns:a16="http://schemas.microsoft.com/office/drawing/2014/main" id="{67A19711-371A-4B92-A214-8EEAAB044DD4}"/>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23" name="Rectangle 22">
            <a:extLst>
              <a:ext uri="{FF2B5EF4-FFF2-40B4-BE49-F238E27FC236}">
                <a16:creationId xmlns:a16="http://schemas.microsoft.com/office/drawing/2014/main" id="{3BE1E8AB-D397-4DBD-BC3A-4BDB72C4ED09}"/>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24" name="Rectangle 23">
            <a:extLst>
              <a:ext uri="{FF2B5EF4-FFF2-40B4-BE49-F238E27FC236}">
                <a16:creationId xmlns:a16="http://schemas.microsoft.com/office/drawing/2014/main" id="{9F60822A-CE2C-4D52-B88B-607230BA79B0}"/>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25" name="Rectangle 24">
            <a:extLst>
              <a:ext uri="{FF2B5EF4-FFF2-40B4-BE49-F238E27FC236}">
                <a16:creationId xmlns:a16="http://schemas.microsoft.com/office/drawing/2014/main" id="{F84CB9B7-9618-4C68-A78E-D50927EF4303}"/>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26" name="Rectangle 25">
            <a:extLst>
              <a:ext uri="{FF2B5EF4-FFF2-40B4-BE49-F238E27FC236}">
                <a16:creationId xmlns:a16="http://schemas.microsoft.com/office/drawing/2014/main" id="{992E90FB-339E-4AC2-A4D3-8AAF0F412AF6}"/>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27" name="Rectangle 26">
            <a:extLst>
              <a:ext uri="{FF2B5EF4-FFF2-40B4-BE49-F238E27FC236}">
                <a16:creationId xmlns:a16="http://schemas.microsoft.com/office/drawing/2014/main" id="{4DA1222F-64F6-4D0F-9E37-638BA4AA834C}"/>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3" name="TextBox 2">
            <a:extLst>
              <a:ext uri="{FF2B5EF4-FFF2-40B4-BE49-F238E27FC236}">
                <a16:creationId xmlns:a16="http://schemas.microsoft.com/office/drawing/2014/main" id="{BB2F4A35-1A3A-4173-AD6E-B1C74F0E734B}"/>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Tree>
    <p:extLst>
      <p:ext uri="{BB962C8B-B14F-4D97-AF65-F5344CB8AC3E}">
        <p14:creationId xmlns:p14="http://schemas.microsoft.com/office/powerpoint/2010/main" val="199104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9F46-43FE-4821-98FA-94A1DB1C7A20}"/>
              </a:ext>
            </a:extLst>
          </p:cNvPr>
          <p:cNvSpPr>
            <a:spLocks noGrp="1"/>
          </p:cNvSpPr>
          <p:nvPr>
            <p:ph type="title"/>
          </p:nvPr>
        </p:nvSpPr>
        <p:spPr/>
        <p:txBody>
          <a:bodyPr/>
          <a:lstStyle/>
          <a:p>
            <a:r>
              <a:rPr lang="en-US" dirty="0">
                <a:latin typeface="Acre Medium" panose="00000600000000000000" pitchFamily="50" charset="0"/>
                <a:ea typeface="Verdana" panose="020B0604030504040204" pitchFamily="34" charset="0"/>
              </a:rPr>
              <a:t>Problem</a:t>
            </a:r>
          </a:p>
        </p:txBody>
      </p:sp>
      <p:sp>
        <p:nvSpPr>
          <p:cNvPr id="3" name="Content Placeholder 2">
            <a:extLst>
              <a:ext uri="{FF2B5EF4-FFF2-40B4-BE49-F238E27FC236}">
                <a16:creationId xmlns:a16="http://schemas.microsoft.com/office/drawing/2014/main" id="{CC700DBF-0791-4C19-98E1-4EE41592C047}"/>
              </a:ext>
            </a:extLst>
          </p:cNvPr>
          <p:cNvSpPr>
            <a:spLocks noGrp="1"/>
          </p:cNvSpPr>
          <p:nvPr>
            <p:ph idx="1"/>
          </p:nvPr>
        </p:nvSpPr>
        <p:spPr>
          <a:xfrm>
            <a:off x="838200" y="2589024"/>
            <a:ext cx="10515600" cy="2310147"/>
          </a:xfrm>
        </p:spPr>
        <p:txBody>
          <a:bodyPr/>
          <a:lstStyle/>
          <a:p>
            <a:pPr marL="0" indent="0">
              <a:buNone/>
            </a:pPr>
            <a:r>
              <a:rPr lang="en-US" dirty="0">
                <a:latin typeface="Acre Medium" panose="00000600000000000000" pitchFamily="50" charset="0"/>
                <a:ea typeface="Verdana" panose="020B0604030504040204" pitchFamily="34" charset="0"/>
              </a:rPr>
              <a:t>We've all been affected by COVID this year. However, some groups have been affected more than others. We set out to discover what factors in the socioeconomic and demographic realm may have led this pandemic to disproportionately affect certain groups.</a:t>
            </a:r>
          </a:p>
        </p:txBody>
      </p:sp>
      <p:sp>
        <p:nvSpPr>
          <p:cNvPr id="13" name="Rectangle 12">
            <a:extLst>
              <a:ext uri="{FF2B5EF4-FFF2-40B4-BE49-F238E27FC236}">
                <a16:creationId xmlns:a16="http://schemas.microsoft.com/office/drawing/2014/main" id="{C9CE7EBD-FEF5-48D5-9347-9598592B5249}"/>
              </a:ext>
            </a:extLst>
          </p:cNvPr>
          <p:cNvSpPr/>
          <p:nvPr/>
        </p:nvSpPr>
        <p:spPr>
          <a:xfrm>
            <a:off x="0"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14" name="Rectangle 13">
            <a:extLst>
              <a:ext uri="{FF2B5EF4-FFF2-40B4-BE49-F238E27FC236}">
                <a16:creationId xmlns:a16="http://schemas.microsoft.com/office/drawing/2014/main" id="{5158069C-4441-4A1C-9621-4AE46741BA38}"/>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15" name="Rectangle 14">
            <a:extLst>
              <a:ext uri="{FF2B5EF4-FFF2-40B4-BE49-F238E27FC236}">
                <a16:creationId xmlns:a16="http://schemas.microsoft.com/office/drawing/2014/main" id="{B5D62F54-D8C2-4FC8-B0AF-40BF7335EE18}"/>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16" name="Rectangle 15">
            <a:extLst>
              <a:ext uri="{FF2B5EF4-FFF2-40B4-BE49-F238E27FC236}">
                <a16:creationId xmlns:a16="http://schemas.microsoft.com/office/drawing/2014/main" id="{95466D08-BA43-4F8C-810D-8AFA05F96510}"/>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17" name="Rectangle 16">
            <a:extLst>
              <a:ext uri="{FF2B5EF4-FFF2-40B4-BE49-F238E27FC236}">
                <a16:creationId xmlns:a16="http://schemas.microsoft.com/office/drawing/2014/main" id="{443D263E-76F1-4C7C-9B06-7F024F6360A9}"/>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18" name="Rectangle 17">
            <a:extLst>
              <a:ext uri="{FF2B5EF4-FFF2-40B4-BE49-F238E27FC236}">
                <a16:creationId xmlns:a16="http://schemas.microsoft.com/office/drawing/2014/main" id="{5690ADA0-84B5-457F-985F-9A1251E095FD}"/>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19" name="Rectangle 18">
            <a:extLst>
              <a:ext uri="{FF2B5EF4-FFF2-40B4-BE49-F238E27FC236}">
                <a16:creationId xmlns:a16="http://schemas.microsoft.com/office/drawing/2014/main" id="{B2C39A57-4AB8-4D7C-A6B9-7E493516F0BB}"/>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20" name="Rectangle 19">
            <a:extLst>
              <a:ext uri="{FF2B5EF4-FFF2-40B4-BE49-F238E27FC236}">
                <a16:creationId xmlns:a16="http://schemas.microsoft.com/office/drawing/2014/main" id="{5D5FB9BE-5AC0-4837-B864-913C8B518656}"/>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30" name="TextBox 29">
            <a:extLst>
              <a:ext uri="{FF2B5EF4-FFF2-40B4-BE49-F238E27FC236}">
                <a16:creationId xmlns:a16="http://schemas.microsoft.com/office/drawing/2014/main" id="{B476770D-CB00-4512-92D1-F8F9DB6621A1}"/>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Tree>
    <p:extLst>
      <p:ext uri="{BB962C8B-B14F-4D97-AF65-F5344CB8AC3E}">
        <p14:creationId xmlns:p14="http://schemas.microsoft.com/office/powerpoint/2010/main" val="238977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D60B-8B20-4EA5-90C3-08B374FC8382}"/>
              </a:ext>
            </a:extLst>
          </p:cNvPr>
          <p:cNvSpPr>
            <a:spLocks noGrp="1"/>
          </p:cNvSpPr>
          <p:nvPr>
            <p:ph type="title"/>
          </p:nvPr>
        </p:nvSpPr>
        <p:spPr/>
        <p:txBody>
          <a:bodyPr/>
          <a:lstStyle/>
          <a:p>
            <a:r>
              <a:rPr lang="en-US" dirty="0">
                <a:latin typeface="Acre Medium" panose="00000600000000000000" pitchFamily="50" charset="0"/>
                <a:ea typeface="Verdana" panose="020B0604030504040204" pitchFamily="34" charset="0"/>
              </a:rPr>
              <a:t>Question</a:t>
            </a:r>
          </a:p>
        </p:txBody>
      </p:sp>
      <p:sp>
        <p:nvSpPr>
          <p:cNvPr id="3" name="Content Placeholder 2">
            <a:extLst>
              <a:ext uri="{FF2B5EF4-FFF2-40B4-BE49-F238E27FC236}">
                <a16:creationId xmlns:a16="http://schemas.microsoft.com/office/drawing/2014/main" id="{C69DFF41-5DFC-4DB9-9EC8-E246C518D128}"/>
              </a:ext>
            </a:extLst>
          </p:cNvPr>
          <p:cNvSpPr>
            <a:spLocks noGrp="1"/>
          </p:cNvSpPr>
          <p:nvPr>
            <p:ph idx="1"/>
          </p:nvPr>
        </p:nvSpPr>
        <p:spPr>
          <a:xfrm>
            <a:off x="838200" y="2798237"/>
            <a:ext cx="10515600" cy="1614372"/>
          </a:xfrm>
        </p:spPr>
        <p:txBody>
          <a:bodyPr>
            <a:normAutofit/>
          </a:bodyPr>
          <a:lstStyle/>
          <a:p>
            <a:pPr marL="0" indent="0">
              <a:buNone/>
            </a:pPr>
            <a:r>
              <a:rPr lang="en-US" b="0" i="0" dirty="0">
                <a:solidFill>
                  <a:srgbClr val="1D1C1D"/>
                </a:solidFill>
                <a:effectLst/>
                <a:latin typeface="Acre Medium" panose="00000600000000000000" pitchFamily="50" charset="0"/>
              </a:rPr>
              <a:t> Can we use (socioeconomic, demographic, and employment data) to cluster states with higher risk of being affected by a pandemic to allot resources to those areas for future disproportionate effect mitigation?</a:t>
            </a:r>
            <a:endParaRPr lang="en-US" dirty="0">
              <a:latin typeface="Acre Medium" panose="00000600000000000000" pitchFamily="50" charset="0"/>
              <a:ea typeface="Verdana" panose="020B0604030504040204" pitchFamily="34" charset="0"/>
            </a:endParaRPr>
          </a:p>
        </p:txBody>
      </p:sp>
      <p:sp>
        <p:nvSpPr>
          <p:cNvPr id="22" name="TextBox 21">
            <a:extLst>
              <a:ext uri="{FF2B5EF4-FFF2-40B4-BE49-F238E27FC236}">
                <a16:creationId xmlns:a16="http://schemas.microsoft.com/office/drawing/2014/main" id="{2FFD6D0B-A726-48E6-9663-2FC37B4117A6}"/>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23" name="Rectangle 22">
            <a:extLst>
              <a:ext uri="{FF2B5EF4-FFF2-40B4-BE49-F238E27FC236}">
                <a16:creationId xmlns:a16="http://schemas.microsoft.com/office/drawing/2014/main" id="{03E1509A-04A8-4A2C-98A2-A3C0A68C9558}"/>
              </a:ext>
            </a:extLst>
          </p:cNvPr>
          <p:cNvSpPr/>
          <p:nvPr/>
        </p:nvSpPr>
        <p:spPr>
          <a:xfrm>
            <a:off x="0"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24" name="Rectangle 23">
            <a:extLst>
              <a:ext uri="{FF2B5EF4-FFF2-40B4-BE49-F238E27FC236}">
                <a16:creationId xmlns:a16="http://schemas.microsoft.com/office/drawing/2014/main" id="{7FD7DC41-177F-4BDB-A1AB-AAC323706D9D}"/>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25" name="Rectangle 24">
            <a:extLst>
              <a:ext uri="{FF2B5EF4-FFF2-40B4-BE49-F238E27FC236}">
                <a16:creationId xmlns:a16="http://schemas.microsoft.com/office/drawing/2014/main" id="{F33FD2EC-22D0-4E73-84D2-3A396679E379}"/>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26" name="Rectangle 25">
            <a:extLst>
              <a:ext uri="{FF2B5EF4-FFF2-40B4-BE49-F238E27FC236}">
                <a16:creationId xmlns:a16="http://schemas.microsoft.com/office/drawing/2014/main" id="{7C1BCD7C-E640-42E2-A639-C8FFA066657F}"/>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27" name="Rectangle 26">
            <a:extLst>
              <a:ext uri="{FF2B5EF4-FFF2-40B4-BE49-F238E27FC236}">
                <a16:creationId xmlns:a16="http://schemas.microsoft.com/office/drawing/2014/main" id="{53E306F3-59E4-4F0A-B088-169BD22183D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28" name="Rectangle 27">
            <a:extLst>
              <a:ext uri="{FF2B5EF4-FFF2-40B4-BE49-F238E27FC236}">
                <a16:creationId xmlns:a16="http://schemas.microsoft.com/office/drawing/2014/main" id="{1ECAF999-8EDC-42B1-AECB-99CB5821B2EB}"/>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29" name="Rectangle 28">
            <a:extLst>
              <a:ext uri="{FF2B5EF4-FFF2-40B4-BE49-F238E27FC236}">
                <a16:creationId xmlns:a16="http://schemas.microsoft.com/office/drawing/2014/main" id="{FB301F51-8B2E-4814-A9BE-1B4820C1C80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0" name="Rectangle 29">
            <a:extLst>
              <a:ext uri="{FF2B5EF4-FFF2-40B4-BE49-F238E27FC236}">
                <a16:creationId xmlns:a16="http://schemas.microsoft.com/office/drawing/2014/main" id="{FFA024DC-DD3E-480C-BE29-B49655075C4C}"/>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Tree>
    <p:extLst>
      <p:ext uri="{BB962C8B-B14F-4D97-AF65-F5344CB8AC3E}">
        <p14:creationId xmlns:p14="http://schemas.microsoft.com/office/powerpoint/2010/main" val="38558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532B-BFEE-4A5C-89B1-4462798637B1}"/>
              </a:ext>
            </a:extLst>
          </p:cNvPr>
          <p:cNvSpPr>
            <a:spLocks noGrp="1"/>
          </p:cNvSpPr>
          <p:nvPr>
            <p:ph type="title"/>
          </p:nvPr>
        </p:nvSpPr>
        <p:spPr/>
        <p:txBody>
          <a:bodyPr/>
          <a:lstStyle/>
          <a:p>
            <a:r>
              <a:rPr lang="en-US" dirty="0">
                <a:latin typeface="Acre Medium" panose="00000600000000000000" pitchFamily="50" charset="0"/>
                <a:ea typeface="Verdana" panose="020B0604030504040204" pitchFamily="34" charset="0"/>
              </a:rPr>
              <a:t>Solution Proposition</a:t>
            </a:r>
          </a:p>
        </p:txBody>
      </p:sp>
      <p:sp>
        <p:nvSpPr>
          <p:cNvPr id="3" name="Content Placeholder 2">
            <a:extLst>
              <a:ext uri="{FF2B5EF4-FFF2-40B4-BE49-F238E27FC236}">
                <a16:creationId xmlns:a16="http://schemas.microsoft.com/office/drawing/2014/main" id="{7054DD6C-F993-4F51-B47D-8D66F5432C1E}"/>
              </a:ext>
            </a:extLst>
          </p:cNvPr>
          <p:cNvSpPr>
            <a:spLocks noGrp="1"/>
          </p:cNvSpPr>
          <p:nvPr>
            <p:ph idx="1"/>
          </p:nvPr>
        </p:nvSpPr>
        <p:spPr>
          <a:xfrm>
            <a:off x="838200" y="2766218"/>
            <a:ext cx="10515600" cy="1325563"/>
          </a:xfrm>
        </p:spPr>
        <p:txBody>
          <a:bodyPr>
            <a:normAutofit/>
          </a:bodyPr>
          <a:lstStyle/>
          <a:p>
            <a:pPr marL="0" indent="0">
              <a:buNone/>
            </a:pPr>
            <a:r>
              <a:rPr lang="en-US" dirty="0">
                <a:latin typeface="Acre Medium" panose="00000600000000000000" pitchFamily="50" charset="0"/>
                <a:ea typeface="Verdana" panose="020B0604030504040204" pitchFamily="34" charset="0"/>
              </a:rPr>
              <a:t>Attempt to cluster states based on demographic, socioeconomic, and COVID-19 data to help identify factors that may lead to disproportionate pandemic effects.</a:t>
            </a:r>
          </a:p>
        </p:txBody>
      </p:sp>
      <p:sp>
        <p:nvSpPr>
          <p:cNvPr id="13" name="TextBox 12">
            <a:extLst>
              <a:ext uri="{FF2B5EF4-FFF2-40B4-BE49-F238E27FC236}">
                <a16:creationId xmlns:a16="http://schemas.microsoft.com/office/drawing/2014/main" id="{EBB4D4AB-C16E-4ACF-9F2D-0E9840C38C38}"/>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29" name="Rectangle 28">
            <a:extLst>
              <a:ext uri="{FF2B5EF4-FFF2-40B4-BE49-F238E27FC236}">
                <a16:creationId xmlns:a16="http://schemas.microsoft.com/office/drawing/2014/main" id="{4DE54B0F-F0E8-4336-82DC-0EE2C34D4DCD}"/>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0" name="Rectangle 29">
            <a:extLst>
              <a:ext uri="{FF2B5EF4-FFF2-40B4-BE49-F238E27FC236}">
                <a16:creationId xmlns:a16="http://schemas.microsoft.com/office/drawing/2014/main" id="{CCE5DA1F-7E35-4083-8FF8-65AB466FB916}"/>
              </a:ext>
            </a:extLst>
          </p:cNvPr>
          <p:cNvSpPr/>
          <p:nvPr/>
        </p:nvSpPr>
        <p:spPr>
          <a:xfrm>
            <a:off x="1526796"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1" name="Rectangle 30">
            <a:extLst>
              <a:ext uri="{FF2B5EF4-FFF2-40B4-BE49-F238E27FC236}">
                <a16:creationId xmlns:a16="http://schemas.microsoft.com/office/drawing/2014/main" id="{34590725-ECAE-4D50-A83C-9D2A869F15AA}"/>
              </a:ext>
            </a:extLst>
          </p:cNvPr>
          <p:cNvSpPr/>
          <p:nvPr/>
        </p:nvSpPr>
        <p:spPr>
          <a:xfrm>
            <a:off x="305359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2" name="Rectangle 31">
            <a:extLst>
              <a:ext uri="{FF2B5EF4-FFF2-40B4-BE49-F238E27FC236}">
                <a16:creationId xmlns:a16="http://schemas.microsoft.com/office/drawing/2014/main" id="{59E684B0-4E72-47E2-AF08-83D4564E4DFA}"/>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3" name="Rectangle 32">
            <a:extLst>
              <a:ext uri="{FF2B5EF4-FFF2-40B4-BE49-F238E27FC236}">
                <a16:creationId xmlns:a16="http://schemas.microsoft.com/office/drawing/2014/main" id="{E9CCC247-B49D-4E51-8530-D1D97E4D0911}"/>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4" name="Rectangle 33">
            <a:extLst>
              <a:ext uri="{FF2B5EF4-FFF2-40B4-BE49-F238E27FC236}">
                <a16:creationId xmlns:a16="http://schemas.microsoft.com/office/drawing/2014/main" id="{3FC8B109-A257-4BFA-B974-08873E740E0C}"/>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5" name="Rectangle 34">
            <a:extLst>
              <a:ext uri="{FF2B5EF4-FFF2-40B4-BE49-F238E27FC236}">
                <a16:creationId xmlns:a16="http://schemas.microsoft.com/office/drawing/2014/main" id="{911148E7-E139-46CB-A941-69CE8DF6A700}"/>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6" name="Rectangle 35">
            <a:extLst>
              <a:ext uri="{FF2B5EF4-FFF2-40B4-BE49-F238E27FC236}">
                <a16:creationId xmlns:a16="http://schemas.microsoft.com/office/drawing/2014/main" id="{CC3C45C9-AF38-4C7A-B06D-371ECD0CB2AF}"/>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Tree>
    <p:extLst>
      <p:ext uri="{BB962C8B-B14F-4D97-AF65-F5344CB8AC3E}">
        <p14:creationId xmlns:p14="http://schemas.microsoft.com/office/powerpoint/2010/main" val="150586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p:txBody>
          <a:bodyPr>
            <a:normAutofit/>
          </a:bodyPr>
          <a:lstStyle/>
          <a:p>
            <a:r>
              <a:rPr lang="en-US" sz="4000" dirty="0">
                <a:latin typeface="Acre Medium" panose="00000600000000000000" pitchFamily="50" charset="0"/>
                <a:ea typeface="Verdana" panose="020B0604030504040204" pitchFamily="34" charset="0"/>
              </a:rPr>
              <a:t>Data Sources</a:t>
            </a:r>
          </a:p>
        </p:txBody>
      </p:sp>
      <p:sp>
        <p:nvSpPr>
          <p:cNvPr id="5" name="Content Placeholder 4">
            <a:extLst>
              <a:ext uri="{FF2B5EF4-FFF2-40B4-BE49-F238E27FC236}">
                <a16:creationId xmlns:a16="http://schemas.microsoft.com/office/drawing/2014/main" id="{78234133-897F-4589-A374-DB565262E70E}"/>
              </a:ext>
            </a:extLst>
          </p:cNvPr>
          <p:cNvSpPr>
            <a:spLocks noGrp="1"/>
          </p:cNvSpPr>
          <p:nvPr>
            <p:ph idx="1"/>
          </p:nvPr>
        </p:nvSpPr>
        <p:spPr>
          <a:xfrm>
            <a:off x="838200" y="2318647"/>
            <a:ext cx="10515600" cy="3245010"/>
          </a:xfrm>
        </p:spPr>
        <p:txBody>
          <a:bodyPr>
            <a:normAutofit/>
          </a:bodyPr>
          <a:lstStyle/>
          <a:p>
            <a:pPr marL="514350" indent="-514350">
              <a:buFont typeface="+mj-lt"/>
              <a:buAutoNum type="arabicPeriod"/>
            </a:pPr>
            <a:r>
              <a:rPr lang="en-US" dirty="0">
                <a:latin typeface="Acre Medium" panose="00000600000000000000" pitchFamily="50" charset="0"/>
                <a:ea typeface="Verdana" panose="020B0604030504040204" pitchFamily="34" charset="0"/>
              </a:rPr>
              <a:t>Bureau of Labor Statistics</a:t>
            </a:r>
          </a:p>
          <a:p>
            <a:pPr marL="514350" indent="-514350">
              <a:buFont typeface="+mj-lt"/>
              <a:buAutoNum type="arabicPeriod"/>
            </a:pPr>
            <a:r>
              <a:rPr lang="en-US" dirty="0">
                <a:latin typeface="Acre Medium" panose="00000600000000000000" pitchFamily="50" charset="0"/>
                <a:ea typeface="Verdana" panose="020B0604030504040204" pitchFamily="34" charset="0"/>
              </a:rPr>
              <a:t>John Hopkins University center</a:t>
            </a:r>
          </a:p>
          <a:p>
            <a:pPr marL="514350" indent="-514350">
              <a:buFont typeface="+mj-lt"/>
              <a:buAutoNum type="arabicPeriod"/>
            </a:pPr>
            <a:r>
              <a:rPr lang="en-US" dirty="0">
                <a:latin typeface="Acre Medium" panose="00000600000000000000" pitchFamily="50" charset="0"/>
                <a:ea typeface="Verdana" panose="020B0604030504040204" pitchFamily="34" charset="0"/>
              </a:rPr>
              <a:t>CDC.gov</a:t>
            </a:r>
          </a:p>
          <a:p>
            <a:pPr marL="514350" indent="-514350">
              <a:buFont typeface="+mj-lt"/>
              <a:buAutoNum type="arabicPeriod"/>
            </a:pPr>
            <a:r>
              <a:rPr lang="en-US" dirty="0">
                <a:latin typeface="Acre Medium" panose="00000600000000000000" pitchFamily="50" charset="0"/>
                <a:ea typeface="Verdana" panose="020B0604030504040204" pitchFamily="34" charset="0"/>
              </a:rPr>
              <a:t>USAFACT</a:t>
            </a: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Tree>
    <p:extLst>
      <p:ext uri="{BB962C8B-B14F-4D97-AF65-F5344CB8AC3E}">
        <p14:creationId xmlns:p14="http://schemas.microsoft.com/office/powerpoint/2010/main" val="107924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p:txBody>
          <a:bodyPr>
            <a:normAutofit/>
          </a:bodyPr>
          <a:lstStyle/>
          <a:p>
            <a:r>
              <a:rPr lang="en-US" sz="3600" dirty="0">
                <a:latin typeface="Acre Medium" panose="00000600000000000000" pitchFamily="50" charset="0"/>
                <a:ea typeface="Verdana" panose="020B0604030504040204" pitchFamily="34" charset="0"/>
              </a:rPr>
              <a:t>Unemployment</a:t>
            </a:r>
            <a:r>
              <a:rPr lang="en-US" sz="4000" dirty="0">
                <a:latin typeface="Acre Medium" panose="00000600000000000000" pitchFamily="50" charset="0"/>
                <a:ea typeface="Verdana" panose="020B0604030504040204" pitchFamily="34" charset="0"/>
              </a:rPr>
              <a:t> EDA</a:t>
            </a: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
        <p:nvSpPr>
          <p:cNvPr id="8" name="TextBox 7">
            <a:extLst>
              <a:ext uri="{FF2B5EF4-FFF2-40B4-BE49-F238E27FC236}">
                <a16:creationId xmlns:a16="http://schemas.microsoft.com/office/drawing/2014/main" id="{CF25478E-B168-4FF2-9065-2B5D339BC758}"/>
              </a:ext>
            </a:extLst>
          </p:cNvPr>
          <p:cNvSpPr txBox="1"/>
          <p:nvPr/>
        </p:nvSpPr>
        <p:spPr>
          <a:xfrm>
            <a:off x="8242314" y="2550425"/>
            <a:ext cx="251684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Percent change MoM better compares states to one another</a:t>
            </a:r>
          </a:p>
          <a:p>
            <a:pPr marL="285750" indent="-285750">
              <a:buFont typeface="Arial" panose="020B0604020202020204" pitchFamily="34" charset="0"/>
              <a:buChar char="•"/>
            </a:pPr>
            <a:r>
              <a:rPr lang="en-US" dirty="0"/>
              <a:t>Use this to better interpret abnormal unemployment rates</a:t>
            </a:r>
          </a:p>
        </p:txBody>
      </p:sp>
      <p:pic>
        <p:nvPicPr>
          <p:cNvPr id="4" name="Picture 3" descr="Chart, radar chart&#10;&#10;Description automatically generated">
            <a:extLst>
              <a:ext uri="{FF2B5EF4-FFF2-40B4-BE49-F238E27FC236}">
                <a16:creationId xmlns:a16="http://schemas.microsoft.com/office/drawing/2014/main" id="{D3DF7DFA-02EC-41FF-A90D-511B77E0755A}"/>
              </a:ext>
            </a:extLst>
          </p:cNvPr>
          <p:cNvPicPr>
            <a:picLocks noChangeAspect="1"/>
          </p:cNvPicPr>
          <p:nvPr/>
        </p:nvPicPr>
        <p:blipFill rotWithShape="1">
          <a:blip r:embed="rId2">
            <a:extLst>
              <a:ext uri="{28A0092B-C50C-407E-A947-70E740481C1C}">
                <a14:useLocalDpi xmlns:a14="http://schemas.microsoft.com/office/drawing/2010/main" val="0"/>
              </a:ext>
            </a:extLst>
          </a:blip>
          <a:srcRect l="9137" t="8198" r="8682" b="6359"/>
          <a:stretch/>
        </p:blipFill>
        <p:spPr>
          <a:xfrm>
            <a:off x="838200" y="2022991"/>
            <a:ext cx="7259125" cy="3354352"/>
          </a:xfrm>
          <a:prstGeom prst="rect">
            <a:avLst/>
          </a:prstGeom>
        </p:spPr>
      </p:pic>
    </p:spTree>
    <p:extLst>
      <p:ext uri="{BB962C8B-B14F-4D97-AF65-F5344CB8AC3E}">
        <p14:creationId xmlns:p14="http://schemas.microsoft.com/office/powerpoint/2010/main" val="133955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4413-C4C5-4771-8A04-04D72620127B}"/>
              </a:ext>
            </a:extLst>
          </p:cNvPr>
          <p:cNvSpPr>
            <a:spLocks noGrp="1"/>
          </p:cNvSpPr>
          <p:nvPr>
            <p:ph type="title"/>
          </p:nvPr>
        </p:nvSpPr>
        <p:spPr/>
        <p:txBody>
          <a:bodyPr>
            <a:normAutofit/>
          </a:bodyPr>
          <a:lstStyle/>
          <a:p>
            <a:r>
              <a:rPr lang="en-US" sz="3600" dirty="0">
                <a:latin typeface="Acre Medium" panose="00000600000000000000" pitchFamily="50" charset="0"/>
                <a:ea typeface="Verdana" panose="020B0604030504040204" pitchFamily="34" charset="0"/>
              </a:rPr>
              <a:t>Unemployment</a:t>
            </a:r>
            <a:r>
              <a:rPr lang="en-US" sz="4000" dirty="0">
                <a:latin typeface="Acre Medium" panose="00000600000000000000" pitchFamily="50" charset="0"/>
                <a:ea typeface="Verdana" panose="020B0604030504040204" pitchFamily="34" charset="0"/>
              </a:rPr>
              <a:t> EDA</a:t>
            </a:r>
          </a:p>
        </p:txBody>
      </p:sp>
      <p:sp>
        <p:nvSpPr>
          <p:cNvPr id="13" name="TextBox 12">
            <a:extLst>
              <a:ext uri="{FF2B5EF4-FFF2-40B4-BE49-F238E27FC236}">
                <a16:creationId xmlns:a16="http://schemas.microsoft.com/office/drawing/2014/main" id="{C88816CB-B06E-4675-9BA5-1129EB79475F}"/>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30" name="Rectangle 29">
            <a:extLst>
              <a:ext uri="{FF2B5EF4-FFF2-40B4-BE49-F238E27FC236}">
                <a16:creationId xmlns:a16="http://schemas.microsoft.com/office/drawing/2014/main" id="{1876C9BB-0AA7-4910-AD96-D4D73328E58C}"/>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31" name="Rectangle 30">
            <a:extLst>
              <a:ext uri="{FF2B5EF4-FFF2-40B4-BE49-F238E27FC236}">
                <a16:creationId xmlns:a16="http://schemas.microsoft.com/office/drawing/2014/main" id="{E50186DB-5C47-46B9-A079-A72F6CEBFC0E}"/>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32" name="Rectangle 31">
            <a:extLst>
              <a:ext uri="{FF2B5EF4-FFF2-40B4-BE49-F238E27FC236}">
                <a16:creationId xmlns:a16="http://schemas.microsoft.com/office/drawing/2014/main" id="{A2956591-387D-4DF9-81CF-2B90AD2803EB}"/>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33" name="Rectangle 32">
            <a:extLst>
              <a:ext uri="{FF2B5EF4-FFF2-40B4-BE49-F238E27FC236}">
                <a16:creationId xmlns:a16="http://schemas.microsoft.com/office/drawing/2014/main" id="{6CF2C54C-54F5-470E-B9E8-FF24BF1F2E6D}"/>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34" name="Rectangle 33">
            <a:extLst>
              <a:ext uri="{FF2B5EF4-FFF2-40B4-BE49-F238E27FC236}">
                <a16:creationId xmlns:a16="http://schemas.microsoft.com/office/drawing/2014/main" id="{A1F99E5C-2109-4629-959D-5EE04EB61AFC}"/>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35" name="Rectangle 34">
            <a:extLst>
              <a:ext uri="{FF2B5EF4-FFF2-40B4-BE49-F238E27FC236}">
                <a16:creationId xmlns:a16="http://schemas.microsoft.com/office/drawing/2014/main" id="{61738DBD-1048-472F-B86F-0806C38F6A5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36" name="Rectangle 35">
            <a:extLst>
              <a:ext uri="{FF2B5EF4-FFF2-40B4-BE49-F238E27FC236}">
                <a16:creationId xmlns:a16="http://schemas.microsoft.com/office/drawing/2014/main" id="{78BF7D44-2E86-4BC0-A2BF-504E24399E17}"/>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37" name="Rectangle 36">
            <a:extLst>
              <a:ext uri="{FF2B5EF4-FFF2-40B4-BE49-F238E27FC236}">
                <a16:creationId xmlns:a16="http://schemas.microsoft.com/office/drawing/2014/main" id="{A21B68BF-79B9-4FC6-AE78-81C8047E2911}"/>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pic>
        <p:nvPicPr>
          <p:cNvPr id="7" name="Picture 6" descr="Chart&#10;&#10;Description automatically generated">
            <a:extLst>
              <a:ext uri="{FF2B5EF4-FFF2-40B4-BE49-F238E27FC236}">
                <a16:creationId xmlns:a16="http://schemas.microsoft.com/office/drawing/2014/main" id="{99D4EEF8-C6CF-4910-BC7A-CC3D1D7D1055}"/>
              </a:ext>
            </a:extLst>
          </p:cNvPr>
          <p:cNvPicPr>
            <a:picLocks noChangeAspect="1"/>
          </p:cNvPicPr>
          <p:nvPr/>
        </p:nvPicPr>
        <p:blipFill rotWithShape="1">
          <a:blip r:embed="rId2">
            <a:extLst>
              <a:ext uri="{28A0092B-C50C-407E-A947-70E740481C1C}">
                <a14:useLocalDpi xmlns:a14="http://schemas.microsoft.com/office/drawing/2010/main" val="0"/>
              </a:ext>
            </a:extLst>
          </a:blip>
          <a:srcRect l="9361" t="8867" r="9110" b="6468"/>
          <a:stretch/>
        </p:blipFill>
        <p:spPr>
          <a:xfrm>
            <a:off x="796954" y="2097247"/>
            <a:ext cx="7306811" cy="3372375"/>
          </a:xfrm>
          <a:prstGeom prst="rect">
            <a:avLst/>
          </a:prstGeom>
        </p:spPr>
      </p:pic>
      <p:sp>
        <p:nvSpPr>
          <p:cNvPr id="8" name="TextBox 7">
            <a:extLst>
              <a:ext uri="{FF2B5EF4-FFF2-40B4-BE49-F238E27FC236}">
                <a16:creationId xmlns:a16="http://schemas.microsoft.com/office/drawing/2014/main" id="{CF25478E-B168-4FF2-9065-2B5D339BC758}"/>
              </a:ext>
            </a:extLst>
          </p:cNvPr>
          <p:cNvSpPr txBox="1"/>
          <p:nvPr/>
        </p:nvSpPr>
        <p:spPr>
          <a:xfrm>
            <a:off x="8242314" y="2550425"/>
            <a:ext cx="251684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Several states exhibiting abnormal unemployment compared to the national average</a:t>
            </a:r>
          </a:p>
          <a:p>
            <a:pPr marL="285750" indent="-285750">
              <a:buFont typeface="Arial" panose="020B0604020202020204" pitchFamily="34" charset="0"/>
              <a:buChar char="•"/>
            </a:pPr>
            <a:r>
              <a:rPr lang="en-US" dirty="0"/>
              <a:t>Identify which states exhibited abnormal unemployment</a:t>
            </a:r>
          </a:p>
        </p:txBody>
      </p:sp>
    </p:spTree>
    <p:extLst>
      <p:ext uri="{BB962C8B-B14F-4D97-AF65-F5344CB8AC3E}">
        <p14:creationId xmlns:p14="http://schemas.microsoft.com/office/powerpoint/2010/main" val="153852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79C6-C04E-4496-92B6-F96639DBFD21}"/>
              </a:ext>
            </a:extLst>
          </p:cNvPr>
          <p:cNvSpPr>
            <a:spLocks noGrp="1"/>
          </p:cNvSpPr>
          <p:nvPr>
            <p:ph type="title"/>
          </p:nvPr>
        </p:nvSpPr>
        <p:spPr/>
        <p:txBody>
          <a:bodyPr>
            <a:normAutofit/>
          </a:bodyPr>
          <a:lstStyle/>
          <a:p>
            <a:r>
              <a:rPr lang="en-US" sz="4000" dirty="0">
                <a:latin typeface="Acre Medium" panose="00000600000000000000" pitchFamily="50" charset="0"/>
              </a:rPr>
              <a:t>Unemployment</a:t>
            </a:r>
            <a:r>
              <a:rPr lang="en-US" sz="3600" dirty="0">
                <a:latin typeface="Acre Medium" panose="00000600000000000000" pitchFamily="50" charset="0"/>
              </a:rPr>
              <a:t> EDA</a:t>
            </a:r>
          </a:p>
        </p:txBody>
      </p:sp>
      <p:sp>
        <p:nvSpPr>
          <p:cNvPr id="4" name="TextBox 3">
            <a:extLst>
              <a:ext uri="{FF2B5EF4-FFF2-40B4-BE49-F238E27FC236}">
                <a16:creationId xmlns:a16="http://schemas.microsoft.com/office/drawing/2014/main" id="{0AB9C6DD-9598-4508-B246-5608360FDE8E}"/>
              </a:ext>
            </a:extLst>
          </p:cNvPr>
          <p:cNvSpPr txBox="1"/>
          <p:nvPr/>
        </p:nvSpPr>
        <p:spPr>
          <a:xfrm>
            <a:off x="6942455" y="1931029"/>
            <a:ext cx="4902800" cy="923330"/>
          </a:xfrm>
          <a:prstGeom prst="rect">
            <a:avLst/>
          </a:prstGeom>
          <a:noFill/>
        </p:spPr>
        <p:txBody>
          <a:bodyPr wrap="square" rtlCol="0">
            <a:spAutoFit/>
          </a:bodyPr>
          <a:lstStyle/>
          <a:p>
            <a:r>
              <a:rPr lang="en-US" dirty="0"/>
              <a:t>The following states were determined to have abnormally high unemployment rates in 2020 when compared with the national average:</a:t>
            </a:r>
          </a:p>
        </p:txBody>
      </p:sp>
      <p:pic>
        <p:nvPicPr>
          <p:cNvPr id="6" name="Picture 5" descr="Map&#10;&#10;Description automatically generated">
            <a:extLst>
              <a:ext uri="{FF2B5EF4-FFF2-40B4-BE49-F238E27FC236}">
                <a16:creationId xmlns:a16="http://schemas.microsoft.com/office/drawing/2014/main" id="{5A805E22-F18B-4D68-A667-8A72BFFD01AC}"/>
              </a:ext>
            </a:extLst>
          </p:cNvPr>
          <p:cNvPicPr>
            <a:picLocks noChangeAspect="1"/>
          </p:cNvPicPr>
          <p:nvPr/>
        </p:nvPicPr>
        <p:blipFill rotWithShape="1">
          <a:blip r:embed="rId2">
            <a:extLst>
              <a:ext uri="{28A0092B-C50C-407E-A947-70E740481C1C}">
                <a14:useLocalDpi xmlns:a14="http://schemas.microsoft.com/office/drawing/2010/main" val="0"/>
              </a:ext>
            </a:extLst>
          </a:blip>
          <a:srcRect l="16899" r="16924"/>
          <a:stretch/>
        </p:blipFill>
        <p:spPr>
          <a:xfrm>
            <a:off x="838200" y="1931029"/>
            <a:ext cx="5640238" cy="3738153"/>
          </a:xfrm>
          <a:prstGeom prst="rect">
            <a:avLst/>
          </a:prstGeom>
        </p:spPr>
      </p:pic>
      <p:sp>
        <p:nvSpPr>
          <p:cNvPr id="7" name="TextBox 6">
            <a:extLst>
              <a:ext uri="{FF2B5EF4-FFF2-40B4-BE49-F238E27FC236}">
                <a16:creationId xmlns:a16="http://schemas.microsoft.com/office/drawing/2014/main" id="{C9984ECA-A222-4DAC-98C2-4A6493B39E7E}"/>
              </a:ext>
            </a:extLst>
          </p:cNvPr>
          <p:cNvSpPr txBox="1"/>
          <p:nvPr/>
        </p:nvSpPr>
        <p:spPr>
          <a:xfrm>
            <a:off x="6942455" y="2987979"/>
            <a:ext cx="162176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Arizona</a:t>
            </a:r>
          </a:p>
          <a:p>
            <a:pPr marL="285750" indent="-285750">
              <a:buFont typeface="Arial" panose="020B0604020202020204" pitchFamily="34" charset="0"/>
              <a:buChar char="•"/>
            </a:pPr>
            <a:r>
              <a:rPr lang="en-US" dirty="0"/>
              <a:t>Colorado</a:t>
            </a:r>
          </a:p>
          <a:p>
            <a:pPr marL="285750" indent="-285750">
              <a:buFont typeface="Arial" panose="020B0604020202020204" pitchFamily="34" charset="0"/>
              <a:buChar char="•"/>
            </a:pPr>
            <a:r>
              <a:rPr lang="en-US" dirty="0"/>
              <a:t>Connecticut</a:t>
            </a:r>
          </a:p>
          <a:p>
            <a:pPr marL="285750" indent="-285750">
              <a:buFont typeface="Arial" panose="020B0604020202020204" pitchFamily="34" charset="0"/>
              <a:buChar char="•"/>
            </a:pPr>
            <a:r>
              <a:rPr lang="en-US" dirty="0"/>
              <a:t>Georgia</a:t>
            </a:r>
          </a:p>
          <a:p>
            <a:pPr marL="285750" indent="-285750">
              <a:buFont typeface="Arial" panose="020B0604020202020204" pitchFamily="34" charset="0"/>
              <a:buChar char="•"/>
            </a:pPr>
            <a:r>
              <a:rPr lang="en-US" dirty="0"/>
              <a:t>Hawaii</a:t>
            </a:r>
          </a:p>
          <a:p>
            <a:pPr marL="285750" indent="-285750">
              <a:buFont typeface="Arial" panose="020B0604020202020204" pitchFamily="34" charset="0"/>
              <a:buChar char="•"/>
            </a:pPr>
            <a:r>
              <a:rPr lang="en-US" dirty="0"/>
              <a:t>Idaho</a:t>
            </a:r>
          </a:p>
          <a:p>
            <a:pPr marL="285750" indent="-285750">
              <a:buFont typeface="Arial" panose="020B0604020202020204" pitchFamily="34" charset="0"/>
              <a:buChar char="•"/>
            </a:pPr>
            <a:r>
              <a:rPr lang="en-US" dirty="0"/>
              <a:t>Kentucky</a:t>
            </a:r>
          </a:p>
          <a:p>
            <a:pPr marL="285750" indent="-285750">
              <a:buFont typeface="Arial" panose="020B0604020202020204" pitchFamily="34" charset="0"/>
              <a:buChar char="•"/>
            </a:pPr>
            <a:r>
              <a:rPr lang="en-US" dirty="0"/>
              <a:t>Maine</a:t>
            </a:r>
          </a:p>
          <a:p>
            <a:pPr marL="285750" indent="-285750">
              <a:buFont typeface="Arial" panose="020B0604020202020204" pitchFamily="34" charset="0"/>
              <a:buChar char="•"/>
            </a:pPr>
            <a:r>
              <a:rPr lang="en-US" dirty="0"/>
              <a:t>Minnesota</a:t>
            </a:r>
          </a:p>
        </p:txBody>
      </p:sp>
      <p:sp>
        <p:nvSpPr>
          <p:cNvPr id="10" name="TextBox 9">
            <a:extLst>
              <a:ext uri="{FF2B5EF4-FFF2-40B4-BE49-F238E27FC236}">
                <a16:creationId xmlns:a16="http://schemas.microsoft.com/office/drawing/2014/main" id="{DCD17FD0-E7C0-4AF0-91C2-737B7C964221}"/>
              </a:ext>
            </a:extLst>
          </p:cNvPr>
          <p:cNvSpPr txBox="1"/>
          <p:nvPr/>
        </p:nvSpPr>
        <p:spPr>
          <a:xfrm>
            <a:off x="9028238" y="2987979"/>
            <a:ext cx="196396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Missouri</a:t>
            </a:r>
          </a:p>
          <a:p>
            <a:pPr marL="285750" indent="-285750">
              <a:buFont typeface="Arial" panose="020B0604020202020204" pitchFamily="34" charset="0"/>
              <a:buChar char="•"/>
            </a:pPr>
            <a:r>
              <a:rPr lang="en-US" dirty="0"/>
              <a:t>Nevada</a:t>
            </a:r>
          </a:p>
          <a:p>
            <a:pPr marL="285750" indent="-285750">
              <a:buFont typeface="Arial" panose="020B0604020202020204" pitchFamily="34" charset="0"/>
              <a:buChar char="•"/>
            </a:pPr>
            <a:r>
              <a:rPr lang="en-US" dirty="0"/>
              <a:t>New Hampshire</a:t>
            </a:r>
          </a:p>
          <a:p>
            <a:pPr marL="285750" indent="-285750">
              <a:buFont typeface="Arial" panose="020B0604020202020204" pitchFamily="34" charset="0"/>
              <a:buChar char="•"/>
            </a:pPr>
            <a:r>
              <a:rPr lang="en-US" dirty="0"/>
              <a:t>New Jersey</a:t>
            </a:r>
          </a:p>
          <a:p>
            <a:pPr marL="285750" indent="-285750">
              <a:buFont typeface="Arial" panose="020B0604020202020204" pitchFamily="34" charset="0"/>
              <a:buChar char="•"/>
            </a:pPr>
            <a:r>
              <a:rPr lang="en-US" dirty="0"/>
              <a:t>New Mexico</a:t>
            </a:r>
          </a:p>
          <a:p>
            <a:pPr marL="285750" indent="-285750">
              <a:buFont typeface="Arial" panose="020B0604020202020204" pitchFamily="34" charset="0"/>
              <a:buChar char="•"/>
            </a:pPr>
            <a:r>
              <a:rPr lang="en-US" dirty="0"/>
              <a:t>South Carolina</a:t>
            </a:r>
          </a:p>
          <a:p>
            <a:pPr marL="285750" indent="-285750">
              <a:buFont typeface="Arial" panose="020B0604020202020204" pitchFamily="34" charset="0"/>
              <a:buChar char="•"/>
            </a:pPr>
            <a:r>
              <a:rPr lang="en-US" dirty="0"/>
              <a:t>Tennessee</a:t>
            </a:r>
          </a:p>
          <a:p>
            <a:pPr marL="285750" indent="-285750">
              <a:buFont typeface="Arial" panose="020B0604020202020204" pitchFamily="34" charset="0"/>
              <a:buChar char="•"/>
            </a:pPr>
            <a:r>
              <a:rPr lang="en-US" dirty="0"/>
              <a:t>Washington</a:t>
            </a:r>
          </a:p>
        </p:txBody>
      </p:sp>
      <p:sp>
        <p:nvSpPr>
          <p:cNvPr id="11" name="TextBox 10">
            <a:extLst>
              <a:ext uri="{FF2B5EF4-FFF2-40B4-BE49-F238E27FC236}">
                <a16:creationId xmlns:a16="http://schemas.microsoft.com/office/drawing/2014/main" id="{EB22F212-7039-4D06-AEE4-3823738AB962}"/>
              </a:ext>
            </a:extLst>
          </p:cNvPr>
          <p:cNvSpPr txBox="1"/>
          <p:nvPr/>
        </p:nvSpPr>
        <p:spPr>
          <a:xfrm>
            <a:off x="11302767" y="181848"/>
            <a:ext cx="620785" cy="400110"/>
          </a:xfrm>
          <a:prstGeom prst="rect">
            <a:avLst/>
          </a:prstGeom>
          <a:noFill/>
        </p:spPr>
        <p:txBody>
          <a:bodyPr wrap="square" rtlCol="0">
            <a:spAutoFit/>
          </a:bodyPr>
          <a:lstStyle/>
          <a:p>
            <a:r>
              <a:rPr lang="en-US" sz="2000" b="1" dirty="0">
                <a:latin typeface="Acre Medium" panose="00000600000000000000" pitchFamily="50" charset="0"/>
              </a:rPr>
              <a:t>GT1</a:t>
            </a:r>
          </a:p>
        </p:txBody>
      </p:sp>
      <p:sp>
        <p:nvSpPr>
          <p:cNvPr id="12" name="Rectangle 11">
            <a:extLst>
              <a:ext uri="{FF2B5EF4-FFF2-40B4-BE49-F238E27FC236}">
                <a16:creationId xmlns:a16="http://schemas.microsoft.com/office/drawing/2014/main" id="{EB9DF1BE-DCFB-4706-B960-FC9069BF6BEB}"/>
              </a:ext>
            </a:extLst>
          </p:cNvPr>
          <p:cNvSpPr/>
          <p:nvPr/>
        </p:nvSpPr>
        <p:spPr>
          <a:xfrm>
            <a:off x="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Problem Statement</a:t>
            </a:r>
          </a:p>
        </p:txBody>
      </p:sp>
      <p:sp>
        <p:nvSpPr>
          <p:cNvPr id="13" name="Rectangle 12">
            <a:extLst>
              <a:ext uri="{FF2B5EF4-FFF2-40B4-BE49-F238E27FC236}">
                <a16:creationId xmlns:a16="http://schemas.microsoft.com/office/drawing/2014/main" id="{1F10A9E1-0B25-4EB3-9215-6EDE5FE81D08}"/>
              </a:ext>
            </a:extLst>
          </p:cNvPr>
          <p:cNvSpPr/>
          <p:nvPr/>
        </p:nvSpPr>
        <p:spPr>
          <a:xfrm>
            <a:off x="1526796"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Solution Proposition</a:t>
            </a:r>
          </a:p>
        </p:txBody>
      </p:sp>
      <p:sp>
        <p:nvSpPr>
          <p:cNvPr id="14" name="Rectangle 13">
            <a:extLst>
              <a:ext uri="{FF2B5EF4-FFF2-40B4-BE49-F238E27FC236}">
                <a16:creationId xmlns:a16="http://schemas.microsoft.com/office/drawing/2014/main" id="{08BD69E3-3611-4AB6-B479-88880B6723F7}"/>
              </a:ext>
            </a:extLst>
          </p:cNvPr>
          <p:cNvSpPr/>
          <p:nvPr/>
        </p:nvSpPr>
        <p:spPr>
          <a:xfrm>
            <a:off x="3053592" y="6556200"/>
            <a:ext cx="1526796" cy="30180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cre Medium" panose="00000600000000000000" pitchFamily="50" charset="0"/>
                <a:ea typeface="Verdana" panose="020B0604030504040204" pitchFamily="34" charset="0"/>
              </a:rPr>
              <a:t>Gathering Data &amp; EDA</a:t>
            </a:r>
          </a:p>
        </p:txBody>
      </p:sp>
      <p:sp>
        <p:nvSpPr>
          <p:cNvPr id="15" name="Rectangle 14">
            <a:extLst>
              <a:ext uri="{FF2B5EF4-FFF2-40B4-BE49-F238E27FC236}">
                <a16:creationId xmlns:a16="http://schemas.microsoft.com/office/drawing/2014/main" id="{CD9E6BA9-4619-4A27-9657-2D6F9881F497}"/>
              </a:ext>
            </a:extLst>
          </p:cNvPr>
          <p:cNvSpPr/>
          <p:nvPr/>
        </p:nvSpPr>
        <p:spPr>
          <a:xfrm>
            <a:off x="4569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cre Medium" panose="00000600000000000000" pitchFamily="50" charset="0"/>
                <a:ea typeface="Verdana" panose="020B0604030504040204" pitchFamily="34" charset="0"/>
              </a:rPr>
              <a:t>Modeling</a:t>
            </a:r>
          </a:p>
        </p:txBody>
      </p:sp>
      <p:sp>
        <p:nvSpPr>
          <p:cNvPr id="16" name="Rectangle 15">
            <a:extLst>
              <a:ext uri="{FF2B5EF4-FFF2-40B4-BE49-F238E27FC236}">
                <a16:creationId xmlns:a16="http://schemas.microsoft.com/office/drawing/2014/main" id="{BF8CD353-BD7E-4261-ACE4-EF0E8F6D519D}"/>
              </a:ext>
            </a:extLst>
          </p:cNvPr>
          <p:cNvSpPr/>
          <p:nvPr/>
        </p:nvSpPr>
        <p:spPr>
          <a:xfrm>
            <a:off x="6096000"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Model Performance</a:t>
            </a:r>
          </a:p>
        </p:txBody>
      </p:sp>
      <p:sp>
        <p:nvSpPr>
          <p:cNvPr id="17" name="Rectangle 16">
            <a:extLst>
              <a:ext uri="{FF2B5EF4-FFF2-40B4-BE49-F238E27FC236}">
                <a16:creationId xmlns:a16="http://schemas.microsoft.com/office/drawing/2014/main" id="{254E9037-D53C-4F44-BAC4-FA6F9ACB7F19}"/>
              </a:ext>
            </a:extLst>
          </p:cNvPr>
          <p:cNvSpPr/>
          <p:nvPr/>
        </p:nvSpPr>
        <p:spPr>
          <a:xfrm>
            <a:off x="7611612"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Improvements</a:t>
            </a:r>
          </a:p>
        </p:txBody>
      </p:sp>
      <p:sp>
        <p:nvSpPr>
          <p:cNvPr id="18" name="Rectangle 17">
            <a:extLst>
              <a:ext uri="{FF2B5EF4-FFF2-40B4-BE49-F238E27FC236}">
                <a16:creationId xmlns:a16="http://schemas.microsoft.com/office/drawing/2014/main" id="{0A073F44-7ACE-4C4F-B081-BD0CDF27F60A}"/>
              </a:ext>
            </a:extLst>
          </p:cNvPr>
          <p:cNvSpPr/>
          <p:nvPr/>
        </p:nvSpPr>
        <p:spPr>
          <a:xfrm>
            <a:off x="9138408"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Recommendation</a:t>
            </a:r>
          </a:p>
        </p:txBody>
      </p:sp>
      <p:sp>
        <p:nvSpPr>
          <p:cNvPr id="19" name="Rectangle 18">
            <a:extLst>
              <a:ext uri="{FF2B5EF4-FFF2-40B4-BE49-F238E27FC236}">
                <a16:creationId xmlns:a16="http://schemas.microsoft.com/office/drawing/2014/main" id="{3436BFB6-982D-4EFE-A37E-5DBCB3653413}"/>
              </a:ext>
            </a:extLst>
          </p:cNvPr>
          <p:cNvSpPr/>
          <p:nvPr/>
        </p:nvSpPr>
        <p:spPr>
          <a:xfrm>
            <a:off x="10665204" y="6556200"/>
            <a:ext cx="1526796" cy="301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cre Medium" panose="00000600000000000000" pitchFamily="50" charset="0"/>
                <a:ea typeface="Verdana" panose="020B0604030504040204" pitchFamily="34" charset="0"/>
              </a:rPr>
              <a:t>Questions</a:t>
            </a:r>
          </a:p>
        </p:txBody>
      </p:sp>
    </p:spTree>
    <p:extLst>
      <p:ext uri="{BB962C8B-B14F-4D97-AF65-F5344CB8AC3E}">
        <p14:creationId xmlns:p14="http://schemas.microsoft.com/office/powerpoint/2010/main" val="4069048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1849</TotalTime>
  <Words>774</Words>
  <Application>Microsoft Office PowerPoint</Application>
  <PresentationFormat>Widescreen</PresentationFormat>
  <Paragraphs>247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Acre Medium</vt:lpstr>
      <vt:lpstr>Arial</vt:lpstr>
      <vt:lpstr>Calibri</vt:lpstr>
      <vt:lpstr>Calibri Light</vt:lpstr>
      <vt:lpstr>Helvetica Neue</vt:lpstr>
      <vt:lpstr>Verdana</vt:lpstr>
      <vt:lpstr>Office Theme</vt:lpstr>
      <vt:lpstr>Mitigating Effects of Future Pandemics on Disproportionately Affected Populations</vt:lpstr>
      <vt:lpstr>Agenda</vt:lpstr>
      <vt:lpstr>Problem</vt:lpstr>
      <vt:lpstr>Question</vt:lpstr>
      <vt:lpstr>Solution Proposition</vt:lpstr>
      <vt:lpstr>Data Sources</vt:lpstr>
      <vt:lpstr>Unemployment EDA</vt:lpstr>
      <vt:lpstr>Unemployment EDA</vt:lpstr>
      <vt:lpstr>Unemployment EDA</vt:lpstr>
      <vt:lpstr>Covid-19 Cases, mortality and Unemployment Rate</vt:lpstr>
      <vt:lpstr>Covid-19 and Demographics</vt:lpstr>
      <vt:lpstr>Covid-19 and Economic</vt:lpstr>
      <vt:lpstr>CFR: Case Fatality Ratio</vt:lpstr>
      <vt:lpstr>Modeling</vt:lpstr>
      <vt:lpstr>DBSCAN Model Performance</vt:lpstr>
      <vt:lpstr>K-Means Model Performance</vt:lpstr>
      <vt:lpstr>Improvements</vt:lpstr>
      <vt:lpstr>Recommendation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House-Appraiser</dc:title>
  <dc:creator>Joshua Slizinov</dc:creator>
  <cp:lastModifiedBy>Yunus Herman</cp:lastModifiedBy>
  <cp:revision>84</cp:revision>
  <dcterms:created xsi:type="dcterms:W3CDTF">2021-01-20T09:42:58Z</dcterms:created>
  <dcterms:modified xsi:type="dcterms:W3CDTF">2021-02-21T21:22:46Z</dcterms:modified>
</cp:coreProperties>
</file>