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Helvetica Neue" panose="020B060402020202020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558591"/>
            <a:ext cx="9144000"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400"/>
              <a:buFont typeface="Arial"/>
              <a:buNone/>
            </a:pPr>
            <a:r>
              <a:rPr lang="en-US" sz="4400" dirty="0">
                <a:latin typeface="Arial"/>
                <a:ea typeface="Arial"/>
                <a:cs typeface="Arial"/>
                <a:sym typeface="Arial"/>
              </a:rPr>
              <a:t>Mitigating Effects of Future Pandemics on Disproportionately Affected Populations</a:t>
            </a:r>
            <a:endParaRPr dirty="0"/>
          </a:p>
        </p:txBody>
      </p:sp>
      <p:sp>
        <p:nvSpPr>
          <p:cNvPr id="89" name="Google Shape;89;p13"/>
          <p:cNvSpPr txBox="1">
            <a:spLocks noGrp="1"/>
          </p:cNvSpPr>
          <p:nvPr>
            <p:ph type="subTitle" idx="1"/>
          </p:nvPr>
        </p:nvSpPr>
        <p:spPr>
          <a:xfrm>
            <a:off x="1524000" y="4449327"/>
            <a:ext cx="914400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latin typeface="Arial"/>
                <a:ea typeface="Arial"/>
                <a:cs typeface="Arial"/>
                <a:sym typeface="Arial"/>
              </a:rPr>
              <a:t>By Michael Hartnett, Yunus Herman, Josh Slizinov</a:t>
            </a:r>
            <a:endParaRPr/>
          </a:p>
        </p:txBody>
      </p:sp>
      <p:sp>
        <p:nvSpPr>
          <p:cNvPr id="90" name="Google Shape;90;p13"/>
          <p:cNvSpPr/>
          <p:nvPr/>
        </p:nvSpPr>
        <p:spPr>
          <a:xfrm>
            <a:off x="0" y="6556200"/>
            <a:ext cx="12192000"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50" b="0" i="0" u="none" strike="noStrike" cap="none">
              <a:solidFill>
                <a:schemeClr val="lt1"/>
              </a:solidFill>
              <a:latin typeface="Verdana"/>
              <a:ea typeface="Verdana"/>
              <a:cs typeface="Verdana"/>
              <a:sym typeface="Verdana"/>
            </a:endParaRPr>
          </a:p>
        </p:txBody>
      </p:sp>
      <p:sp>
        <p:nvSpPr>
          <p:cNvPr id="91" name="Google Shape;91;p13"/>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Covid-19 Cases, mortality and Unemployment Rate</a:t>
            </a:r>
            <a:endParaRPr sz="4000">
              <a:latin typeface="Arial"/>
              <a:ea typeface="Arial"/>
              <a:cs typeface="Arial"/>
              <a:sym typeface="Arial"/>
            </a:endParaRPr>
          </a:p>
        </p:txBody>
      </p:sp>
      <p:sp>
        <p:nvSpPr>
          <p:cNvPr id="230" name="Google Shape;230;p22"/>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31" name="Google Shape;231;p22"/>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32" name="Google Shape;232;p22"/>
          <p:cNvSpPr/>
          <p:nvPr/>
        </p:nvSpPr>
        <p:spPr>
          <a:xfrm>
            <a:off x="3053592"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33" name="Google Shape;233;p22"/>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34" name="Google Shape;234;p22"/>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35" name="Google Shape;235;p22"/>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36" name="Google Shape;236;p22"/>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37" name="Google Shape;237;p22"/>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38" name="Google Shape;238;p22"/>
          <p:cNvSpPr txBox="1"/>
          <p:nvPr/>
        </p:nvSpPr>
        <p:spPr>
          <a:xfrm>
            <a:off x="838200" y="5632503"/>
            <a:ext cx="105156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Arial"/>
              <a:buChar char="•"/>
            </a:pPr>
            <a:r>
              <a:rPr lang="en-US" sz="1800">
                <a:solidFill>
                  <a:srgbClr val="000000"/>
                </a:solidFill>
                <a:latin typeface="Helvetica Neue"/>
                <a:ea typeface="Helvetica Neue"/>
                <a:cs typeface="Helvetica Neue"/>
                <a:sym typeface="Helvetica Neue"/>
              </a:rPr>
              <a:t>A </a:t>
            </a:r>
            <a:r>
              <a:rPr lang="en-US" sz="1800" b="0" i="0">
                <a:solidFill>
                  <a:srgbClr val="000000"/>
                </a:solidFill>
                <a:latin typeface="Helvetica Neue"/>
                <a:ea typeface="Helvetica Neue"/>
                <a:cs typeface="Helvetica Neue"/>
                <a:sym typeface="Helvetica Neue"/>
              </a:rPr>
              <a:t>big spike in both death and unemployment in April</a:t>
            </a:r>
            <a:endParaRPr sz="1800" b="0" i="0" u="none" strike="noStrike">
              <a:solidFill>
                <a:srgbClr val="000000"/>
              </a:solidFill>
              <a:latin typeface="Arial"/>
              <a:ea typeface="Arial"/>
              <a:cs typeface="Arial"/>
              <a:sym typeface="Arial"/>
            </a:endParaRPr>
          </a:p>
          <a:p>
            <a:pPr marL="285750" marR="0" lvl="0" indent="-285750" algn="l" rtl="0">
              <a:spcBef>
                <a:spcPts val="0"/>
              </a:spcBef>
              <a:spcAft>
                <a:spcPts val="0"/>
              </a:spcAft>
              <a:buClr>
                <a:srgbClr val="000000"/>
              </a:buClr>
              <a:buSzPts val="1800"/>
              <a:buFont typeface="Arial"/>
              <a:buChar char="•"/>
            </a:pPr>
            <a:r>
              <a:rPr lang="en-US" sz="1800" b="0" i="0" u="none" strike="noStrike">
                <a:solidFill>
                  <a:srgbClr val="000000"/>
                </a:solidFill>
                <a:latin typeface="Arial"/>
                <a:ea typeface="Arial"/>
                <a:cs typeface="Arial"/>
                <a:sym typeface="Arial"/>
              </a:rPr>
              <a:t>Unemployment line follow mortality covid-19 line until July, then went down when mortality went up</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239" name="Google Shape;239;p22"/>
          <p:cNvPicPr preferRelativeResize="0"/>
          <p:nvPr/>
        </p:nvPicPr>
        <p:blipFill rotWithShape="1">
          <a:blip r:embed="rId3">
            <a:alphaModFix/>
          </a:blip>
          <a:srcRect/>
          <a:stretch/>
        </p:blipFill>
        <p:spPr>
          <a:xfrm>
            <a:off x="1814474" y="1336327"/>
            <a:ext cx="8342243" cy="4111143"/>
          </a:xfrm>
          <a:prstGeom prst="rect">
            <a:avLst/>
          </a:prstGeom>
          <a:noFill/>
          <a:ln>
            <a:noFill/>
          </a:ln>
        </p:spPr>
      </p:pic>
      <p:sp>
        <p:nvSpPr>
          <p:cNvPr id="14" name="Google Shape;91;p13">
            <a:extLst>
              <a:ext uri="{FF2B5EF4-FFF2-40B4-BE49-F238E27FC236}">
                <a16:creationId xmlns:a16="http://schemas.microsoft.com/office/drawing/2014/main" id="{2B3E42BF-58F3-4D10-93E3-53239B8ADA2A}"/>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txBox="1">
            <a:spLocks noGrp="1"/>
          </p:cNvSpPr>
          <p:nvPr>
            <p:ph type="title"/>
          </p:nvPr>
        </p:nvSpPr>
        <p:spPr>
          <a:xfrm>
            <a:off x="838200" y="365126"/>
            <a:ext cx="10515600" cy="8355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Covid-19 and Demographics</a:t>
            </a:r>
            <a:endParaRPr sz="4000">
              <a:latin typeface="Arial"/>
              <a:ea typeface="Arial"/>
              <a:cs typeface="Arial"/>
              <a:sym typeface="Arial"/>
            </a:endParaRPr>
          </a:p>
        </p:txBody>
      </p:sp>
      <p:sp>
        <p:nvSpPr>
          <p:cNvPr id="246" name="Google Shape;246;p23"/>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47" name="Google Shape;247;p23"/>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48" name="Google Shape;248;p23"/>
          <p:cNvSpPr/>
          <p:nvPr/>
        </p:nvSpPr>
        <p:spPr>
          <a:xfrm>
            <a:off x="3053592"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49" name="Google Shape;249;p23"/>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50" name="Google Shape;250;p23"/>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51" name="Google Shape;251;p23"/>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52" name="Google Shape;252;p23"/>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53" name="Google Shape;253;p23"/>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54" name="Google Shape;254;p23"/>
          <p:cNvSpPr txBox="1"/>
          <p:nvPr/>
        </p:nvSpPr>
        <p:spPr>
          <a:xfrm>
            <a:off x="838200" y="5525169"/>
            <a:ext cx="10515600" cy="5232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400"/>
              <a:buFont typeface="Arial"/>
              <a:buChar char="•"/>
            </a:pPr>
            <a:r>
              <a:rPr lang="en-US" sz="1400">
                <a:solidFill>
                  <a:srgbClr val="000000"/>
                </a:solidFill>
                <a:latin typeface="Helvetica Neue"/>
                <a:ea typeface="Helvetica Neue"/>
                <a:cs typeface="Helvetica Neue"/>
                <a:sym typeface="Helvetica Neue"/>
              </a:rPr>
              <a:t>T</a:t>
            </a:r>
            <a:r>
              <a:rPr lang="en-US" sz="1400" b="0" i="0">
                <a:solidFill>
                  <a:srgbClr val="000000"/>
                </a:solidFill>
                <a:latin typeface="Helvetica Neue"/>
                <a:ea typeface="Helvetica Neue"/>
                <a:cs typeface="Helvetica Neue"/>
                <a:sym typeface="Helvetica Neue"/>
              </a:rPr>
              <a:t>he deaths per capita heatmap the African-American population measures the highest correlational value of 0.32</a:t>
            </a:r>
            <a:endParaRPr/>
          </a:p>
          <a:p>
            <a:pPr marL="285750" marR="0" lvl="0" indent="-285750" algn="l" rtl="0">
              <a:spcBef>
                <a:spcPts val="0"/>
              </a:spcBef>
              <a:spcAft>
                <a:spcPts val="0"/>
              </a:spcAft>
              <a:buClr>
                <a:srgbClr val="000000"/>
              </a:buClr>
              <a:buSzPts val="1400"/>
              <a:buFont typeface="Arial"/>
              <a:buChar char="•"/>
            </a:pPr>
            <a:r>
              <a:rPr lang="en-US" sz="1400">
                <a:solidFill>
                  <a:srgbClr val="000000"/>
                </a:solidFill>
                <a:latin typeface="Helvetica Neue"/>
                <a:ea typeface="Helvetica Neue"/>
                <a:cs typeface="Helvetica Neue"/>
                <a:sym typeface="Helvetica Neue"/>
              </a:rPr>
              <a:t>T</a:t>
            </a:r>
            <a:r>
              <a:rPr lang="en-US" sz="1400" b="0" i="0">
                <a:solidFill>
                  <a:srgbClr val="000000"/>
                </a:solidFill>
                <a:latin typeface="Helvetica Neue"/>
                <a:ea typeface="Helvetica Neue"/>
                <a:cs typeface="Helvetica Neue"/>
                <a:sym typeface="Helvetica Neue"/>
              </a:rPr>
              <a:t>he white population correlates negatively with deaths per capita at -0.17</a:t>
            </a:r>
            <a:endParaRPr sz="1400">
              <a:solidFill>
                <a:schemeClr val="dk1"/>
              </a:solidFill>
              <a:latin typeface="Calibri"/>
              <a:ea typeface="Calibri"/>
              <a:cs typeface="Calibri"/>
              <a:sym typeface="Calibri"/>
            </a:endParaRPr>
          </a:p>
        </p:txBody>
      </p:sp>
      <p:pic>
        <p:nvPicPr>
          <p:cNvPr id="255" name="Google Shape;255;p23" descr="Table&#10;&#10;Description automatically generated"/>
          <p:cNvPicPr preferRelativeResize="0"/>
          <p:nvPr/>
        </p:nvPicPr>
        <p:blipFill rotWithShape="1">
          <a:blip r:embed="rId3">
            <a:alphaModFix/>
          </a:blip>
          <a:srcRect/>
          <a:stretch/>
        </p:blipFill>
        <p:spPr>
          <a:xfrm>
            <a:off x="557337" y="1423172"/>
            <a:ext cx="5045304" cy="3970613"/>
          </a:xfrm>
          <a:prstGeom prst="rect">
            <a:avLst/>
          </a:prstGeom>
          <a:noFill/>
          <a:ln>
            <a:noFill/>
          </a:ln>
        </p:spPr>
      </p:pic>
      <p:pic>
        <p:nvPicPr>
          <p:cNvPr id="256" name="Google Shape;256;p23" descr="Table&#10;&#10;Description automatically generated"/>
          <p:cNvPicPr preferRelativeResize="0"/>
          <p:nvPr/>
        </p:nvPicPr>
        <p:blipFill rotWithShape="1">
          <a:blip r:embed="rId4">
            <a:alphaModFix/>
          </a:blip>
          <a:srcRect/>
          <a:stretch/>
        </p:blipFill>
        <p:spPr>
          <a:xfrm>
            <a:off x="5883504" y="1332831"/>
            <a:ext cx="5105199" cy="4060954"/>
          </a:xfrm>
          <a:prstGeom prst="rect">
            <a:avLst/>
          </a:prstGeom>
          <a:noFill/>
          <a:ln>
            <a:noFill/>
          </a:ln>
        </p:spPr>
      </p:pic>
      <p:sp>
        <p:nvSpPr>
          <p:cNvPr id="15" name="Google Shape;91;p13">
            <a:extLst>
              <a:ext uri="{FF2B5EF4-FFF2-40B4-BE49-F238E27FC236}">
                <a16:creationId xmlns:a16="http://schemas.microsoft.com/office/drawing/2014/main" id="{2A5E4C91-C60F-42A5-9336-95508E6FA777}"/>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838200" y="365126"/>
            <a:ext cx="10515600" cy="8593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Covid-19 and Economic</a:t>
            </a:r>
            <a:endParaRPr sz="4000">
              <a:latin typeface="Arial"/>
              <a:ea typeface="Arial"/>
              <a:cs typeface="Arial"/>
              <a:sym typeface="Arial"/>
            </a:endParaRPr>
          </a:p>
        </p:txBody>
      </p:sp>
      <p:sp>
        <p:nvSpPr>
          <p:cNvPr id="263" name="Google Shape;263;p24"/>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64" name="Google Shape;264;p24"/>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65" name="Google Shape;265;p24"/>
          <p:cNvSpPr/>
          <p:nvPr/>
        </p:nvSpPr>
        <p:spPr>
          <a:xfrm>
            <a:off x="3053592"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66" name="Google Shape;266;p24"/>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67" name="Google Shape;267;p24"/>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68" name="Google Shape;268;p24"/>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69" name="Google Shape;269;p24"/>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70" name="Google Shape;270;p24"/>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71" name="Google Shape;271;p24"/>
          <p:cNvSpPr txBox="1"/>
          <p:nvPr/>
        </p:nvSpPr>
        <p:spPr>
          <a:xfrm>
            <a:off x="838200" y="5525169"/>
            <a:ext cx="10515600" cy="73866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400"/>
              <a:buFont typeface="Arial"/>
              <a:buChar char="•"/>
            </a:pPr>
            <a:r>
              <a:rPr lang="en-US" sz="1400" b="0" i="0">
                <a:solidFill>
                  <a:srgbClr val="000000"/>
                </a:solidFill>
                <a:latin typeface="Helvetica Neue"/>
                <a:ea typeface="Helvetica Neue"/>
                <a:cs typeface="Helvetica Neue"/>
                <a:sym typeface="Helvetica Neue"/>
              </a:rPr>
              <a:t>As we can see poverty rate correlates at a rate of 0.2 and 0.16 with deaths and cases respectively</a:t>
            </a:r>
            <a:endParaRPr/>
          </a:p>
          <a:p>
            <a:pPr marL="285750" marR="0" lvl="0" indent="-285750" algn="l" rtl="0">
              <a:spcBef>
                <a:spcPts val="0"/>
              </a:spcBef>
              <a:spcAft>
                <a:spcPts val="0"/>
              </a:spcAft>
              <a:buClr>
                <a:srgbClr val="000000"/>
              </a:buClr>
              <a:buSzPts val="1400"/>
              <a:buFont typeface="Arial"/>
              <a:buChar char="•"/>
            </a:pPr>
            <a:r>
              <a:rPr lang="en-US" sz="1400">
                <a:solidFill>
                  <a:srgbClr val="000000"/>
                </a:solidFill>
                <a:latin typeface="Helvetica Neue"/>
                <a:ea typeface="Helvetica Neue"/>
                <a:cs typeface="Helvetica Neue"/>
                <a:sym typeface="Helvetica Neue"/>
              </a:rPr>
              <a:t>U</a:t>
            </a:r>
            <a:r>
              <a:rPr lang="en-US" sz="1400" b="0" i="0">
                <a:solidFill>
                  <a:srgbClr val="000000"/>
                </a:solidFill>
                <a:latin typeface="Helvetica Neue"/>
                <a:ea typeface="Helvetica Neue"/>
                <a:cs typeface="Helvetica Neue"/>
                <a:sym typeface="Helvetica Neue"/>
              </a:rPr>
              <a:t>nemployment rate we see it correlates negatively with confirmed cases (-0.23), but positively with deaths (0.21) - unemployment leads to less cases</a:t>
            </a:r>
            <a:endParaRPr sz="1400">
              <a:solidFill>
                <a:schemeClr val="dk1"/>
              </a:solidFill>
              <a:latin typeface="Calibri"/>
              <a:ea typeface="Calibri"/>
              <a:cs typeface="Calibri"/>
              <a:sym typeface="Calibri"/>
            </a:endParaRPr>
          </a:p>
        </p:txBody>
      </p:sp>
      <p:pic>
        <p:nvPicPr>
          <p:cNvPr id="272" name="Google Shape;272;p24" descr="Table&#10;&#10;Description automatically generated"/>
          <p:cNvPicPr preferRelativeResize="0"/>
          <p:nvPr/>
        </p:nvPicPr>
        <p:blipFill rotWithShape="1">
          <a:blip r:embed="rId3">
            <a:alphaModFix/>
          </a:blip>
          <a:srcRect/>
          <a:stretch/>
        </p:blipFill>
        <p:spPr>
          <a:xfrm>
            <a:off x="277307" y="1152856"/>
            <a:ext cx="5552569" cy="4372313"/>
          </a:xfrm>
          <a:prstGeom prst="rect">
            <a:avLst/>
          </a:prstGeom>
          <a:noFill/>
          <a:ln>
            <a:noFill/>
          </a:ln>
        </p:spPr>
      </p:pic>
      <p:pic>
        <p:nvPicPr>
          <p:cNvPr id="273" name="Google Shape;273;p24" descr="Table&#10;&#10;Description automatically generated"/>
          <p:cNvPicPr preferRelativeResize="0"/>
          <p:nvPr/>
        </p:nvPicPr>
        <p:blipFill rotWithShape="1">
          <a:blip r:embed="rId4">
            <a:alphaModFix/>
          </a:blip>
          <a:srcRect/>
          <a:stretch/>
        </p:blipFill>
        <p:spPr>
          <a:xfrm>
            <a:off x="5938289" y="1148296"/>
            <a:ext cx="5490313" cy="4381432"/>
          </a:xfrm>
          <a:prstGeom prst="rect">
            <a:avLst/>
          </a:prstGeom>
          <a:noFill/>
          <a:ln>
            <a:noFill/>
          </a:ln>
        </p:spPr>
      </p:pic>
      <p:sp>
        <p:nvSpPr>
          <p:cNvPr id="15" name="Google Shape;91;p13">
            <a:extLst>
              <a:ext uri="{FF2B5EF4-FFF2-40B4-BE49-F238E27FC236}">
                <a16:creationId xmlns:a16="http://schemas.microsoft.com/office/drawing/2014/main" id="{68A57F1D-C919-4937-AB38-B64E3D476FF4}"/>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5"/>
          <p:cNvSpPr txBox="1">
            <a:spLocks noGrp="1"/>
          </p:cNvSpPr>
          <p:nvPr>
            <p:ph type="title"/>
          </p:nvPr>
        </p:nvSpPr>
        <p:spPr>
          <a:xfrm>
            <a:off x="838200" y="365126"/>
            <a:ext cx="10515600" cy="8752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3600"/>
              <a:buFont typeface="Helvetica Neue"/>
              <a:buNone/>
            </a:pPr>
            <a:r>
              <a:rPr lang="en-US" sz="3600" b="1" i="0">
                <a:solidFill>
                  <a:srgbClr val="000000"/>
                </a:solidFill>
                <a:latin typeface="Helvetica Neue"/>
                <a:ea typeface="Helvetica Neue"/>
                <a:cs typeface="Helvetica Neue"/>
                <a:sym typeface="Helvetica Neue"/>
              </a:rPr>
              <a:t>CFR: Case Fatality Ratio</a:t>
            </a:r>
            <a:endParaRPr sz="3600">
              <a:latin typeface="Arial"/>
              <a:ea typeface="Arial"/>
              <a:cs typeface="Arial"/>
              <a:sym typeface="Arial"/>
            </a:endParaRPr>
          </a:p>
        </p:txBody>
      </p:sp>
      <p:sp>
        <p:nvSpPr>
          <p:cNvPr id="280" name="Google Shape;280;p25"/>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81" name="Google Shape;281;p25"/>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82" name="Google Shape;282;p25"/>
          <p:cNvSpPr/>
          <p:nvPr/>
        </p:nvSpPr>
        <p:spPr>
          <a:xfrm>
            <a:off x="3053592"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83" name="Google Shape;283;p25"/>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84" name="Google Shape;284;p25"/>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85" name="Google Shape;285;p25"/>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86" name="Google Shape;286;p25"/>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87" name="Google Shape;287;p25"/>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88" name="Google Shape;288;p25"/>
          <p:cNvSpPr txBox="1"/>
          <p:nvPr/>
        </p:nvSpPr>
        <p:spPr>
          <a:xfrm>
            <a:off x="7903597" y="1423682"/>
            <a:ext cx="3665551" cy="35394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600"/>
              <a:buFont typeface="Arial"/>
              <a:buChar char="•"/>
            </a:pPr>
            <a:r>
              <a:rPr lang="en-US" sz="1600" b="0" i="0">
                <a:solidFill>
                  <a:srgbClr val="000000"/>
                </a:solidFill>
                <a:latin typeface="Helvetica Neue"/>
                <a:ea typeface="Helvetica Neue"/>
                <a:cs typeface="Helvetica Neue"/>
                <a:sym typeface="Helvetica Neue"/>
              </a:rPr>
              <a:t>Number of Deaths from Disease / Number of Confirmed Cases of Disease) * 100</a:t>
            </a:r>
            <a:endParaRPr/>
          </a:p>
          <a:p>
            <a:pPr marL="285750" marR="0" lvl="0" indent="-184150" algn="l" rtl="0">
              <a:spcBef>
                <a:spcPts val="0"/>
              </a:spcBef>
              <a:spcAft>
                <a:spcPts val="0"/>
              </a:spcAft>
              <a:buClr>
                <a:schemeClr val="dk1"/>
              </a:buClr>
              <a:buSzPts val="1600"/>
              <a:buFont typeface="Arial"/>
              <a:buNone/>
            </a:pPr>
            <a:endParaRPr sz="1600">
              <a:solidFill>
                <a:srgbClr val="000000"/>
              </a:solidFill>
              <a:latin typeface="Helvetica Neue"/>
              <a:ea typeface="Helvetica Neue"/>
              <a:cs typeface="Helvetica Neue"/>
              <a:sym typeface="Helvetica Neue"/>
            </a:endParaRPr>
          </a:p>
          <a:p>
            <a:pPr marL="285750" marR="0" lvl="0" indent="-285750" algn="l" rtl="0">
              <a:spcBef>
                <a:spcPts val="0"/>
              </a:spcBef>
              <a:spcAft>
                <a:spcPts val="0"/>
              </a:spcAft>
              <a:buClr>
                <a:srgbClr val="000000"/>
              </a:buClr>
              <a:buSzPts val="1600"/>
              <a:buFont typeface="Arial"/>
              <a:buChar char="•"/>
            </a:pPr>
            <a:r>
              <a:rPr lang="en-US" sz="1600" b="0" i="0">
                <a:solidFill>
                  <a:srgbClr val="000000"/>
                </a:solidFill>
                <a:latin typeface="Helvetica Neue"/>
                <a:ea typeface="Helvetica Neue"/>
                <a:cs typeface="Helvetica Neue"/>
                <a:sym typeface="Helvetica Neue"/>
              </a:rPr>
              <a:t> African-American population as the highest correlation amongst features, Hispanic as positive but more moderate, but White population again as negatively correlated</a:t>
            </a:r>
            <a:endParaRPr/>
          </a:p>
          <a:p>
            <a:pPr marL="285750" marR="0" lvl="0" indent="-184150" algn="l" rtl="0">
              <a:spcBef>
                <a:spcPts val="0"/>
              </a:spcBef>
              <a:spcAft>
                <a:spcPts val="0"/>
              </a:spcAft>
              <a:buClr>
                <a:schemeClr val="dk1"/>
              </a:buClr>
              <a:buSzPts val="1600"/>
              <a:buFont typeface="Arial"/>
              <a:buNone/>
            </a:pPr>
            <a:endParaRPr sz="1600">
              <a:solidFill>
                <a:srgbClr val="000000"/>
              </a:solidFill>
              <a:latin typeface="Helvetica Neue"/>
              <a:ea typeface="Helvetica Neue"/>
              <a:cs typeface="Helvetica Neue"/>
              <a:sym typeface="Helvetica Neue"/>
            </a:endParaRPr>
          </a:p>
          <a:p>
            <a:pPr marL="285750" marR="0" lvl="0" indent="-285750" algn="l" rtl="0">
              <a:spcBef>
                <a:spcPts val="0"/>
              </a:spcBef>
              <a:spcAft>
                <a:spcPts val="0"/>
              </a:spcAft>
              <a:buClr>
                <a:srgbClr val="000000"/>
              </a:buClr>
              <a:buSzPts val="1600"/>
              <a:buFont typeface="Arial"/>
              <a:buChar char="•"/>
            </a:pPr>
            <a:r>
              <a:rPr lang="en-US" sz="1600">
                <a:solidFill>
                  <a:srgbClr val="000000"/>
                </a:solidFill>
                <a:latin typeface="Helvetica Neue"/>
                <a:ea typeface="Helvetica Neue"/>
                <a:cs typeface="Helvetica Neue"/>
                <a:sym typeface="Helvetica Neue"/>
              </a:rPr>
              <a:t>Senior population has positive but young population has significant negative correlation </a:t>
            </a:r>
            <a:endParaRPr sz="1600">
              <a:solidFill>
                <a:schemeClr val="dk1"/>
              </a:solidFill>
              <a:latin typeface="Calibri"/>
              <a:ea typeface="Calibri"/>
              <a:cs typeface="Calibri"/>
              <a:sym typeface="Calibri"/>
            </a:endParaRPr>
          </a:p>
        </p:txBody>
      </p:sp>
      <p:pic>
        <p:nvPicPr>
          <p:cNvPr id="289" name="Google Shape;289;p25" descr="Table&#10;&#10;Description automatically generated"/>
          <p:cNvPicPr preferRelativeResize="0"/>
          <p:nvPr/>
        </p:nvPicPr>
        <p:blipFill rotWithShape="1">
          <a:blip r:embed="rId3">
            <a:alphaModFix/>
          </a:blip>
          <a:srcRect/>
          <a:stretch/>
        </p:blipFill>
        <p:spPr>
          <a:xfrm>
            <a:off x="1110491" y="1240403"/>
            <a:ext cx="6148372" cy="4842345"/>
          </a:xfrm>
          <a:prstGeom prst="rect">
            <a:avLst/>
          </a:prstGeom>
          <a:noFill/>
          <a:ln>
            <a:noFill/>
          </a:ln>
        </p:spPr>
      </p:pic>
      <p:sp>
        <p:nvSpPr>
          <p:cNvPr id="14" name="Google Shape;91;p13">
            <a:extLst>
              <a:ext uri="{FF2B5EF4-FFF2-40B4-BE49-F238E27FC236}">
                <a16:creationId xmlns:a16="http://schemas.microsoft.com/office/drawing/2014/main" id="{7E641A09-D46B-4F20-BE3B-9997A842690F}"/>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Verdana"/>
              <a:buNone/>
            </a:pPr>
            <a:r>
              <a:rPr lang="en-US" sz="3600">
                <a:latin typeface="Verdana"/>
                <a:ea typeface="Verdana"/>
                <a:cs typeface="Verdana"/>
                <a:sym typeface="Verdana"/>
              </a:rPr>
              <a:t>Modeling</a:t>
            </a:r>
            <a:endParaRPr sz="4000">
              <a:latin typeface="Verdana"/>
              <a:ea typeface="Verdana"/>
              <a:cs typeface="Verdana"/>
              <a:sym typeface="Verdana"/>
            </a:endParaRPr>
          </a:p>
        </p:txBody>
      </p:sp>
      <p:sp>
        <p:nvSpPr>
          <p:cNvPr id="304" name="Google Shape;304;p26"/>
          <p:cNvSpPr txBox="1"/>
          <p:nvPr/>
        </p:nvSpPr>
        <p:spPr>
          <a:xfrm>
            <a:off x="548639" y="1604627"/>
            <a:ext cx="11374913" cy="369331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DBSCAN</a:t>
            </a:r>
            <a:r>
              <a:rPr lang="en-US" sz="2400">
                <a:solidFill>
                  <a:schemeClr val="dk1"/>
                </a:solidFill>
                <a:latin typeface="Calibri"/>
                <a:ea typeface="Calibri"/>
                <a:cs typeface="Calibri"/>
                <a:sym typeface="Calibri"/>
              </a:rPr>
              <a:t> </a:t>
            </a:r>
            <a:r>
              <a:rPr lang="en-US" sz="2400" b="0" i="0">
                <a:solidFill>
                  <a:srgbClr val="000000"/>
                </a:solidFill>
                <a:latin typeface="Helvetica Neue"/>
                <a:ea typeface="Helvetica Neue"/>
                <a:cs typeface="Helvetica Neue"/>
                <a:sym typeface="Helvetica Neue"/>
              </a:rPr>
              <a:t>is somewhat limited when it comes to clustering observations that may not be overly distinct in separation.</a:t>
            </a:r>
            <a:endParaRPr/>
          </a:p>
          <a:p>
            <a:pPr marL="342900" marR="0" lvl="0" indent="-190500" algn="l" rtl="0">
              <a:spcBef>
                <a:spcPts val="0"/>
              </a:spcBef>
              <a:spcAft>
                <a:spcPts val="0"/>
              </a:spcAft>
              <a:buClr>
                <a:schemeClr val="dk1"/>
              </a:buClr>
              <a:buSzPts val="2400"/>
              <a:buFont typeface="Arial"/>
              <a:buNone/>
            </a:pPr>
            <a:endParaRPr sz="2400" b="0" i="0">
              <a:solidFill>
                <a:srgbClr val="000000"/>
              </a:solidFill>
              <a:latin typeface="Helvetica Neue"/>
              <a:ea typeface="Helvetica Neue"/>
              <a:cs typeface="Helvetica Neue"/>
              <a:sym typeface="Helvetica Neue"/>
            </a:endParaRPr>
          </a:p>
          <a:p>
            <a:pPr marL="285750" marR="0" lvl="0" indent="-285750" algn="l" rtl="0">
              <a:spcBef>
                <a:spcPts val="0"/>
              </a:spcBef>
              <a:spcAft>
                <a:spcPts val="0"/>
              </a:spcAft>
              <a:buClr>
                <a:schemeClr val="dk1"/>
              </a:buClr>
              <a:buSzPts val="2400"/>
              <a:buFont typeface="Arial"/>
              <a:buChar char="•"/>
            </a:pPr>
            <a:r>
              <a:rPr lang="en-US" sz="2400" b="1">
                <a:solidFill>
                  <a:schemeClr val="dk1"/>
                </a:solidFill>
                <a:latin typeface="Calibri"/>
                <a:ea typeface="Calibri"/>
                <a:cs typeface="Calibri"/>
                <a:sym typeface="Calibri"/>
              </a:rPr>
              <a:t>Kmeans</a:t>
            </a:r>
            <a:r>
              <a:rPr lang="en-US" sz="2400">
                <a:solidFill>
                  <a:schemeClr val="dk1"/>
                </a:solidFill>
                <a:latin typeface="Calibri"/>
                <a:ea typeface="Calibri"/>
                <a:cs typeface="Calibri"/>
                <a:sym typeface="Calibri"/>
              </a:rPr>
              <a:t> is </a:t>
            </a:r>
            <a:r>
              <a:rPr lang="en-US" sz="2400" b="0" i="0">
                <a:solidFill>
                  <a:srgbClr val="000000"/>
                </a:solidFill>
                <a:latin typeface="Helvetica Neue"/>
                <a:ea typeface="Helvetica Neue"/>
                <a:cs typeface="Helvetica Neue"/>
                <a:sym typeface="Helvetica Neue"/>
              </a:rPr>
              <a:t>one of the easier methods to understand and other clustering techniques</a:t>
            </a:r>
            <a:endParaRPr/>
          </a:p>
          <a:p>
            <a:pPr marL="285750" marR="0" lvl="0" indent="-133350" algn="l" rtl="0">
              <a:spcBef>
                <a:spcPts val="0"/>
              </a:spcBef>
              <a:spcAft>
                <a:spcPts val="0"/>
              </a:spcAft>
              <a:buClr>
                <a:schemeClr val="dk1"/>
              </a:buClr>
              <a:buSzPts val="2400"/>
              <a:buFont typeface="Arial"/>
              <a:buNone/>
            </a:pPr>
            <a:endParaRPr sz="2400">
              <a:solidFill>
                <a:srgbClr val="000000"/>
              </a:solidFill>
              <a:latin typeface="Helvetica Neue"/>
              <a:ea typeface="Helvetica Neue"/>
              <a:cs typeface="Helvetica Neue"/>
              <a:sym typeface="Helvetica Neue"/>
            </a:endParaRPr>
          </a:p>
          <a:p>
            <a:pPr marL="285750" marR="0" lvl="0" indent="-285750" algn="l" rtl="0">
              <a:spcBef>
                <a:spcPts val="0"/>
              </a:spcBef>
              <a:spcAft>
                <a:spcPts val="0"/>
              </a:spcAft>
              <a:buClr>
                <a:srgbClr val="000000"/>
              </a:buClr>
              <a:buSzPts val="2400"/>
              <a:buFont typeface="Arial"/>
              <a:buChar char="•"/>
            </a:pPr>
            <a:r>
              <a:rPr lang="en-US" sz="2400" b="0" i="0">
                <a:solidFill>
                  <a:srgbClr val="000000"/>
                </a:solidFill>
                <a:latin typeface="Helvetica Neue"/>
                <a:ea typeface="Helvetica Neue"/>
                <a:cs typeface="Helvetica Neue"/>
                <a:sym typeface="Helvetica Neue"/>
              </a:rPr>
              <a:t>Using Demographic, </a:t>
            </a:r>
            <a:r>
              <a:rPr lang="en-US" sz="2400">
                <a:solidFill>
                  <a:srgbClr val="000000"/>
                </a:solidFill>
                <a:latin typeface="Helvetica Neue"/>
                <a:ea typeface="Helvetica Neue"/>
                <a:cs typeface="Helvetica Neue"/>
                <a:sym typeface="Helvetica Neue"/>
              </a:rPr>
              <a:t>S</a:t>
            </a:r>
            <a:r>
              <a:rPr lang="en-US" sz="2400" b="0" i="0">
                <a:solidFill>
                  <a:srgbClr val="000000"/>
                </a:solidFill>
                <a:latin typeface="Helvetica Neue"/>
                <a:ea typeface="Helvetica Neue"/>
                <a:cs typeface="Helvetica Neue"/>
                <a:sym typeface="Helvetica Neue"/>
              </a:rPr>
              <a:t>ocial and Economic features </a:t>
            </a:r>
            <a:endParaRPr/>
          </a:p>
          <a:p>
            <a:pPr marL="285750" marR="0" lvl="0" indent="-133350" algn="l" rtl="0">
              <a:spcBef>
                <a:spcPts val="0"/>
              </a:spcBef>
              <a:spcAft>
                <a:spcPts val="0"/>
              </a:spcAft>
              <a:buClr>
                <a:schemeClr val="dk1"/>
              </a:buClr>
              <a:buSzPts val="2400"/>
              <a:buFont typeface="Arial"/>
              <a:buNone/>
            </a:pPr>
            <a:endParaRPr sz="2400">
              <a:solidFill>
                <a:srgbClr val="000000"/>
              </a:solidFill>
              <a:latin typeface="Helvetica Neue"/>
              <a:ea typeface="Helvetica Neue"/>
              <a:cs typeface="Helvetica Neue"/>
              <a:sym typeface="Helvetica Neue"/>
            </a:endParaRPr>
          </a:p>
          <a:p>
            <a:pPr marL="285750" marR="0" lvl="0" indent="-13335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rgbClr val="000000"/>
              </a:solidFill>
              <a:latin typeface="Helvetica Neue"/>
              <a:ea typeface="Helvetica Neue"/>
              <a:cs typeface="Helvetica Neue"/>
              <a:sym typeface="Helvetica Neue"/>
            </a:endParaRPr>
          </a:p>
        </p:txBody>
      </p:sp>
      <p:sp>
        <p:nvSpPr>
          <p:cNvPr id="21" name="Google Shape;105;p14">
            <a:extLst>
              <a:ext uri="{FF2B5EF4-FFF2-40B4-BE49-F238E27FC236}">
                <a16:creationId xmlns:a16="http://schemas.microsoft.com/office/drawing/2014/main" id="{98D723D9-1C96-4219-8A29-BC024792F1D3}"/>
              </a:ext>
            </a:extLst>
          </p:cNvPr>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2" name="Google Shape;106;p14">
            <a:extLst>
              <a:ext uri="{FF2B5EF4-FFF2-40B4-BE49-F238E27FC236}">
                <a16:creationId xmlns:a16="http://schemas.microsoft.com/office/drawing/2014/main" id="{92B5588A-1CA3-44E1-A33A-C6BBCA3627DD}"/>
              </a:ext>
            </a:extLst>
          </p:cNvPr>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3" name="Google Shape;107;p14">
            <a:extLst>
              <a:ext uri="{FF2B5EF4-FFF2-40B4-BE49-F238E27FC236}">
                <a16:creationId xmlns:a16="http://schemas.microsoft.com/office/drawing/2014/main" id="{3E77DD28-2124-411C-8576-9D2DADCFA935}"/>
              </a:ext>
            </a:extLst>
          </p:cNvPr>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4" name="Google Shape;108;p14">
            <a:extLst>
              <a:ext uri="{FF2B5EF4-FFF2-40B4-BE49-F238E27FC236}">
                <a16:creationId xmlns:a16="http://schemas.microsoft.com/office/drawing/2014/main" id="{D66FB81F-8B0C-4204-867D-03943E30C802}"/>
              </a:ext>
            </a:extLst>
          </p:cNvPr>
          <p:cNvSpPr/>
          <p:nvPr/>
        </p:nvSpPr>
        <p:spPr>
          <a:xfrm>
            <a:off x="4569204" y="6556200"/>
            <a:ext cx="1526796" cy="301800"/>
          </a:xfrm>
          <a:prstGeom prst="rect">
            <a:avLst/>
          </a:prstGeom>
          <a:solidFill>
            <a:schemeClr val="bg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5" name="Google Shape;109;p14">
            <a:extLst>
              <a:ext uri="{FF2B5EF4-FFF2-40B4-BE49-F238E27FC236}">
                <a16:creationId xmlns:a16="http://schemas.microsoft.com/office/drawing/2014/main" id="{BC07B47F-5DF4-49E8-A829-8A125AC05B2F}"/>
              </a:ext>
            </a:extLst>
          </p:cNvPr>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6" name="Google Shape;110;p14">
            <a:extLst>
              <a:ext uri="{FF2B5EF4-FFF2-40B4-BE49-F238E27FC236}">
                <a16:creationId xmlns:a16="http://schemas.microsoft.com/office/drawing/2014/main" id="{7EED9086-FA47-4805-A999-BB3823BBE7AB}"/>
              </a:ext>
            </a:extLst>
          </p:cNvPr>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7" name="Google Shape;111;p14">
            <a:extLst>
              <a:ext uri="{FF2B5EF4-FFF2-40B4-BE49-F238E27FC236}">
                <a16:creationId xmlns:a16="http://schemas.microsoft.com/office/drawing/2014/main" id="{A3FC8AAE-DB28-4CFF-B45E-7224B02EF1B5}"/>
              </a:ext>
            </a:extLst>
          </p:cNvPr>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8" name="Google Shape;112;p14">
            <a:extLst>
              <a:ext uri="{FF2B5EF4-FFF2-40B4-BE49-F238E27FC236}">
                <a16:creationId xmlns:a16="http://schemas.microsoft.com/office/drawing/2014/main" id="{E696F8D6-D533-425A-A20A-5DB3DCB36587}"/>
              </a:ext>
            </a:extLst>
          </p:cNvPr>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9" name="Google Shape;91;p13">
            <a:extLst>
              <a:ext uri="{FF2B5EF4-FFF2-40B4-BE49-F238E27FC236}">
                <a16:creationId xmlns:a16="http://schemas.microsoft.com/office/drawing/2014/main" id="{3103884F-F9C3-4A2D-938A-950D141A1597}"/>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Verdana"/>
              <a:buNone/>
            </a:pPr>
            <a:r>
              <a:rPr lang="en-US" sz="3200">
                <a:latin typeface="Verdana"/>
                <a:ea typeface="Verdana"/>
                <a:cs typeface="Verdana"/>
                <a:sym typeface="Verdana"/>
              </a:rPr>
              <a:t>DBSCAN Model Performance</a:t>
            </a:r>
            <a:endParaRPr/>
          </a:p>
        </p:txBody>
      </p:sp>
      <p:pic>
        <p:nvPicPr>
          <p:cNvPr id="319" name="Google Shape;319;p27"/>
          <p:cNvPicPr preferRelativeResize="0"/>
          <p:nvPr/>
        </p:nvPicPr>
        <p:blipFill>
          <a:blip r:embed="rId3">
            <a:alphaModFix/>
          </a:blip>
          <a:stretch>
            <a:fillRect/>
          </a:stretch>
        </p:blipFill>
        <p:spPr>
          <a:xfrm>
            <a:off x="5131850" y="1766898"/>
            <a:ext cx="6600500" cy="3954775"/>
          </a:xfrm>
          <a:prstGeom prst="rect">
            <a:avLst/>
          </a:prstGeom>
          <a:noFill/>
          <a:ln>
            <a:noFill/>
          </a:ln>
        </p:spPr>
      </p:pic>
      <p:sp>
        <p:nvSpPr>
          <p:cNvPr id="320" name="Google Shape;320;p27"/>
          <p:cNvSpPr txBox="1"/>
          <p:nvPr/>
        </p:nvSpPr>
        <p:spPr>
          <a:xfrm>
            <a:off x="510425" y="1945425"/>
            <a:ext cx="3939300" cy="38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latin typeface="Calibri"/>
                <a:ea typeface="Calibri"/>
                <a:cs typeface="Calibri"/>
                <a:sym typeface="Calibri"/>
              </a:rPr>
              <a:t>-</a:t>
            </a:r>
            <a:r>
              <a:rPr lang="en-US" sz="1950">
                <a:solidFill>
                  <a:schemeClr val="dk1"/>
                </a:solidFill>
                <a:highlight>
                  <a:srgbClr val="FFFFFF"/>
                </a:highlight>
                <a:latin typeface="Helvetica Neue"/>
                <a:ea typeface="Helvetica Neue"/>
                <a:cs typeface="Helvetica Neue"/>
                <a:sym typeface="Helvetica Neue"/>
              </a:rPr>
              <a:t>Consistent with our EDA we notice that across each cluster, as CFR rises, so do the minority populations</a:t>
            </a:r>
            <a:endParaRPr sz="1950">
              <a:solidFill>
                <a:schemeClr val="dk1"/>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endParaRPr sz="1950">
              <a:solidFill>
                <a:schemeClr val="dk1"/>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r>
              <a:rPr lang="en-US" sz="1950">
                <a:solidFill>
                  <a:schemeClr val="dk1"/>
                </a:solidFill>
                <a:highlight>
                  <a:srgbClr val="FFFFFF"/>
                </a:highlight>
                <a:latin typeface="Helvetica Neue"/>
                <a:ea typeface="Helvetica Neue"/>
                <a:cs typeface="Helvetica Neue"/>
                <a:sym typeface="Helvetica Neue"/>
              </a:rPr>
              <a:t>-inversely the white population percentage decreases</a:t>
            </a:r>
            <a:endParaRPr sz="1950">
              <a:solidFill>
                <a:schemeClr val="dk1"/>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endParaRPr sz="1950">
              <a:solidFill>
                <a:schemeClr val="dk1"/>
              </a:solidFill>
              <a:highlight>
                <a:srgbClr val="FFFFFF"/>
              </a:highlight>
              <a:latin typeface="Helvetica Neue"/>
              <a:ea typeface="Helvetica Neue"/>
              <a:cs typeface="Helvetica Neue"/>
              <a:sym typeface="Helvetica Neue"/>
            </a:endParaRPr>
          </a:p>
          <a:p>
            <a:pPr marL="0" lvl="0" indent="0" algn="l" rtl="0">
              <a:spcBef>
                <a:spcPts val="0"/>
              </a:spcBef>
              <a:spcAft>
                <a:spcPts val="0"/>
              </a:spcAft>
              <a:buNone/>
            </a:pPr>
            <a:r>
              <a:rPr lang="en-US" sz="1950">
                <a:solidFill>
                  <a:schemeClr val="dk1"/>
                </a:solidFill>
                <a:highlight>
                  <a:srgbClr val="FFFFFF"/>
                </a:highlight>
                <a:latin typeface="Helvetica Neue"/>
                <a:ea typeface="Helvetica Neue"/>
                <a:cs typeface="Helvetica Neue"/>
                <a:sym typeface="Helvetica Neue"/>
              </a:rPr>
              <a:t>-Covid disproportionately affect minority communities at a concerning rate</a:t>
            </a:r>
            <a:endParaRPr sz="1950">
              <a:solidFill>
                <a:schemeClr val="dk1"/>
              </a:solidFill>
              <a:highlight>
                <a:srgbClr val="FFFFFF"/>
              </a:highlight>
              <a:latin typeface="Helvetica Neue"/>
              <a:ea typeface="Helvetica Neue"/>
              <a:cs typeface="Helvetica Neue"/>
              <a:sym typeface="Helvetica Neue"/>
            </a:endParaRPr>
          </a:p>
        </p:txBody>
      </p:sp>
      <p:sp>
        <p:nvSpPr>
          <p:cNvPr id="14" name="Google Shape;105;p14">
            <a:extLst>
              <a:ext uri="{FF2B5EF4-FFF2-40B4-BE49-F238E27FC236}">
                <a16:creationId xmlns:a16="http://schemas.microsoft.com/office/drawing/2014/main" id="{3141F645-C855-483F-9283-E47D4C6665BC}"/>
              </a:ext>
            </a:extLst>
          </p:cNvPr>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5" name="Google Shape;106;p14">
            <a:extLst>
              <a:ext uri="{FF2B5EF4-FFF2-40B4-BE49-F238E27FC236}">
                <a16:creationId xmlns:a16="http://schemas.microsoft.com/office/drawing/2014/main" id="{A24C00FD-A083-4E62-A24D-FB6129D29E0A}"/>
              </a:ext>
            </a:extLst>
          </p:cNvPr>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6" name="Google Shape;107;p14">
            <a:extLst>
              <a:ext uri="{FF2B5EF4-FFF2-40B4-BE49-F238E27FC236}">
                <a16:creationId xmlns:a16="http://schemas.microsoft.com/office/drawing/2014/main" id="{BCB45630-F511-4341-94E2-15BF74F6C035}"/>
              </a:ext>
            </a:extLst>
          </p:cNvPr>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7" name="Google Shape;108;p14">
            <a:extLst>
              <a:ext uri="{FF2B5EF4-FFF2-40B4-BE49-F238E27FC236}">
                <a16:creationId xmlns:a16="http://schemas.microsoft.com/office/drawing/2014/main" id="{2168F930-3AA3-4BDA-96E6-349E11B32736}"/>
              </a:ext>
            </a:extLst>
          </p:cNvPr>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8" name="Google Shape;109;p14">
            <a:extLst>
              <a:ext uri="{FF2B5EF4-FFF2-40B4-BE49-F238E27FC236}">
                <a16:creationId xmlns:a16="http://schemas.microsoft.com/office/drawing/2014/main" id="{4DE2773C-A2D0-4831-A084-18E7F9CBB57E}"/>
              </a:ext>
            </a:extLst>
          </p:cNvPr>
          <p:cNvSpPr/>
          <p:nvPr/>
        </p:nvSpPr>
        <p:spPr>
          <a:xfrm>
            <a:off x="6096000" y="6556200"/>
            <a:ext cx="1526796" cy="301800"/>
          </a:xfrm>
          <a:prstGeom prst="rect">
            <a:avLst/>
          </a:prstGeom>
          <a:solidFill>
            <a:schemeClr val="bg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dirty="0">
                <a:solidFill>
                  <a:schemeClr val="lt1"/>
                </a:solidFill>
                <a:latin typeface="Arial"/>
                <a:ea typeface="Arial"/>
                <a:cs typeface="Arial"/>
                <a:sym typeface="Arial"/>
              </a:rPr>
              <a:t>Model Performance</a:t>
            </a:r>
            <a:endParaRPr dirty="0"/>
          </a:p>
        </p:txBody>
      </p:sp>
      <p:sp>
        <p:nvSpPr>
          <p:cNvPr id="19" name="Google Shape;110;p14">
            <a:extLst>
              <a:ext uri="{FF2B5EF4-FFF2-40B4-BE49-F238E27FC236}">
                <a16:creationId xmlns:a16="http://schemas.microsoft.com/office/drawing/2014/main" id="{B11E09FD-3CAB-43D5-B042-80E5E566ACD8}"/>
              </a:ext>
            </a:extLst>
          </p:cNvPr>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0" name="Google Shape;111;p14">
            <a:extLst>
              <a:ext uri="{FF2B5EF4-FFF2-40B4-BE49-F238E27FC236}">
                <a16:creationId xmlns:a16="http://schemas.microsoft.com/office/drawing/2014/main" id="{9B5FCFE2-2C06-4925-AAFD-2A5B27FD81D1}"/>
              </a:ext>
            </a:extLst>
          </p:cNvPr>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1" name="Google Shape;112;p14">
            <a:extLst>
              <a:ext uri="{FF2B5EF4-FFF2-40B4-BE49-F238E27FC236}">
                <a16:creationId xmlns:a16="http://schemas.microsoft.com/office/drawing/2014/main" id="{9102494A-0051-4D3C-8905-517C9FF328F9}"/>
              </a:ext>
            </a:extLst>
          </p:cNvPr>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2" name="Google Shape;91;p13">
            <a:extLst>
              <a:ext uri="{FF2B5EF4-FFF2-40B4-BE49-F238E27FC236}">
                <a16:creationId xmlns:a16="http://schemas.microsoft.com/office/drawing/2014/main" id="{55B52813-800C-4BF6-BB82-1E0992202C6B}"/>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Verdana"/>
              <a:buNone/>
            </a:pPr>
            <a:r>
              <a:rPr lang="en-US" sz="3200" dirty="0">
                <a:latin typeface="Verdana"/>
                <a:ea typeface="Verdana"/>
                <a:cs typeface="Verdana"/>
                <a:sym typeface="Verdana"/>
              </a:rPr>
              <a:t>K-Means Model Performance</a:t>
            </a:r>
            <a:endParaRPr dirty="0"/>
          </a:p>
        </p:txBody>
      </p:sp>
      <p:pic>
        <p:nvPicPr>
          <p:cNvPr id="335" name="Google Shape;335;p28" descr="Chart, scatter chart&#10;&#10;Description automatically generated"/>
          <p:cNvPicPr preferRelativeResize="0"/>
          <p:nvPr/>
        </p:nvPicPr>
        <p:blipFill rotWithShape="1">
          <a:blip r:embed="rId3">
            <a:alphaModFix/>
          </a:blip>
          <a:srcRect/>
          <a:stretch/>
        </p:blipFill>
        <p:spPr>
          <a:xfrm>
            <a:off x="6590950" y="1405946"/>
            <a:ext cx="5332602" cy="4817987"/>
          </a:xfrm>
          <a:prstGeom prst="rect">
            <a:avLst/>
          </a:prstGeom>
          <a:noFill/>
          <a:ln>
            <a:noFill/>
          </a:ln>
        </p:spPr>
      </p:pic>
      <p:sp>
        <p:nvSpPr>
          <p:cNvPr id="336" name="Google Shape;336;p28"/>
          <p:cNvSpPr txBox="1"/>
          <p:nvPr/>
        </p:nvSpPr>
        <p:spPr>
          <a:xfrm>
            <a:off x="1459848" y="2340769"/>
            <a:ext cx="3872754" cy="40626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solidFill>
                <a:schemeClr val="dk1"/>
              </a:solidFill>
              <a:latin typeface="Helvetica Neue"/>
              <a:ea typeface="Helvetica Neue"/>
              <a:cs typeface="Helvetica Neue"/>
              <a:sym typeface="Helvetica Neue"/>
            </a:endParaRPr>
          </a:p>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Helvetica Neue"/>
                <a:ea typeface="Helvetica Neue"/>
                <a:cs typeface="Helvetica Neue"/>
                <a:sym typeface="Helvetica Neue"/>
              </a:rPr>
              <a:t>3 clusters is the best among 2, 4, 6, 8 and 10 clusters </a:t>
            </a:r>
            <a:endParaRPr dirty="0"/>
          </a:p>
          <a:p>
            <a:pPr marL="0" marR="0" lvl="0" indent="0" algn="l" rtl="0">
              <a:spcBef>
                <a:spcPts val="0"/>
              </a:spcBef>
              <a:spcAft>
                <a:spcPts val="0"/>
              </a:spcAft>
              <a:buNone/>
            </a:pPr>
            <a:endParaRPr sz="2000" dirty="0">
              <a:solidFill>
                <a:schemeClr val="dk1"/>
              </a:solidFill>
              <a:latin typeface="Helvetica Neue"/>
              <a:ea typeface="Helvetica Neue"/>
              <a:cs typeface="Helvetica Neue"/>
              <a:sym typeface="Helvetica Neue"/>
            </a:endParaRPr>
          </a:p>
          <a:p>
            <a:pPr marL="285750" marR="0" lvl="0" indent="-285750" algn="l" rtl="0">
              <a:spcBef>
                <a:spcPts val="0"/>
              </a:spcBef>
              <a:spcAft>
                <a:spcPts val="0"/>
              </a:spcAft>
              <a:buClr>
                <a:schemeClr val="dk1"/>
              </a:buClr>
              <a:buSzPts val="2000"/>
              <a:buFont typeface="Arial"/>
              <a:buChar char="•"/>
            </a:pPr>
            <a:r>
              <a:rPr lang="en-US" sz="2000" dirty="0">
                <a:solidFill>
                  <a:schemeClr val="dk1"/>
                </a:solidFill>
                <a:latin typeface="Helvetica Neue"/>
                <a:ea typeface="Helvetica Neue"/>
                <a:cs typeface="Helvetica Neue"/>
                <a:sym typeface="Helvetica Neue"/>
              </a:rPr>
              <a:t>3</a:t>
            </a:r>
            <a:r>
              <a:rPr lang="en-US" sz="2000" b="0" i="0" dirty="0">
                <a:solidFill>
                  <a:srgbClr val="000000"/>
                </a:solidFill>
                <a:latin typeface="Helvetica Neue"/>
                <a:ea typeface="Helvetica Neue"/>
                <a:cs typeface="Helvetica Neue"/>
                <a:sym typeface="Helvetica Neue"/>
              </a:rPr>
              <a:t> clusters containing 26 states, 21 states, and then 4 states</a:t>
            </a:r>
            <a:endParaRPr dirty="0"/>
          </a:p>
          <a:p>
            <a:pPr marL="285750" marR="0" lvl="0" indent="-158750" algn="l" rtl="0">
              <a:spcBef>
                <a:spcPts val="0"/>
              </a:spcBef>
              <a:spcAft>
                <a:spcPts val="0"/>
              </a:spcAft>
              <a:buClr>
                <a:schemeClr val="dk1"/>
              </a:buClr>
              <a:buSzPts val="2000"/>
              <a:buFont typeface="Arial"/>
              <a:buNone/>
            </a:pPr>
            <a:endParaRPr sz="2000" b="0" i="0" dirty="0">
              <a:solidFill>
                <a:srgbClr val="000000"/>
              </a:solidFill>
              <a:latin typeface="Helvetica Neue"/>
              <a:ea typeface="Helvetica Neue"/>
              <a:cs typeface="Helvetica Neue"/>
              <a:sym typeface="Helvetica Neue"/>
            </a:endParaRPr>
          </a:p>
          <a:p>
            <a:pPr marL="0" marR="0" lvl="0" indent="0" algn="l" rtl="0">
              <a:spcBef>
                <a:spcPts val="0"/>
              </a:spcBef>
              <a:spcAft>
                <a:spcPts val="0"/>
              </a:spcAft>
              <a:buNone/>
            </a:pPr>
            <a:endParaRPr sz="2000" b="0" i="0" dirty="0">
              <a:solidFill>
                <a:srgbClr val="000000"/>
              </a:solidFill>
              <a:latin typeface="Helvetica Neue"/>
              <a:ea typeface="Helvetica Neue"/>
              <a:cs typeface="Helvetica Neue"/>
              <a:sym typeface="Helvetica Neue"/>
            </a:endParaRPr>
          </a:p>
          <a:p>
            <a:pPr marL="0" marR="0" lvl="0" indent="0" algn="l" rtl="0">
              <a:spcBef>
                <a:spcPts val="0"/>
              </a:spcBef>
              <a:spcAft>
                <a:spcPts val="0"/>
              </a:spcAft>
              <a:buNone/>
            </a:pPr>
            <a:endParaRPr sz="2000" b="0" i="0" dirty="0">
              <a:solidFill>
                <a:srgbClr val="000000"/>
              </a:solidFill>
              <a:latin typeface="Helvetica Neue"/>
              <a:ea typeface="Helvetica Neue"/>
              <a:cs typeface="Helvetica Neue"/>
              <a:sym typeface="Helvetica Neue"/>
            </a:endParaRPr>
          </a:p>
          <a:p>
            <a:pPr marL="285750" marR="0" lvl="0" indent="-158750" algn="l" rtl="0">
              <a:spcBef>
                <a:spcPts val="0"/>
              </a:spcBef>
              <a:spcAft>
                <a:spcPts val="0"/>
              </a:spcAft>
              <a:buClr>
                <a:schemeClr val="dk1"/>
              </a:buClr>
              <a:buSzPts val="2000"/>
              <a:buFont typeface="Arial"/>
              <a:buNone/>
            </a:pPr>
            <a:endParaRPr sz="2000" dirty="0">
              <a:solidFill>
                <a:srgbClr val="000000"/>
              </a:solidFill>
              <a:latin typeface="Helvetica Neue"/>
              <a:ea typeface="Helvetica Neue"/>
              <a:cs typeface="Helvetica Neue"/>
              <a:sym typeface="Helvetica Neue"/>
            </a:endParaRPr>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4" name="Google Shape;105;p14">
            <a:extLst>
              <a:ext uri="{FF2B5EF4-FFF2-40B4-BE49-F238E27FC236}">
                <a16:creationId xmlns:a16="http://schemas.microsoft.com/office/drawing/2014/main" id="{DEDE21FC-252B-4402-811D-8E21BD01EF61}"/>
              </a:ext>
            </a:extLst>
          </p:cNvPr>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5" name="Google Shape;106;p14">
            <a:extLst>
              <a:ext uri="{FF2B5EF4-FFF2-40B4-BE49-F238E27FC236}">
                <a16:creationId xmlns:a16="http://schemas.microsoft.com/office/drawing/2014/main" id="{8653DE5D-8FDE-40FB-A136-752831599418}"/>
              </a:ext>
            </a:extLst>
          </p:cNvPr>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6" name="Google Shape;107;p14">
            <a:extLst>
              <a:ext uri="{FF2B5EF4-FFF2-40B4-BE49-F238E27FC236}">
                <a16:creationId xmlns:a16="http://schemas.microsoft.com/office/drawing/2014/main" id="{4EB3CCCC-6753-4E88-910D-6472656130DE}"/>
              </a:ext>
            </a:extLst>
          </p:cNvPr>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7" name="Google Shape;108;p14">
            <a:extLst>
              <a:ext uri="{FF2B5EF4-FFF2-40B4-BE49-F238E27FC236}">
                <a16:creationId xmlns:a16="http://schemas.microsoft.com/office/drawing/2014/main" id="{574C3FF1-6002-4A27-8E0D-65765642552F}"/>
              </a:ext>
            </a:extLst>
          </p:cNvPr>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8" name="Google Shape;109;p14">
            <a:extLst>
              <a:ext uri="{FF2B5EF4-FFF2-40B4-BE49-F238E27FC236}">
                <a16:creationId xmlns:a16="http://schemas.microsoft.com/office/drawing/2014/main" id="{EE6F77F6-98A8-453A-9FA8-0038777FD962}"/>
              </a:ext>
            </a:extLst>
          </p:cNvPr>
          <p:cNvSpPr/>
          <p:nvPr/>
        </p:nvSpPr>
        <p:spPr>
          <a:xfrm>
            <a:off x="6096000" y="6556200"/>
            <a:ext cx="1526796" cy="301800"/>
          </a:xfrm>
          <a:prstGeom prst="rect">
            <a:avLst/>
          </a:prstGeom>
          <a:solidFill>
            <a:schemeClr val="bg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9" name="Google Shape;110;p14">
            <a:extLst>
              <a:ext uri="{FF2B5EF4-FFF2-40B4-BE49-F238E27FC236}">
                <a16:creationId xmlns:a16="http://schemas.microsoft.com/office/drawing/2014/main" id="{99FA08DF-52E4-480E-912F-B0CD38ECECA3}"/>
              </a:ext>
            </a:extLst>
          </p:cNvPr>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0" name="Google Shape;111;p14">
            <a:extLst>
              <a:ext uri="{FF2B5EF4-FFF2-40B4-BE49-F238E27FC236}">
                <a16:creationId xmlns:a16="http://schemas.microsoft.com/office/drawing/2014/main" id="{BC51ECC1-5BCA-40ED-8D90-E49631ACC3E1}"/>
              </a:ext>
            </a:extLst>
          </p:cNvPr>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1" name="Google Shape;112;p14">
            <a:extLst>
              <a:ext uri="{FF2B5EF4-FFF2-40B4-BE49-F238E27FC236}">
                <a16:creationId xmlns:a16="http://schemas.microsoft.com/office/drawing/2014/main" id="{315BE1CE-0A0D-498F-BB32-C9B43F9644A7}"/>
              </a:ext>
            </a:extLst>
          </p:cNvPr>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2" name="Google Shape;91;p13">
            <a:extLst>
              <a:ext uri="{FF2B5EF4-FFF2-40B4-BE49-F238E27FC236}">
                <a16:creationId xmlns:a16="http://schemas.microsoft.com/office/drawing/2014/main" id="{FFEDE0E0-17DC-49E6-BAB4-4C225ADF9C07}"/>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Verdana"/>
              <a:buNone/>
            </a:pPr>
            <a:r>
              <a:rPr lang="en-US" sz="4000">
                <a:latin typeface="Verdana"/>
                <a:ea typeface="Verdana"/>
                <a:cs typeface="Verdana"/>
                <a:sym typeface="Verdana"/>
              </a:rPr>
              <a:t>Improvements</a:t>
            </a:r>
            <a:endParaRPr/>
          </a:p>
        </p:txBody>
      </p:sp>
      <p:sp>
        <p:nvSpPr>
          <p:cNvPr id="342" name="Google Shape;342;p29"/>
          <p:cNvSpPr txBox="1">
            <a:spLocks noGrp="1"/>
          </p:cNvSpPr>
          <p:nvPr>
            <p:ph type="body" idx="1"/>
          </p:nvPr>
        </p:nvSpPr>
        <p:spPr>
          <a:xfrm>
            <a:off x="838200" y="2686842"/>
            <a:ext cx="10515600" cy="1452373"/>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dirty="0">
                <a:latin typeface="Verdana"/>
                <a:ea typeface="Verdana"/>
                <a:cs typeface="Verdana"/>
                <a:sym typeface="Verdana"/>
              </a:rPr>
              <a:t>Examine data on a lower level (county/city data)</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latin typeface="Verdana"/>
                <a:ea typeface="Verdana"/>
                <a:cs typeface="Verdana"/>
                <a:sym typeface="Verdana"/>
              </a:rPr>
              <a:t>Use more data (data from other pandemics)</a:t>
            </a:r>
            <a:endParaRPr dirty="0"/>
          </a:p>
        </p:txBody>
      </p:sp>
      <p:sp>
        <p:nvSpPr>
          <p:cNvPr id="13" name="Google Shape;105;p14">
            <a:extLst>
              <a:ext uri="{FF2B5EF4-FFF2-40B4-BE49-F238E27FC236}">
                <a16:creationId xmlns:a16="http://schemas.microsoft.com/office/drawing/2014/main" id="{036D426C-DBCD-4AA6-ADC2-E09CC40C8EEC}"/>
              </a:ext>
            </a:extLst>
          </p:cNvPr>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4" name="Google Shape;106;p14">
            <a:extLst>
              <a:ext uri="{FF2B5EF4-FFF2-40B4-BE49-F238E27FC236}">
                <a16:creationId xmlns:a16="http://schemas.microsoft.com/office/drawing/2014/main" id="{E9E5E254-C9E2-42BA-AC60-047272E175F4}"/>
              </a:ext>
            </a:extLst>
          </p:cNvPr>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5" name="Google Shape;107;p14">
            <a:extLst>
              <a:ext uri="{FF2B5EF4-FFF2-40B4-BE49-F238E27FC236}">
                <a16:creationId xmlns:a16="http://schemas.microsoft.com/office/drawing/2014/main" id="{8348BA6A-C164-41E1-A232-D0BE3B93AF49}"/>
              </a:ext>
            </a:extLst>
          </p:cNvPr>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6" name="Google Shape;108;p14">
            <a:extLst>
              <a:ext uri="{FF2B5EF4-FFF2-40B4-BE49-F238E27FC236}">
                <a16:creationId xmlns:a16="http://schemas.microsoft.com/office/drawing/2014/main" id="{69805D96-F9ED-428A-8129-DFCD165D9F9A}"/>
              </a:ext>
            </a:extLst>
          </p:cNvPr>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7" name="Google Shape;109;p14">
            <a:extLst>
              <a:ext uri="{FF2B5EF4-FFF2-40B4-BE49-F238E27FC236}">
                <a16:creationId xmlns:a16="http://schemas.microsoft.com/office/drawing/2014/main" id="{9F338693-A530-446D-9922-E073DE940EA0}"/>
              </a:ext>
            </a:extLst>
          </p:cNvPr>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8" name="Google Shape;110;p14">
            <a:extLst>
              <a:ext uri="{FF2B5EF4-FFF2-40B4-BE49-F238E27FC236}">
                <a16:creationId xmlns:a16="http://schemas.microsoft.com/office/drawing/2014/main" id="{5BAA40A0-CDB2-4E78-83B4-902195EF812A}"/>
              </a:ext>
            </a:extLst>
          </p:cNvPr>
          <p:cNvSpPr/>
          <p:nvPr/>
        </p:nvSpPr>
        <p:spPr>
          <a:xfrm>
            <a:off x="7611612" y="6556200"/>
            <a:ext cx="1526796" cy="301800"/>
          </a:xfrm>
          <a:prstGeom prst="rect">
            <a:avLst/>
          </a:prstGeom>
          <a:solidFill>
            <a:schemeClr val="bg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dirty="0">
                <a:solidFill>
                  <a:schemeClr val="lt1"/>
                </a:solidFill>
                <a:latin typeface="Arial"/>
                <a:ea typeface="Arial"/>
                <a:cs typeface="Arial"/>
                <a:sym typeface="Arial"/>
              </a:rPr>
              <a:t>Improvements</a:t>
            </a:r>
            <a:endParaRPr dirty="0"/>
          </a:p>
        </p:txBody>
      </p:sp>
      <p:sp>
        <p:nvSpPr>
          <p:cNvPr id="19" name="Google Shape;111;p14">
            <a:extLst>
              <a:ext uri="{FF2B5EF4-FFF2-40B4-BE49-F238E27FC236}">
                <a16:creationId xmlns:a16="http://schemas.microsoft.com/office/drawing/2014/main" id="{2294D2D5-95B8-46EB-BF22-D01FCBD75C19}"/>
              </a:ext>
            </a:extLst>
          </p:cNvPr>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0" name="Google Shape;112;p14">
            <a:extLst>
              <a:ext uri="{FF2B5EF4-FFF2-40B4-BE49-F238E27FC236}">
                <a16:creationId xmlns:a16="http://schemas.microsoft.com/office/drawing/2014/main" id="{343B24B6-2C74-4717-BFBA-6311B5EF56E7}"/>
              </a:ext>
            </a:extLst>
          </p:cNvPr>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1" name="Google Shape;91;p13">
            <a:extLst>
              <a:ext uri="{FF2B5EF4-FFF2-40B4-BE49-F238E27FC236}">
                <a16:creationId xmlns:a16="http://schemas.microsoft.com/office/drawing/2014/main" id="{48C3B602-1B0D-43E7-A63A-B81143437E46}"/>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Verdana"/>
              <a:buNone/>
            </a:pPr>
            <a:r>
              <a:rPr lang="en-US" sz="4000">
                <a:latin typeface="Verdana"/>
                <a:ea typeface="Verdana"/>
                <a:cs typeface="Verdana"/>
                <a:sym typeface="Verdana"/>
              </a:rPr>
              <a:t>Recommendation</a:t>
            </a:r>
            <a:endParaRPr/>
          </a:p>
        </p:txBody>
      </p:sp>
      <p:sp>
        <p:nvSpPr>
          <p:cNvPr id="357" name="Google Shape;357;p30"/>
          <p:cNvSpPr txBox="1">
            <a:spLocks noGrp="1"/>
          </p:cNvSpPr>
          <p:nvPr>
            <p:ph type="body" idx="1"/>
          </p:nvPr>
        </p:nvSpPr>
        <p:spPr>
          <a:xfrm>
            <a:off x="838200" y="1557663"/>
            <a:ext cx="10515600" cy="43317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dirty="0">
                <a:latin typeface="Verdana"/>
                <a:ea typeface="Verdana"/>
                <a:cs typeface="Verdana"/>
                <a:sym typeface="Verdana"/>
              </a:rPr>
              <a:t>-We recommend that our audience pay extra attention to the minority demographics when providing aid and resources as they have shown through our data to be the most concerning categories.</a:t>
            </a:r>
            <a:endParaRPr dirty="0">
              <a:latin typeface="Verdana"/>
              <a:ea typeface="Verdana"/>
              <a:cs typeface="Verdana"/>
              <a:sym typeface="Verdana"/>
            </a:endParaRPr>
          </a:p>
          <a:p>
            <a:pPr marL="0" lvl="0" indent="0" algn="l" rtl="0">
              <a:lnSpc>
                <a:spcPct val="90000"/>
              </a:lnSpc>
              <a:spcBef>
                <a:spcPts val="0"/>
              </a:spcBef>
              <a:spcAft>
                <a:spcPts val="0"/>
              </a:spcAft>
              <a:buClr>
                <a:schemeClr val="dk1"/>
              </a:buClr>
              <a:buSzPts val="2800"/>
              <a:buNone/>
            </a:pPr>
            <a:endParaRPr dirty="0">
              <a:latin typeface="Verdana"/>
              <a:ea typeface="Verdana"/>
              <a:cs typeface="Verdana"/>
              <a:sym typeface="Verdana"/>
            </a:endParaRPr>
          </a:p>
          <a:p>
            <a:pPr marL="0" lvl="0" indent="0" algn="l" rtl="0">
              <a:lnSpc>
                <a:spcPct val="90000"/>
              </a:lnSpc>
              <a:spcBef>
                <a:spcPts val="0"/>
              </a:spcBef>
              <a:spcAft>
                <a:spcPts val="0"/>
              </a:spcAft>
              <a:buClr>
                <a:schemeClr val="dk1"/>
              </a:buClr>
              <a:buSzPts val="2800"/>
              <a:buNone/>
            </a:pPr>
            <a:r>
              <a:rPr lang="en-US" dirty="0">
                <a:latin typeface="Verdana"/>
                <a:ea typeface="Verdana"/>
                <a:cs typeface="Verdana"/>
                <a:sym typeface="Verdana"/>
              </a:rPr>
              <a:t>-States to closer examine based off models:</a:t>
            </a:r>
            <a:endParaRPr dirty="0">
              <a:latin typeface="Verdana"/>
              <a:ea typeface="Verdana"/>
              <a:cs typeface="Verdana"/>
              <a:sym typeface="Verdana"/>
            </a:endParaRPr>
          </a:p>
          <a:p>
            <a:pPr marL="0" lvl="0" indent="0" algn="l" rtl="0">
              <a:lnSpc>
                <a:spcPct val="90000"/>
              </a:lnSpc>
              <a:spcBef>
                <a:spcPts val="0"/>
              </a:spcBef>
              <a:spcAft>
                <a:spcPts val="0"/>
              </a:spcAft>
              <a:buClr>
                <a:schemeClr val="dk1"/>
              </a:buClr>
              <a:buSzPts val="2800"/>
              <a:buNone/>
            </a:pPr>
            <a:r>
              <a:rPr lang="en-US" dirty="0">
                <a:latin typeface="Verdana"/>
                <a:ea typeface="Verdana"/>
                <a:cs typeface="Verdana"/>
                <a:sym typeface="Verdana"/>
              </a:rPr>
              <a:t>Connecticut, Florida, Illinois, Louisiana, Massachusetts, Michigan, Mississippi, New Jersey, Pennsylvania</a:t>
            </a:r>
            <a:endParaRPr dirty="0">
              <a:latin typeface="Verdana"/>
              <a:ea typeface="Verdana"/>
              <a:cs typeface="Verdana"/>
              <a:sym typeface="Verdana"/>
            </a:endParaRPr>
          </a:p>
          <a:p>
            <a:pPr marL="0" lvl="0" indent="0" algn="l" rtl="0">
              <a:lnSpc>
                <a:spcPct val="90000"/>
              </a:lnSpc>
              <a:spcBef>
                <a:spcPts val="0"/>
              </a:spcBef>
              <a:spcAft>
                <a:spcPts val="0"/>
              </a:spcAft>
              <a:buClr>
                <a:schemeClr val="dk1"/>
              </a:buClr>
              <a:buSzPts val="2800"/>
              <a:buNone/>
            </a:pPr>
            <a:endParaRPr dirty="0">
              <a:latin typeface="Verdana"/>
              <a:ea typeface="Verdana"/>
              <a:cs typeface="Verdana"/>
              <a:sym typeface="Verdana"/>
            </a:endParaRPr>
          </a:p>
          <a:p>
            <a:pPr marL="0" lvl="0" indent="0" algn="l" rtl="0">
              <a:lnSpc>
                <a:spcPct val="90000"/>
              </a:lnSpc>
              <a:spcBef>
                <a:spcPts val="0"/>
              </a:spcBef>
              <a:spcAft>
                <a:spcPts val="0"/>
              </a:spcAft>
              <a:buClr>
                <a:schemeClr val="dk1"/>
              </a:buClr>
              <a:buSzPts val="2800"/>
              <a:buNone/>
            </a:pPr>
            <a:r>
              <a:rPr lang="en-US" dirty="0">
                <a:latin typeface="Verdana"/>
                <a:ea typeface="Verdana"/>
                <a:cs typeface="Verdana"/>
                <a:sym typeface="Verdana"/>
              </a:rPr>
              <a:t>-For more complete analysis we request access to same data but on a county level, more precise, more defined clusters</a:t>
            </a:r>
            <a:endParaRPr dirty="0">
              <a:latin typeface="Verdana"/>
              <a:ea typeface="Verdana"/>
              <a:cs typeface="Verdana"/>
              <a:sym typeface="Verdana"/>
            </a:endParaRPr>
          </a:p>
        </p:txBody>
      </p:sp>
      <p:sp>
        <p:nvSpPr>
          <p:cNvPr id="13" name="Google Shape;105;p14">
            <a:extLst>
              <a:ext uri="{FF2B5EF4-FFF2-40B4-BE49-F238E27FC236}">
                <a16:creationId xmlns:a16="http://schemas.microsoft.com/office/drawing/2014/main" id="{366549F1-419B-484F-AC54-8BE275C90E9A}"/>
              </a:ext>
            </a:extLst>
          </p:cNvPr>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4" name="Google Shape;106;p14">
            <a:extLst>
              <a:ext uri="{FF2B5EF4-FFF2-40B4-BE49-F238E27FC236}">
                <a16:creationId xmlns:a16="http://schemas.microsoft.com/office/drawing/2014/main" id="{618883A5-6B1B-4CCB-A327-CA0F67F7D500}"/>
              </a:ext>
            </a:extLst>
          </p:cNvPr>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5" name="Google Shape;107;p14">
            <a:extLst>
              <a:ext uri="{FF2B5EF4-FFF2-40B4-BE49-F238E27FC236}">
                <a16:creationId xmlns:a16="http://schemas.microsoft.com/office/drawing/2014/main" id="{0087BCD3-7101-47AF-8420-AAF7B66E394B}"/>
              </a:ext>
            </a:extLst>
          </p:cNvPr>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6" name="Google Shape;108;p14">
            <a:extLst>
              <a:ext uri="{FF2B5EF4-FFF2-40B4-BE49-F238E27FC236}">
                <a16:creationId xmlns:a16="http://schemas.microsoft.com/office/drawing/2014/main" id="{FD456906-914D-41CA-A96C-472EB062134C}"/>
              </a:ext>
            </a:extLst>
          </p:cNvPr>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7" name="Google Shape;109;p14">
            <a:extLst>
              <a:ext uri="{FF2B5EF4-FFF2-40B4-BE49-F238E27FC236}">
                <a16:creationId xmlns:a16="http://schemas.microsoft.com/office/drawing/2014/main" id="{56FD3AF9-1D76-4209-9F7A-7EC39CC1E3E0}"/>
              </a:ext>
            </a:extLst>
          </p:cNvPr>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8" name="Google Shape;110;p14">
            <a:extLst>
              <a:ext uri="{FF2B5EF4-FFF2-40B4-BE49-F238E27FC236}">
                <a16:creationId xmlns:a16="http://schemas.microsoft.com/office/drawing/2014/main" id="{58C35011-3F85-4092-9F8F-51B986F3B667}"/>
              </a:ext>
            </a:extLst>
          </p:cNvPr>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9" name="Google Shape;111;p14">
            <a:extLst>
              <a:ext uri="{FF2B5EF4-FFF2-40B4-BE49-F238E27FC236}">
                <a16:creationId xmlns:a16="http://schemas.microsoft.com/office/drawing/2014/main" id="{501EA4DD-645C-4BA9-ADAC-6933F67759CC}"/>
              </a:ext>
            </a:extLst>
          </p:cNvPr>
          <p:cNvSpPr/>
          <p:nvPr/>
        </p:nvSpPr>
        <p:spPr>
          <a:xfrm>
            <a:off x="9138408" y="6556200"/>
            <a:ext cx="1526796" cy="301800"/>
          </a:xfrm>
          <a:prstGeom prst="rect">
            <a:avLst/>
          </a:prstGeom>
          <a:solidFill>
            <a:schemeClr val="bg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0" name="Google Shape;112;p14">
            <a:extLst>
              <a:ext uri="{FF2B5EF4-FFF2-40B4-BE49-F238E27FC236}">
                <a16:creationId xmlns:a16="http://schemas.microsoft.com/office/drawing/2014/main" id="{0E302C2C-80EF-42BD-8F31-8B676C57B2DB}"/>
              </a:ext>
            </a:extLst>
          </p:cNvPr>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1" name="Google Shape;91;p13">
            <a:extLst>
              <a:ext uri="{FF2B5EF4-FFF2-40B4-BE49-F238E27FC236}">
                <a16:creationId xmlns:a16="http://schemas.microsoft.com/office/drawing/2014/main" id="{A9F901E5-613B-48F0-B1CA-05262BDA4E10}"/>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1"/>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Verdana"/>
              <a:buNone/>
            </a:pPr>
            <a:r>
              <a:rPr lang="en-US" sz="4000">
                <a:latin typeface="Verdana"/>
                <a:ea typeface="Verdana"/>
                <a:cs typeface="Verdana"/>
                <a:sym typeface="Verdana"/>
              </a:rPr>
              <a:t>Questions?</a:t>
            </a:r>
            <a:endParaRPr/>
          </a:p>
        </p:txBody>
      </p:sp>
      <p:sp>
        <p:nvSpPr>
          <p:cNvPr id="12" name="Google Shape;105;p14">
            <a:extLst>
              <a:ext uri="{FF2B5EF4-FFF2-40B4-BE49-F238E27FC236}">
                <a16:creationId xmlns:a16="http://schemas.microsoft.com/office/drawing/2014/main" id="{4B806725-32FD-4C32-A434-2E1BDF63FC41}"/>
              </a:ext>
            </a:extLst>
          </p:cNvPr>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3" name="Google Shape;106;p14">
            <a:extLst>
              <a:ext uri="{FF2B5EF4-FFF2-40B4-BE49-F238E27FC236}">
                <a16:creationId xmlns:a16="http://schemas.microsoft.com/office/drawing/2014/main" id="{D314951C-A70C-4C48-816F-C46398B43841}"/>
              </a:ext>
            </a:extLst>
          </p:cNvPr>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4" name="Google Shape;107;p14">
            <a:extLst>
              <a:ext uri="{FF2B5EF4-FFF2-40B4-BE49-F238E27FC236}">
                <a16:creationId xmlns:a16="http://schemas.microsoft.com/office/drawing/2014/main" id="{C622D46E-C1AE-4332-B932-F4E93F8A6811}"/>
              </a:ext>
            </a:extLst>
          </p:cNvPr>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5" name="Google Shape;108;p14">
            <a:extLst>
              <a:ext uri="{FF2B5EF4-FFF2-40B4-BE49-F238E27FC236}">
                <a16:creationId xmlns:a16="http://schemas.microsoft.com/office/drawing/2014/main" id="{DAEEA4BC-F58F-4A5F-B724-52B8C06C7E4F}"/>
              </a:ext>
            </a:extLst>
          </p:cNvPr>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6" name="Google Shape;109;p14">
            <a:extLst>
              <a:ext uri="{FF2B5EF4-FFF2-40B4-BE49-F238E27FC236}">
                <a16:creationId xmlns:a16="http://schemas.microsoft.com/office/drawing/2014/main" id="{369EE76F-490F-4AC1-B3BB-CEE2F26B26E7}"/>
              </a:ext>
            </a:extLst>
          </p:cNvPr>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7" name="Google Shape;110;p14">
            <a:extLst>
              <a:ext uri="{FF2B5EF4-FFF2-40B4-BE49-F238E27FC236}">
                <a16:creationId xmlns:a16="http://schemas.microsoft.com/office/drawing/2014/main" id="{449EF03F-9C92-48AA-8506-896A8013D2CA}"/>
              </a:ext>
            </a:extLst>
          </p:cNvPr>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8" name="Google Shape;111;p14">
            <a:extLst>
              <a:ext uri="{FF2B5EF4-FFF2-40B4-BE49-F238E27FC236}">
                <a16:creationId xmlns:a16="http://schemas.microsoft.com/office/drawing/2014/main" id="{C7688E1C-021E-466D-AFBA-25EED4F0D3FA}"/>
              </a:ext>
            </a:extLst>
          </p:cNvPr>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9" name="Google Shape;112;p14">
            <a:extLst>
              <a:ext uri="{FF2B5EF4-FFF2-40B4-BE49-F238E27FC236}">
                <a16:creationId xmlns:a16="http://schemas.microsoft.com/office/drawing/2014/main" id="{2898C3B8-1989-43CE-9FB4-5D7CD63EF30B}"/>
              </a:ext>
            </a:extLst>
          </p:cNvPr>
          <p:cNvSpPr/>
          <p:nvPr/>
        </p:nvSpPr>
        <p:spPr>
          <a:xfrm>
            <a:off x="10665204" y="6556200"/>
            <a:ext cx="1526796" cy="301800"/>
          </a:xfrm>
          <a:prstGeom prst="rect">
            <a:avLst/>
          </a:prstGeom>
          <a:solidFill>
            <a:schemeClr val="bg1">
              <a:lumMod val="50000"/>
            </a:schemeClr>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0" name="Google Shape;91;p13">
            <a:extLst>
              <a:ext uri="{FF2B5EF4-FFF2-40B4-BE49-F238E27FC236}">
                <a16:creationId xmlns:a16="http://schemas.microsoft.com/office/drawing/2014/main" id="{243BCD11-251D-4831-9415-048B8D9658FD}"/>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a:latin typeface="Arial"/>
                <a:ea typeface="Arial"/>
                <a:cs typeface="Arial"/>
                <a:sym typeface="Arial"/>
              </a:rPr>
              <a:t>Agenda</a:t>
            </a:r>
            <a:endParaRPr/>
          </a:p>
        </p:txBody>
      </p:sp>
      <p:sp>
        <p:nvSpPr>
          <p:cNvPr id="97" name="Google Shape;97;p14"/>
          <p:cNvSpPr/>
          <p:nvPr/>
        </p:nvSpPr>
        <p:spPr>
          <a:xfrm>
            <a:off x="4288170" y="1631965"/>
            <a:ext cx="3431097" cy="43270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Problem Statement</a:t>
            </a:r>
            <a:endParaRPr/>
          </a:p>
        </p:txBody>
      </p:sp>
      <p:sp>
        <p:nvSpPr>
          <p:cNvPr id="98" name="Google Shape;98;p14"/>
          <p:cNvSpPr/>
          <p:nvPr/>
        </p:nvSpPr>
        <p:spPr>
          <a:xfrm>
            <a:off x="4288168" y="2178917"/>
            <a:ext cx="3431097" cy="43270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Solution Proposition</a:t>
            </a:r>
            <a:endParaRPr/>
          </a:p>
        </p:txBody>
      </p:sp>
      <p:sp>
        <p:nvSpPr>
          <p:cNvPr id="99" name="Google Shape;99;p14"/>
          <p:cNvSpPr/>
          <p:nvPr/>
        </p:nvSpPr>
        <p:spPr>
          <a:xfrm>
            <a:off x="4288168" y="2727378"/>
            <a:ext cx="3431097" cy="43270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Gathering Data &amp; EDA</a:t>
            </a:r>
            <a:endParaRPr/>
          </a:p>
        </p:txBody>
      </p:sp>
      <p:sp>
        <p:nvSpPr>
          <p:cNvPr id="100" name="Google Shape;100;p14"/>
          <p:cNvSpPr/>
          <p:nvPr/>
        </p:nvSpPr>
        <p:spPr>
          <a:xfrm>
            <a:off x="4288167" y="3279760"/>
            <a:ext cx="3431097" cy="43270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Modeling</a:t>
            </a:r>
            <a:endParaRPr/>
          </a:p>
        </p:txBody>
      </p:sp>
      <p:sp>
        <p:nvSpPr>
          <p:cNvPr id="101" name="Google Shape;101;p14"/>
          <p:cNvSpPr/>
          <p:nvPr/>
        </p:nvSpPr>
        <p:spPr>
          <a:xfrm>
            <a:off x="4288167" y="3836325"/>
            <a:ext cx="3431097" cy="43270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Model Performance</a:t>
            </a:r>
            <a:endParaRPr/>
          </a:p>
        </p:txBody>
      </p:sp>
      <p:sp>
        <p:nvSpPr>
          <p:cNvPr id="102" name="Google Shape;102;p14"/>
          <p:cNvSpPr/>
          <p:nvPr/>
        </p:nvSpPr>
        <p:spPr>
          <a:xfrm>
            <a:off x="4288167" y="4392890"/>
            <a:ext cx="3431097" cy="43270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Improvements</a:t>
            </a:r>
            <a:endParaRPr/>
          </a:p>
        </p:txBody>
      </p:sp>
      <p:sp>
        <p:nvSpPr>
          <p:cNvPr id="103" name="Google Shape;103;p14"/>
          <p:cNvSpPr/>
          <p:nvPr/>
        </p:nvSpPr>
        <p:spPr>
          <a:xfrm>
            <a:off x="4288167" y="4949455"/>
            <a:ext cx="3431097" cy="43270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Recommendation</a:t>
            </a:r>
            <a:endParaRPr/>
          </a:p>
        </p:txBody>
      </p:sp>
      <p:sp>
        <p:nvSpPr>
          <p:cNvPr id="104" name="Google Shape;104;p14"/>
          <p:cNvSpPr/>
          <p:nvPr/>
        </p:nvSpPr>
        <p:spPr>
          <a:xfrm>
            <a:off x="4288166" y="5506797"/>
            <a:ext cx="3431097" cy="43270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Arial"/>
                <a:ea typeface="Arial"/>
                <a:cs typeface="Arial"/>
                <a:sym typeface="Arial"/>
              </a:rPr>
              <a:t>Questions</a:t>
            </a:r>
            <a:endParaRPr/>
          </a:p>
        </p:txBody>
      </p:sp>
      <p:sp>
        <p:nvSpPr>
          <p:cNvPr id="105" name="Google Shape;105;p14"/>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06" name="Google Shape;106;p14"/>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07" name="Google Shape;107;p14"/>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08" name="Google Shape;108;p14"/>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09" name="Google Shape;109;p14"/>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10" name="Google Shape;110;p14"/>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11" name="Google Shape;111;p14"/>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12" name="Google Shape;112;p14"/>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28" name="Google Shape;91;p13">
            <a:extLst>
              <a:ext uri="{FF2B5EF4-FFF2-40B4-BE49-F238E27FC236}">
                <a16:creationId xmlns:a16="http://schemas.microsoft.com/office/drawing/2014/main" id="{8807611D-7675-43CA-A079-4CDF9393C66D}"/>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Problem</a:t>
            </a:r>
            <a:endParaRPr/>
          </a:p>
        </p:txBody>
      </p:sp>
      <p:sp>
        <p:nvSpPr>
          <p:cNvPr id="119" name="Google Shape;119;p15"/>
          <p:cNvSpPr txBox="1">
            <a:spLocks noGrp="1"/>
          </p:cNvSpPr>
          <p:nvPr>
            <p:ph type="body" idx="1"/>
          </p:nvPr>
        </p:nvSpPr>
        <p:spPr>
          <a:xfrm>
            <a:off x="838200" y="2589024"/>
            <a:ext cx="10515600" cy="231014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Arial"/>
                <a:ea typeface="Arial"/>
                <a:cs typeface="Arial"/>
                <a:sym typeface="Arial"/>
              </a:rPr>
              <a:t>We've all been affected by COVID this year. However, some groups have been affected more than others. We set out to discover what factors in the socioeconomic and demographic realm may have led this pandemic to disproportionately affect certain groups.</a:t>
            </a:r>
            <a:endParaRPr/>
          </a:p>
        </p:txBody>
      </p:sp>
      <p:sp>
        <p:nvSpPr>
          <p:cNvPr id="120" name="Google Shape;120;p15"/>
          <p:cNvSpPr/>
          <p:nvPr/>
        </p:nvSpPr>
        <p:spPr>
          <a:xfrm>
            <a:off x="0"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21" name="Google Shape;121;p15"/>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22" name="Google Shape;122;p15"/>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23" name="Google Shape;123;p15"/>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24" name="Google Shape;124;p15"/>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25" name="Google Shape;125;p15"/>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26" name="Google Shape;126;p15"/>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27" name="Google Shape;127;p15"/>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3" name="Google Shape;91;p13">
            <a:extLst>
              <a:ext uri="{FF2B5EF4-FFF2-40B4-BE49-F238E27FC236}">
                <a16:creationId xmlns:a16="http://schemas.microsoft.com/office/drawing/2014/main" id="{286EC83D-8CF2-41A5-9541-48F6D4BA2E98}"/>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Problem Statement:</a:t>
            </a:r>
            <a:endParaRPr/>
          </a:p>
        </p:txBody>
      </p:sp>
      <p:sp>
        <p:nvSpPr>
          <p:cNvPr id="134" name="Google Shape;134;p16"/>
          <p:cNvSpPr txBox="1">
            <a:spLocks noGrp="1"/>
          </p:cNvSpPr>
          <p:nvPr>
            <p:ph type="body" idx="1"/>
          </p:nvPr>
        </p:nvSpPr>
        <p:spPr>
          <a:xfrm>
            <a:off x="838200" y="2798237"/>
            <a:ext cx="10515600" cy="1614372"/>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rgbClr val="1D1C1D"/>
              </a:buClr>
              <a:buSzPts val="2800"/>
              <a:buNone/>
            </a:pPr>
            <a:r>
              <a:rPr lang="en-US">
                <a:solidFill>
                  <a:srgbClr val="1D1C1D"/>
                </a:solidFill>
                <a:latin typeface="Arial"/>
                <a:ea typeface="Arial"/>
                <a:cs typeface="Arial"/>
                <a:sym typeface="Arial"/>
              </a:rPr>
              <a:t>Can we use socioeconomic, demographic, and employment data to identify groups or clusters most adversely affected by the pandemic in order to properly allocate resources to those areas or groups for both current and future disproportionate effect mitigation?</a:t>
            </a:r>
            <a:endParaRPr>
              <a:latin typeface="Arial"/>
              <a:ea typeface="Arial"/>
              <a:cs typeface="Arial"/>
              <a:sym typeface="Arial"/>
            </a:endParaRPr>
          </a:p>
        </p:txBody>
      </p:sp>
      <p:sp>
        <p:nvSpPr>
          <p:cNvPr id="136" name="Google Shape;136;p16"/>
          <p:cNvSpPr/>
          <p:nvPr/>
        </p:nvSpPr>
        <p:spPr>
          <a:xfrm>
            <a:off x="0"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37" name="Google Shape;137;p16"/>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38" name="Google Shape;138;p16"/>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39" name="Google Shape;139;p16"/>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40" name="Google Shape;140;p16"/>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41" name="Google Shape;141;p16"/>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42" name="Google Shape;142;p16"/>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43" name="Google Shape;143;p16"/>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3" name="Google Shape;91;p13">
            <a:extLst>
              <a:ext uri="{FF2B5EF4-FFF2-40B4-BE49-F238E27FC236}">
                <a16:creationId xmlns:a16="http://schemas.microsoft.com/office/drawing/2014/main" id="{096F88CB-A84A-4C25-AA9D-71D642346B29}"/>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latin typeface="Arial"/>
                <a:ea typeface="Arial"/>
                <a:cs typeface="Arial"/>
                <a:sym typeface="Arial"/>
              </a:rPr>
              <a:t>Solution Proposition</a:t>
            </a:r>
            <a:endParaRPr/>
          </a:p>
        </p:txBody>
      </p:sp>
      <p:sp>
        <p:nvSpPr>
          <p:cNvPr id="149" name="Google Shape;149;p17"/>
          <p:cNvSpPr txBox="1">
            <a:spLocks noGrp="1"/>
          </p:cNvSpPr>
          <p:nvPr>
            <p:ph type="body" idx="1"/>
          </p:nvPr>
        </p:nvSpPr>
        <p:spPr>
          <a:xfrm>
            <a:off x="838200" y="2766218"/>
            <a:ext cx="10515600" cy="13255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Arial"/>
                <a:ea typeface="Arial"/>
                <a:cs typeface="Arial"/>
                <a:sym typeface="Arial"/>
              </a:rPr>
              <a:t>Attempt to cluster states based on demographic, socioeconomic, and COVID-19 data to help identify factors that may lead to disproportionate pandemic effects.</a:t>
            </a:r>
            <a:endParaRPr/>
          </a:p>
        </p:txBody>
      </p:sp>
      <p:sp>
        <p:nvSpPr>
          <p:cNvPr id="151" name="Google Shape;151;p17"/>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52" name="Google Shape;152;p17"/>
          <p:cNvSpPr/>
          <p:nvPr/>
        </p:nvSpPr>
        <p:spPr>
          <a:xfrm>
            <a:off x="1526796"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53" name="Google Shape;153;p17"/>
          <p:cNvSpPr/>
          <p:nvPr/>
        </p:nvSpPr>
        <p:spPr>
          <a:xfrm>
            <a:off x="305359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54" name="Google Shape;154;p17"/>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55" name="Google Shape;155;p17"/>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56" name="Google Shape;156;p17"/>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57" name="Google Shape;157;p17"/>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58" name="Google Shape;158;p17"/>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3" name="Google Shape;91;p13">
            <a:extLst>
              <a:ext uri="{FF2B5EF4-FFF2-40B4-BE49-F238E27FC236}">
                <a16:creationId xmlns:a16="http://schemas.microsoft.com/office/drawing/2014/main" id="{095DCE4A-AD1A-47DF-84AF-FF79661E349D}"/>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Data Sources</a:t>
            </a:r>
            <a:endParaRPr/>
          </a:p>
        </p:txBody>
      </p:sp>
      <p:sp>
        <p:nvSpPr>
          <p:cNvPr id="164" name="Google Shape;164;p18"/>
          <p:cNvSpPr txBox="1">
            <a:spLocks noGrp="1"/>
          </p:cNvSpPr>
          <p:nvPr>
            <p:ph type="body" idx="1"/>
          </p:nvPr>
        </p:nvSpPr>
        <p:spPr>
          <a:xfrm>
            <a:off x="838200" y="2318647"/>
            <a:ext cx="10515600" cy="3245010"/>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a:buAutoNum type="arabicPeriod"/>
            </a:pPr>
            <a:r>
              <a:rPr lang="en-US">
                <a:latin typeface="Arial"/>
                <a:ea typeface="Arial"/>
                <a:cs typeface="Arial"/>
                <a:sym typeface="Arial"/>
              </a:rPr>
              <a:t>Bureau of Labor Statistics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John Hopkins University center</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CDC.gov</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latin typeface="Arial"/>
                <a:ea typeface="Arial"/>
                <a:cs typeface="Arial"/>
                <a:sym typeface="Arial"/>
              </a:rPr>
              <a:t>USAFACT</a:t>
            </a:r>
            <a:endParaRPr/>
          </a:p>
        </p:txBody>
      </p:sp>
      <p:sp>
        <p:nvSpPr>
          <p:cNvPr id="166" name="Google Shape;166;p18"/>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67" name="Google Shape;167;p18"/>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68" name="Google Shape;168;p18"/>
          <p:cNvSpPr/>
          <p:nvPr/>
        </p:nvSpPr>
        <p:spPr>
          <a:xfrm>
            <a:off x="3053592"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69" name="Google Shape;169;p18"/>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70" name="Google Shape;170;p18"/>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71" name="Google Shape;171;p18"/>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72" name="Google Shape;172;p18"/>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73" name="Google Shape;173;p18"/>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3" name="Google Shape;91;p13">
            <a:extLst>
              <a:ext uri="{FF2B5EF4-FFF2-40B4-BE49-F238E27FC236}">
                <a16:creationId xmlns:a16="http://schemas.microsoft.com/office/drawing/2014/main" id="{B4CC5452-F434-4420-AE21-DE498CAEE567}"/>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Unemployment</a:t>
            </a:r>
            <a:r>
              <a:rPr lang="en-US" sz="4000">
                <a:latin typeface="Arial"/>
                <a:ea typeface="Arial"/>
                <a:cs typeface="Arial"/>
                <a:sym typeface="Arial"/>
              </a:rPr>
              <a:t> EDA</a:t>
            </a:r>
            <a:endParaRPr/>
          </a:p>
        </p:txBody>
      </p:sp>
      <p:sp>
        <p:nvSpPr>
          <p:cNvPr id="180" name="Google Shape;180;p19"/>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81" name="Google Shape;181;p19"/>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82" name="Google Shape;182;p19"/>
          <p:cNvSpPr/>
          <p:nvPr/>
        </p:nvSpPr>
        <p:spPr>
          <a:xfrm>
            <a:off x="3053592"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83" name="Google Shape;183;p19"/>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184" name="Google Shape;184;p19"/>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185" name="Google Shape;185;p19"/>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186" name="Google Shape;186;p19"/>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187" name="Google Shape;187;p19"/>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88" name="Google Shape;188;p19"/>
          <p:cNvSpPr txBox="1"/>
          <p:nvPr/>
        </p:nvSpPr>
        <p:spPr>
          <a:xfrm>
            <a:off x="8242314" y="2550425"/>
            <a:ext cx="2516841"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Percent change MoM better compares states to one another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 this to better interpret abnormal unemployment rates</a:t>
            </a:r>
            <a:endParaRPr/>
          </a:p>
        </p:txBody>
      </p:sp>
      <p:pic>
        <p:nvPicPr>
          <p:cNvPr id="189" name="Google Shape;189;p19" descr="Chart, radar chart&#10;&#10;Description automatically generated"/>
          <p:cNvPicPr preferRelativeResize="0"/>
          <p:nvPr/>
        </p:nvPicPr>
        <p:blipFill rotWithShape="1">
          <a:blip r:embed="rId3">
            <a:alphaModFix/>
          </a:blip>
          <a:srcRect l="9136" t="8198" r="8682" b="6358"/>
          <a:stretch/>
        </p:blipFill>
        <p:spPr>
          <a:xfrm>
            <a:off x="838200" y="2022991"/>
            <a:ext cx="7259125" cy="3354352"/>
          </a:xfrm>
          <a:prstGeom prst="rect">
            <a:avLst/>
          </a:prstGeom>
          <a:noFill/>
          <a:ln>
            <a:noFill/>
          </a:ln>
        </p:spPr>
      </p:pic>
      <p:sp>
        <p:nvSpPr>
          <p:cNvPr id="14" name="Google Shape;91;p13">
            <a:extLst>
              <a:ext uri="{FF2B5EF4-FFF2-40B4-BE49-F238E27FC236}">
                <a16:creationId xmlns:a16="http://schemas.microsoft.com/office/drawing/2014/main" id="{5E6977A1-B3E5-4A9A-BFB9-EC2FD4629D8C}"/>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en-US" sz="3600">
                <a:latin typeface="Arial"/>
                <a:ea typeface="Arial"/>
                <a:cs typeface="Arial"/>
                <a:sym typeface="Arial"/>
              </a:rPr>
              <a:t>Unemployment</a:t>
            </a:r>
            <a:r>
              <a:rPr lang="en-US" sz="4000">
                <a:latin typeface="Arial"/>
                <a:ea typeface="Arial"/>
                <a:cs typeface="Arial"/>
                <a:sym typeface="Arial"/>
              </a:rPr>
              <a:t> EDA</a:t>
            </a:r>
            <a:endParaRPr/>
          </a:p>
        </p:txBody>
      </p:sp>
      <p:sp>
        <p:nvSpPr>
          <p:cNvPr id="196" name="Google Shape;196;p20"/>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197" name="Google Shape;197;p20"/>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198" name="Google Shape;198;p20"/>
          <p:cNvSpPr/>
          <p:nvPr/>
        </p:nvSpPr>
        <p:spPr>
          <a:xfrm>
            <a:off x="3053592"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199" name="Google Shape;199;p20"/>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00" name="Google Shape;200;p20"/>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01" name="Google Shape;201;p20"/>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02" name="Google Shape;202;p20"/>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03" name="Google Shape;203;p20"/>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pic>
        <p:nvPicPr>
          <p:cNvPr id="204" name="Google Shape;204;p20" descr="Chart&#10;&#10;Description automatically generated"/>
          <p:cNvPicPr preferRelativeResize="0"/>
          <p:nvPr/>
        </p:nvPicPr>
        <p:blipFill rotWithShape="1">
          <a:blip r:embed="rId3">
            <a:alphaModFix/>
          </a:blip>
          <a:srcRect l="9361" t="8866" r="9110" b="6468"/>
          <a:stretch/>
        </p:blipFill>
        <p:spPr>
          <a:xfrm>
            <a:off x="796954" y="2097247"/>
            <a:ext cx="7306811" cy="3372375"/>
          </a:xfrm>
          <a:prstGeom prst="rect">
            <a:avLst/>
          </a:prstGeom>
          <a:noFill/>
          <a:ln>
            <a:noFill/>
          </a:ln>
        </p:spPr>
      </p:pic>
      <p:sp>
        <p:nvSpPr>
          <p:cNvPr id="205" name="Google Shape;205;p20"/>
          <p:cNvSpPr txBox="1"/>
          <p:nvPr/>
        </p:nvSpPr>
        <p:spPr>
          <a:xfrm>
            <a:off x="8242314" y="2550425"/>
            <a:ext cx="2516841"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Several states exhibiting abnormal unemployment compared to the national average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Identify which states exhibited abnormal unemployment</a:t>
            </a:r>
            <a:endParaRPr/>
          </a:p>
        </p:txBody>
      </p:sp>
      <p:sp>
        <p:nvSpPr>
          <p:cNvPr id="14" name="Google Shape;91;p13">
            <a:extLst>
              <a:ext uri="{FF2B5EF4-FFF2-40B4-BE49-F238E27FC236}">
                <a16:creationId xmlns:a16="http://schemas.microsoft.com/office/drawing/2014/main" id="{E86C011A-0F99-4FAB-9871-05B88A172367}"/>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a:latin typeface="Arial"/>
                <a:ea typeface="Arial"/>
                <a:cs typeface="Arial"/>
                <a:sym typeface="Arial"/>
              </a:rPr>
              <a:t>Unemployment</a:t>
            </a:r>
            <a:r>
              <a:rPr lang="en-US" sz="3600">
                <a:latin typeface="Arial"/>
                <a:ea typeface="Arial"/>
                <a:cs typeface="Arial"/>
                <a:sym typeface="Arial"/>
              </a:rPr>
              <a:t> EDA</a:t>
            </a:r>
            <a:endParaRPr/>
          </a:p>
        </p:txBody>
      </p:sp>
      <p:sp>
        <p:nvSpPr>
          <p:cNvPr id="211" name="Google Shape;211;p21"/>
          <p:cNvSpPr txBox="1"/>
          <p:nvPr/>
        </p:nvSpPr>
        <p:spPr>
          <a:xfrm>
            <a:off x="6942455" y="1931029"/>
            <a:ext cx="49028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following states were determined to have abnormally high unemployment rates in 2020 when compared with the national average:</a:t>
            </a:r>
            <a:endParaRPr/>
          </a:p>
        </p:txBody>
      </p:sp>
      <p:pic>
        <p:nvPicPr>
          <p:cNvPr id="212" name="Google Shape;212;p21" descr="Map&#10;&#10;Description automatically generated"/>
          <p:cNvPicPr preferRelativeResize="0"/>
          <p:nvPr/>
        </p:nvPicPr>
        <p:blipFill rotWithShape="1">
          <a:blip r:embed="rId3">
            <a:alphaModFix/>
          </a:blip>
          <a:srcRect l="16899" r="16924"/>
          <a:stretch/>
        </p:blipFill>
        <p:spPr>
          <a:xfrm>
            <a:off x="838200" y="1931029"/>
            <a:ext cx="5640238" cy="3738153"/>
          </a:xfrm>
          <a:prstGeom prst="rect">
            <a:avLst/>
          </a:prstGeom>
          <a:noFill/>
          <a:ln>
            <a:noFill/>
          </a:ln>
        </p:spPr>
      </p:pic>
      <p:sp>
        <p:nvSpPr>
          <p:cNvPr id="213" name="Google Shape;213;p21"/>
          <p:cNvSpPr txBox="1"/>
          <p:nvPr/>
        </p:nvSpPr>
        <p:spPr>
          <a:xfrm>
            <a:off x="6942455" y="2987979"/>
            <a:ext cx="1621766" cy="258532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Arizona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Colorado</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Connecticut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Georgia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Hawaii</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Idaho</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Kentucky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Maine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Minnesota</a:t>
            </a:r>
            <a:endParaRPr/>
          </a:p>
        </p:txBody>
      </p:sp>
      <p:sp>
        <p:nvSpPr>
          <p:cNvPr id="214" name="Google Shape;214;p21"/>
          <p:cNvSpPr txBox="1"/>
          <p:nvPr/>
        </p:nvSpPr>
        <p:spPr>
          <a:xfrm>
            <a:off x="9028238" y="2987979"/>
            <a:ext cx="1963961"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Missouri</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Nevada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New Hampshire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New Jersey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New Mexico</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South Carolina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Tennessee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Washington</a:t>
            </a:r>
            <a:endParaRPr/>
          </a:p>
        </p:txBody>
      </p:sp>
      <p:sp>
        <p:nvSpPr>
          <p:cNvPr id="216" name="Google Shape;216;p21"/>
          <p:cNvSpPr/>
          <p:nvPr/>
        </p:nvSpPr>
        <p:spPr>
          <a:xfrm>
            <a:off x="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Problem Statement</a:t>
            </a:r>
            <a:endParaRPr/>
          </a:p>
        </p:txBody>
      </p:sp>
      <p:sp>
        <p:nvSpPr>
          <p:cNvPr id="217" name="Google Shape;217;p21"/>
          <p:cNvSpPr/>
          <p:nvPr/>
        </p:nvSpPr>
        <p:spPr>
          <a:xfrm>
            <a:off x="1526796"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Solution Proposition</a:t>
            </a:r>
            <a:endParaRPr/>
          </a:p>
        </p:txBody>
      </p:sp>
      <p:sp>
        <p:nvSpPr>
          <p:cNvPr id="218" name="Google Shape;218;p21"/>
          <p:cNvSpPr/>
          <p:nvPr/>
        </p:nvSpPr>
        <p:spPr>
          <a:xfrm>
            <a:off x="3053592" y="6556200"/>
            <a:ext cx="1526796" cy="301800"/>
          </a:xfrm>
          <a:prstGeom prst="rect">
            <a:avLst/>
          </a:prstGeom>
          <a:solidFill>
            <a:srgbClr val="7F7F7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Gathering Data &amp; EDA</a:t>
            </a:r>
            <a:endParaRPr/>
          </a:p>
        </p:txBody>
      </p:sp>
      <p:sp>
        <p:nvSpPr>
          <p:cNvPr id="219" name="Google Shape;219;p21"/>
          <p:cNvSpPr/>
          <p:nvPr/>
        </p:nvSpPr>
        <p:spPr>
          <a:xfrm>
            <a:off x="4569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a:solidFill>
                  <a:schemeClr val="lt1"/>
                </a:solidFill>
                <a:latin typeface="Arial"/>
                <a:ea typeface="Arial"/>
                <a:cs typeface="Arial"/>
                <a:sym typeface="Arial"/>
              </a:rPr>
              <a:t>Modeling</a:t>
            </a:r>
            <a:endParaRPr/>
          </a:p>
        </p:txBody>
      </p:sp>
      <p:sp>
        <p:nvSpPr>
          <p:cNvPr id="220" name="Google Shape;220;p21"/>
          <p:cNvSpPr/>
          <p:nvPr/>
        </p:nvSpPr>
        <p:spPr>
          <a:xfrm>
            <a:off x="6096000"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Model Performance</a:t>
            </a:r>
            <a:endParaRPr/>
          </a:p>
        </p:txBody>
      </p:sp>
      <p:sp>
        <p:nvSpPr>
          <p:cNvPr id="221" name="Google Shape;221;p21"/>
          <p:cNvSpPr/>
          <p:nvPr/>
        </p:nvSpPr>
        <p:spPr>
          <a:xfrm>
            <a:off x="7611612"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Improvements</a:t>
            </a:r>
            <a:endParaRPr/>
          </a:p>
        </p:txBody>
      </p:sp>
      <p:sp>
        <p:nvSpPr>
          <p:cNvPr id="222" name="Google Shape;222;p21"/>
          <p:cNvSpPr/>
          <p:nvPr/>
        </p:nvSpPr>
        <p:spPr>
          <a:xfrm>
            <a:off x="9138408"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Recommendation</a:t>
            </a:r>
            <a:endParaRPr/>
          </a:p>
        </p:txBody>
      </p:sp>
      <p:sp>
        <p:nvSpPr>
          <p:cNvPr id="223" name="Google Shape;223;p21"/>
          <p:cNvSpPr/>
          <p:nvPr/>
        </p:nvSpPr>
        <p:spPr>
          <a:xfrm>
            <a:off x="10665204" y="6556200"/>
            <a:ext cx="1526796" cy="3018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50">
                <a:solidFill>
                  <a:schemeClr val="lt1"/>
                </a:solidFill>
                <a:latin typeface="Arial"/>
                <a:ea typeface="Arial"/>
                <a:cs typeface="Arial"/>
                <a:sym typeface="Arial"/>
              </a:rPr>
              <a:t>Questions</a:t>
            </a:r>
            <a:endParaRPr/>
          </a:p>
        </p:txBody>
      </p:sp>
      <p:sp>
        <p:nvSpPr>
          <p:cNvPr id="16" name="Google Shape;91;p13">
            <a:extLst>
              <a:ext uri="{FF2B5EF4-FFF2-40B4-BE49-F238E27FC236}">
                <a16:creationId xmlns:a16="http://schemas.microsoft.com/office/drawing/2014/main" id="{ADCBBA2E-8589-4813-A2C7-351DB87E47AB}"/>
              </a:ext>
            </a:extLst>
          </p:cNvPr>
          <p:cNvSpPr txBox="1"/>
          <p:nvPr/>
        </p:nvSpPr>
        <p:spPr>
          <a:xfrm>
            <a:off x="11256885" y="226235"/>
            <a:ext cx="69245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Arial"/>
                <a:ea typeface="Arial"/>
                <a:cs typeface="Arial"/>
                <a:sym typeface="Arial"/>
              </a:rPr>
              <a:t>GT1</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900</Words>
  <Application>Microsoft Office PowerPoint</Application>
  <PresentationFormat>Widescreen</PresentationFormat>
  <Paragraphs>258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Verdana</vt:lpstr>
      <vt:lpstr>Calibri</vt:lpstr>
      <vt:lpstr>Helvetica Neue</vt:lpstr>
      <vt:lpstr>Arial</vt:lpstr>
      <vt:lpstr>Office Theme</vt:lpstr>
      <vt:lpstr>Mitigating Effects of Future Pandemics on Disproportionately Affected Populations</vt:lpstr>
      <vt:lpstr>Agenda</vt:lpstr>
      <vt:lpstr>Problem</vt:lpstr>
      <vt:lpstr>Problem Statement:</vt:lpstr>
      <vt:lpstr>Solution Proposition</vt:lpstr>
      <vt:lpstr>Data Sources</vt:lpstr>
      <vt:lpstr>Unemployment EDA</vt:lpstr>
      <vt:lpstr>Unemployment EDA</vt:lpstr>
      <vt:lpstr>Unemployment EDA</vt:lpstr>
      <vt:lpstr>Covid-19 Cases, mortality and Unemployment Rate</vt:lpstr>
      <vt:lpstr>Covid-19 and Demographics</vt:lpstr>
      <vt:lpstr>Covid-19 and Economic</vt:lpstr>
      <vt:lpstr>CFR: Case Fatality Ratio</vt:lpstr>
      <vt:lpstr>Modeling</vt:lpstr>
      <vt:lpstr>DBSCAN Model Performance</vt:lpstr>
      <vt:lpstr>K-Means Model Performance</vt:lpstr>
      <vt:lpstr>Improvements</vt:lpstr>
      <vt:lpstr>Recommendation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Mitigating Effects of Future Pandemics on Disproportionately Affected Populations</dc:title>
  <cp:lastModifiedBy>Joshua Slizinov</cp:lastModifiedBy>
  <cp:revision>3</cp:revision>
  <dcterms:modified xsi:type="dcterms:W3CDTF">2021-02-21T23:44:28Z</dcterms:modified>
</cp:coreProperties>
</file>