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26T12:40:36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5015 4438 155 0,'6'0'14'15,"2"0"-17"-15,-1 0-68 16,-4 0-18-16</inkml:trace>
  <inkml:trace contextRef="#ctx0" brushRef="#br0" timeOffset="1518.335">4558 14202 119 0,'0'0'292'16,"0"0"-265"-16,-8 0-7 16,5 0-18-16,3 0-3 15,0 0 4-15,0 0-5 16,0 0 2-16,0 0-2 0,0 6-2 15,0 0-3-15,6-2-2 16,-1 0 7-16,-1 1-5 16,6 1 4-16,1 1-14 15,8 3-23-15,11-2-17 16,7-1-33-16,5-3-56 16,4-4 131-16</inkml:trace>
  <inkml:trace contextRef="#ctx0" brushRef="#br0" timeOffset="1667.934">4755 14255 248 0,'-48'-8'228'0,"-8"0"-208"16,0-4-12-16,-3 3 3 0,4 3 22 15,2 2-9 1,14 3-12-16,14 1-10 0,16 0-2 16,9 0-18-16,30 2-65 15,22 5-181-15,18-4 73 16</inkml:trace>
  <inkml:trace contextRef="#ctx0" brushRef="#br0" timeOffset="8684.527">5109 4062 96 0,'0'-7'6'0,"0"-2"-4"15,0 5-6-15,0 0 3 16,0 0 13-16,0 1 58 16,0-1-50-16,0 1-5 15,0-1 2-15,0 1 12 16,0 0 20-16,-2 1-28 15,1-4-14-15,1 2-7 0,0 0-1 16,0-2-6-16,0-1-7 16,0 0 3-16,0-3 7 15,0-3 0-15,0-3 8 16,0-3 2-16,0-2-4 16,0-1-1-16,0-1 4 15,-3 5-2-15,0 2 2 16,1 0-3-16,-1 2 0 15,3 2-2-15,0-1 0 16,-1 1 2-16,1-1-2 16,-2-1 0-16,-1-1-2 0,0-2 4 15,1-2-4-15,-5-1 2 16,3 2 0-16,-4-1 0 16,2 1 2-16,0 1 2 15,1 3 0-15,-1 0-2 16,1 2 2-16,0 1-4 15,-1-1 0-15,1 3 1 16,2-1-4-16,0 2 1 16,1-2 3-16,-4 0-4 15,3 3 2-15,0-1-2 16,-8-1-1-16,3 1 2 16,-3 0 1-16,-3-5-1 15,0 2 0-15,1-1 3 16,-1 0-2-16,4 3 3 0,-2-1-2 15,3 3 1 1,2-1-2-16,1 1 2 0,-2 0-1 16,1 0-1-16,-2 0 1 15,3 1 1-15,-3 1 0 16,2-2 4-16,1 1 7 16,-5 1-11-16,4-2 2 15,-1 0-1-15,-2-2 13 16,-2 1 1-16,2-2-9 15,0 2-2-15,-1 0-2 16,0-1-2-16,-1 1 1 16,-1-2-2-16,2 0 0 0,-1 4 4 15,5 0 3-15,1 0 4 16,-3 1-3-16,0-1-6 16,-1 1-2-16,1 1-1 15,-4 1 2-15,-1 0-1 16,1 0-1-16,-4 0 0 15,0 2-2-15,-1 0-2 16,0-1 4-16,3 2-1 16,-3 0 0-16,3 0-3 15,-1 0 2-15,1 0 3 16,0 0 0-16,4 0 0 16,-1 0 1-16,4 0 0 15,-1 0 9-15,-3 0-10 0,0 0 0 16,1 0-1-1,-3 0-1-15,-3 3 1 0,1 3-2 16,-2-1 1-16,0 1 2 16,-1 1-1-16,4-2 1 15,-3 2 0-15,0 2 0 16,0-3-1-16,2 1 0 16,3 0 1-16,5-1-1 15,2-2 1-15,0-1-2 16,0 0 1-16,2-1 1 15,-1 4 0-15,-1-2-2 16,0 3 0-16,-4 0 2 0,1 1 2 16,-3 1-2-1,-1 0-2-15,-1 1 4 0,1 0-4 16,1 0 4-16,1-1-1 16,-2 1-4-16,4-2 5 15,1-1-4-15,1-1 2 16,0 0 2-16,2-2-4 15,-1-1 4-15,2 1 0 16,-1-2-2-16,0 3 4 16,2-1-5-16,0 1 2 15,0-2-1-15,-1 3 0 16,0 1-1-16,-2-2 2 16,-2 4-1-16,3-1 0 15,-1 0 0-15,-2 2 0 16,0 0 0-16,2-2 0 0,-2 3 1 15,-1 2-1 1,-1-2 0-16,2 3 0 0,1 0 0 16,1-2 1-16,1 1-1 15,0-2-1-15,-2 0 1 16,3 3 0-16,-2 1 1 16,3 1-2-16,-3-1 0 15,0 2 1-15,-1-1 1 16,-1 2-2-16,1-1 3 15,-2 0-3-15,1-3 1 16,1 0-1-16,1 0 1 16,3-2 0-16,-1 1 0 0,1-1 0 15,-2 1 0-15,4-1 0 16,-4 4-1-16,2 0 1 16,2 4 0-16,-3-1 0 15,3 2-2-15,-1 1 4 16,-1 1-2-16,1 0 0 15,2 1 1-15,-2-1-1 16,2 2-1-16,0-1 3 16,0-2-3-16,0 3 1 15,-3 2 2-15,0-2-3 16,-4 2 1-16,1 0 2 16,1 1-4-16,-6-2 2 15,1 2 2-15,1-1-4 16,-1 3 3-16,3 0 0 15,1-1-2-15,0 1 2 0,-1-2-2 16,2-2 3-16,2 0-4 16,0 1 2-16,1 1-1 15,-1 0 1-15,-1-1 0 16,1 0 0-16,0-2 1 16,0 0-1-16,-4 0 0 15,1 0 0-15,0 1-1 16,-2 1 3-16,-2 2-3 15,1 0 0-15,0 1 1 16,-1 2-1-16,1 0 1 16,4 1 0-16,-4 0-1 15,-1-1 1-15,4-3 1 0,-2 2-1 16,1 0 0-16,-6-2 1 16,5 1-2-16,0 1 1 15,4-1 1-15,-2 4-3 16,2 0 3-16,-2-2 0 15,1-1-13-15,-2-3 11 16,-2 0-1-16,-3 2 0 16,0 3 2-16,-6 2 0 15,1 0-4-15,-2-2 7 16,2 2-6-16,2 0 3 16,0 0-1-16,3 1 0 15,0 0 2-15,2 0-3 0,1 2 3 16,4-2-2-16,-3 0 0 15,1-1 1-15,0 0-1 16,-2 0-2-16,0 0 1 16,2-2 0-16,-2 0 2 15,2 2 0-15,-1-2-1 16,0 2 3-16,1-3-4 16,-1-1 3-16,0-2 0 15,-1 0-2-15,1 1 1 16,-4 1 1-16,-1-2-2 15,1 2 1-15,-5 1 0 16,4 1-3-16,-2 2 3 16,-1 1 0-16,2 3 0 0,-1-2 0 15,-2 2 2-15,2-4-2 16,0 1 0-16,0 5 0 16,0-1-3-16,-2 2 4 15,4 1-2-15,3-3 1 16,-1 3 0-16,0 1 0 15,1 2-3-15,1-1 3 16,-1 3-2-16,1 2-2 16,2 0-6-16,-2 0 6 15,-5 0 2-15,4-2-3 16,-3 2 2-16,-1 0 2 16,-2-1 0-16,8 0-1 15,-2-1 4-15,-3-2-2 16,4 0 0-16,-2-1 1 15,2-1-1-15,0 1-3 16,3-1 5-16,-1 4-1 0,-2-5 0 16,-1 4-2-16,-3 2 3 15,3-2-2-15,0 2-1 16,-1-1 1-16,1 0-1 16,1 0 2-16,-2 1 0 15,1 1-3-15,4 1 3 16,-1 2 1-16,1-1-2 15,4-1 0-15,-1 0 1 16,3 1-1-16,-1 1 0 0,1-2 2 16,-3-1-1-1,0 2 0-15,0-2 1 0,0 0-1 16,1-1-2-16,1-2 3 16,-1 0 2-16,2 1-4 15,-3-1 5-15,3-1-1 16,-3-4-4-16,0 3 1 15,3 1 0-15,-3 3 7 16,3 1 3-16,-4-2-4 16,4 1-6-16,0 1 3 15,-1 1-1-15,1 2 3 16,0 1-3-16,0 2 5 0,0 3-6 16,0-1 1-1,0-1 1-15,0 2-3 0,0-2-2 16,0 1 1-16,1 0 0 15,3 2 2-15,-4-3-2 16,3 2 0-16,-3 2 2 16,0 0-2-16,3 4 0 15,-3-1 0-15,0 4 0 16,0-2-4-16,0 3 6 16,-6 3-4-16,1 2 6 15,-1 4-3-15,0 1-1 16,0 2 2-16,1 1 1 15,4 2-1-15,-1-2-1 16,2 0 0-16,0-4 0 16,0-3-2-16,0-3 2 15,5-3-1-15,2-2-1 16,4 1 0-16,0-1 3 0,3 0-2 16,-1 2-1-16,1-2 2 15,-4 0-1-15,3 0-1 16,1-1 1-16,2 4 0 15,-1-3 0-15,6-2-1 16,1-2 0-16,-1-4 3 16,6-2-3-16,1-3 1 15,1-2 1-15,0-4-3 16,6 0 4-16,1-5-2 16,1-3 0-16,1-1 0 15,0-1-1-15,-1-2 0 0,0 0 0 16,-1-1 1-1,4-3 0-15,-3 1 0 0,-2-1 0 16,2-1 0-16,3 4 0 16,-1-2 0-16,1 0-1 15,1 1-2-15,-3-2 3 16,1 0-2-16,-4 0 1 16,3 0-2-16,-1 0 2 15,0-2-1-15,-1 1 2 16,-3 0-2-16,-2 1 4 15,2 1-3-15,-2-1 0 16,2 0 1-16,3-2 0 0,2-2 0 16,-1-3-1-1,2-3 0-15,1 2 1 0,2-3-1 16,0 0 2-16,-2 1-2 16,3-1 2-16,-1-1-1 15,-3 3-1-15,-1-4 1 16,1-1 0-16,-3-1 1 15,-2-2-2-15,0-1 2 16,-1-3-3-16,0-2 3 16,-2-1-1-16,0-3-6 15,-1 0 2-15,3-1-2 16,-8-1 0-16,0-2-17 16,-1 0 10-16,-3-1 3 15,-3 0 6-15,1 0 0 0,-1 0-1 16,-3-1-6-16,1-9 3 15,-1-2 8-15,-1-2 0 16,5-1-1-16,-7 1 2 16,4-2-4-16,-2 1 0 15,1 0 1-15,-2-1 1 16,5 1 1-16,-4 0-1 16,3 1 1-16,5-1 0 15,-2-1 0-15,-1 1 0 16,-2-2 2-16,-1 1-4 15,0-2 7-15,-4-2 0 16,-1-1 8-16,-7-2-6 16,1-1-3-16,-5-2 13 15,0-3-11-15,0 0-2 16,-9 1-6-16,-2 6-5 0,0 8 1 16,-3 5 5-16,0 7-6 15,-5 2-14-15,0 0-49 16,-2 0-91-16,-6 5 134 15</inkml:trace>
  <inkml:trace contextRef="#ctx0" brushRef="#br0" timeOffset="9071.362">5045 14008 185 0,'0'-1'304'16,"0"-1"-296"-16,0 2-2 16,-5 0-5-16,-3 2-3 15,-3 18-2-15,-6 10-1 16,-6 7 4-16,-1 2 0 15,3 0-1-15,0-4 3 16,5-3 0-16,2-6-2 0,7-7-4 16,-4-6-5-1,7-5 0-15,1-5 2 0,0-2-10 16,3-1-14-16,0 0-25 16,0 0-2-16,4 0 1 15,17-1 23-15,3-16 15 16,7-6-20-16,-1-8-16 15,1-6 47-15,7-4 4 16</inkml:trace>
  <inkml:trace contextRef="#ctx0" brushRef="#br0" timeOffset="9351.222">5045 14008 16 0,'95'18'44'15,"-82"-33"-31"-15,-7 6-10 16,-3 5 2-16,-1 4 13 0,2 0 64 16,1 3-60-1,-1 14-1-15,8 5-12 0,-5 3-7 16,4 3-2-16,-2 1 0 15,0 0 0-15,1 2 0 16,2-5 0-16,-3-4 2 16,-4-5-2-16,-4-3 11 15,-1-6 23-15,0-2 23 16,0-4-8-16,0-2-8 16,-6 0-22-16,-18 0-10 15,-8-7 12-15,-12-9-20 16,-3-6-2-16,-3-5 1 15,-8-5-1-15,-1-1-13 16,-4-3-24-16,-7 3-131 16,0 10-21-16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55CCF4-AD44-4D6B-B4D3-99A33C51CB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C4DCF-1EA6-46C9-82A1-876958327B56}" type="slidenum">
              <a:rPr lang="de-DE"/>
              <a:pPr/>
              <a:t>2</a:t>
            </a:fld>
            <a:endParaRPr lang="de-DE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811213"/>
            <a:ext cx="4240212" cy="31797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6AE14-D7E7-4691-91D3-F9EA7F9D1220}" type="slidenum">
              <a:rPr lang="de-DE"/>
              <a:pPr/>
              <a:t>3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811213"/>
            <a:ext cx="4240212" cy="3179762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AC45D-4207-4528-8AE8-AFAB2CD9B0B6}" type="slidenum">
              <a:rPr lang="de-DE"/>
              <a:pPr/>
              <a:t>10</a:t>
            </a:fld>
            <a:endParaRPr lang="de-DE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811213"/>
            <a:ext cx="4240212" cy="317976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292CC-4F42-4574-9FB1-B4D02BD8738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F3906-7657-40BE-91E6-2F6E7B86ED9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AEE52-D0C1-4993-828A-03895EBF36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A6920-2E5D-4030-9676-D8106FB8733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71CF8-04A8-4E97-8357-4BE8FB14AF5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18C94-C41A-4AC6-B6C7-A2EA86C898B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438DD-F50D-4FC8-B90F-F1A386230A5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96FEB-54F1-4BA9-B73A-D0316C57DB9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73FFC-453D-4EB8-84C4-44D4CA468A8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7FE8D-4287-4454-997C-8FBEA23CFF2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077C-D9E6-4299-9431-B30ED234012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Format des Titel-Masters zu bearbeiten.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586864-E3EB-48E0-AC9F-666DE7D418CE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5.jpe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4.jpeg"/><Relationship Id="rId17" Type="http://schemas.openxmlformats.org/officeDocument/2006/relationships/image" Target="../media/image9.png"/><Relationship Id="rId2" Type="http://schemas.openxmlformats.org/officeDocument/2006/relationships/audio" Target="../media/media1.WAV"/><Relationship Id="rId16" Type="http://schemas.openxmlformats.org/officeDocument/2006/relationships/image" Target="../media/image8.jpe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6.xml"/><Relationship Id="rId5" Type="http://schemas.microsoft.com/office/2007/relationships/media" Target="../media/media3.WAV"/><Relationship Id="rId15" Type="http://schemas.openxmlformats.org/officeDocument/2006/relationships/image" Target="../media/image7.jpe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2.WAV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14.jpeg"/><Relationship Id="rId3" Type="http://schemas.microsoft.com/office/2007/relationships/media" Target="../media/media6.WAV"/><Relationship Id="rId7" Type="http://schemas.microsoft.com/office/2007/relationships/media" Target="../media/media2.WAV"/><Relationship Id="rId12" Type="http://schemas.openxmlformats.org/officeDocument/2006/relationships/audio" Target="../media/media5.WAV"/><Relationship Id="rId17" Type="http://schemas.openxmlformats.org/officeDocument/2006/relationships/image" Target="../media/image13.jpeg"/><Relationship Id="rId2" Type="http://schemas.openxmlformats.org/officeDocument/2006/relationships/audio" Target="../media/media1.WAV"/><Relationship Id="rId16" Type="http://schemas.openxmlformats.org/officeDocument/2006/relationships/image" Target="../media/image12.jpeg"/><Relationship Id="rId20" Type="http://schemas.openxmlformats.org/officeDocument/2006/relationships/image" Target="../media/image15.jpeg"/><Relationship Id="rId1" Type="http://schemas.microsoft.com/office/2007/relationships/media" Target="../media/media1.WAV"/><Relationship Id="rId6" Type="http://schemas.openxmlformats.org/officeDocument/2006/relationships/audio" Target="../media/media7.WAV"/><Relationship Id="rId11" Type="http://schemas.microsoft.com/office/2007/relationships/media" Target="../media/media5.WAV"/><Relationship Id="rId5" Type="http://schemas.microsoft.com/office/2007/relationships/media" Target="../media/media7.WAV"/><Relationship Id="rId15" Type="http://schemas.openxmlformats.org/officeDocument/2006/relationships/image" Target="../media/image11.jpeg"/><Relationship Id="rId10" Type="http://schemas.openxmlformats.org/officeDocument/2006/relationships/audio" Target="../media/media3.WAV"/><Relationship Id="rId19" Type="http://schemas.openxmlformats.org/officeDocument/2006/relationships/image" Target="../media/image9.png"/><Relationship Id="rId4" Type="http://schemas.openxmlformats.org/officeDocument/2006/relationships/audio" Target="../media/media6.WAV"/><Relationship Id="rId9" Type="http://schemas.microsoft.com/office/2007/relationships/media" Target="../media/media3.WAV"/><Relationship Id="rId1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de-DE"/>
              <a:t>Digitalisierung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685800"/>
          </a:xfrm>
        </p:spPr>
        <p:txBody>
          <a:bodyPr/>
          <a:lstStyle/>
          <a:p>
            <a:r>
              <a:rPr lang="de-DE"/>
              <a:t>Prof. Hansjörg Mixdorff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76200"/>
            <a:ext cx="8593137" cy="11811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DAC-Ausgang für ein Sinussignal</a:t>
            </a:r>
            <a:endParaRPr lang="en-US" baseline="-2500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25" y="1371600"/>
            <a:ext cx="7469188" cy="4913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/>
              <a:t>Signalverarbeitungssystem</a:t>
            </a:r>
            <a:r>
              <a:rPr lang="en-US" baseline="-25000"/>
              <a:t>1</a:t>
            </a:r>
            <a:endParaRPr lang="en-US" sz="32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25" y="2057400"/>
            <a:ext cx="8229600" cy="1985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55688" y="4648200"/>
            <a:ext cx="71072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de-DE" sz="1600" b="1">
                <a:latin typeface="Arial" charset="0"/>
              </a:rPr>
              <a:t>Sensoren                                    Verarbeitung                                            Aktoren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76200"/>
            <a:ext cx="8593137" cy="11811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Abtastzeitpunkte auf einem Sinussignal</a:t>
            </a:r>
            <a:endParaRPr lang="en-US" baseline="-250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1524000"/>
            <a:ext cx="8439150" cy="4833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Abtastung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43608" y="5949280"/>
            <a:ext cx="6373604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400" b="1" dirty="0">
                <a:latin typeface="Arial" charset="0"/>
              </a:rPr>
              <a:t>Unterschiedliche Abtastfrequenzen und ihre Auswirkungen. </a:t>
            </a:r>
          </a:p>
          <a:p>
            <a:pPr algn="l"/>
            <a:r>
              <a:rPr lang="de-DE" sz="1400" b="1" dirty="0">
                <a:latin typeface="Arial" charset="0"/>
              </a:rPr>
              <a:t>Oben: Abtastung zweimal pro Signalperiode (</a:t>
            </a:r>
            <a:r>
              <a:rPr lang="de-DE" sz="1400" b="1" i="1" dirty="0">
                <a:latin typeface="Arial" charset="0"/>
              </a:rPr>
              <a:t>besser</a:t>
            </a:r>
            <a:r>
              <a:rPr lang="de-DE" sz="1400" b="1" dirty="0">
                <a:latin typeface="Arial" charset="0"/>
              </a:rPr>
              <a:t> :mehr als zweimal!) </a:t>
            </a:r>
          </a:p>
          <a:p>
            <a:pPr algn="l"/>
            <a:r>
              <a:rPr lang="de-DE" sz="1400" b="1" dirty="0">
                <a:latin typeface="Arial" charset="0"/>
              </a:rPr>
              <a:t>Unten: Aliasing durch zu seltene Abtastung, nur 1,33 mal pro Periode!  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1384300"/>
            <a:ext cx="7104063" cy="4578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de-DE">
                <a:latin typeface="Arial" charset="0"/>
              </a:rPr>
              <a:t>Vom analogen Signal zum digitalen und zurück</a:t>
            </a:r>
            <a:endParaRPr lang="de-DE"/>
          </a:p>
        </p:txBody>
      </p:sp>
      <p:grpSp>
        <p:nvGrpSpPr>
          <p:cNvPr id="3155" name="Group 83"/>
          <p:cNvGrpSpPr>
            <a:grpSpLocks/>
          </p:cNvGrpSpPr>
          <p:nvPr/>
        </p:nvGrpSpPr>
        <p:grpSpPr bwMode="auto">
          <a:xfrm>
            <a:off x="1219200" y="1752600"/>
            <a:ext cx="1447800" cy="1541463"/>
            <a:chOff x="1344" y="2112"/>
            <a:chExt cx="912" cy="971"/>
          </a:xfrm>
        </p:grpSpPr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344" y="2640"/>
              <a:ext cx="91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Tiefpaß</a:t>
              </a:r>
            </a:p>
            <a:p>
              <a:pPr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(Antialiasing)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584" y="2127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090" name="Group 18"/>
            <p:cNvGrpSpPr>
              <a:grpSpLocks/>
            </p:cNvGrpSpPr>
            <p:nvPr/>
          </p:nvGrpSpPr>
          <p:grpSpPr bwMode="auto">
            <a:xfrm>
              <a:off x="1670" y="2329"/>
              <a:ext cx="260" cy="201"/>
              <a:chOff x="768" y="1152"/>
              <a:chExt cx="432" cy="336"/>
            </a:xfrm>
          </p:grpSpPr>
          <p:sp>
            <p:nvSpPr>
              <p:cNvPr id="3085" name="Line 13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86" name="Line 14"/>
              <p:cNvSpPr>
                <a:spLocks noChangeShapeType="1"/>
              </p:cNvSpPr>
              <p:nvPr/>
            </p:nvSpPr>
            <p:spPr bwMode="auto">
              <a:xfrm>
                <a:off x="768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87" name="Line 15"/>
              <p:cNvSpPr>
                <a:spLocks noChangeShapeType="1"/>
              </p:cNvSpPr>
              <p:nvPr/>
            </p:nvSpPr>
            <p:spPr bwMode="auto">
              <a:xfrm>
                <a:off x="768" y="1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88" name="Line 16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1632" y="2112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>
                  <a:latin typeface="Arial" charset="0"/>
                </a:rPr>
                <a:t>f</a:t>
              </a:r>
              <a:r>
                <a:rPr lang="de-DE" sz="1200" baseline="-25000">
                  <a:latin typeface="Arial" charset="0"/>
                </a:rPr>
                <a:t>g</a:t>
              </a:r>
              <a:r>
                <a:rPr lang="de-DE" sz="1200">
                  <a:latin typeface="Arial" charset="0"/>
                </a:rPr>
                <a:t>=3.7kHz</a:t>
              </a:r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152400" y="1752600"/>
            <a:ext cx="1295400" cy="838200"/>
            <a:chOff x="240" y="1104"/>
            <a:chExt cx="816" cy="528"/>
          </a:xfrm>
        </p:grpSpPr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240" y="1104"/>
              <a:ext cx="81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288" y="1200"/>
              <a:ext cx="75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>
                  <a:latin typeface="Arial" charset="0"/>
                </a:rPr>
                <a:t>Analoges Sprachsignal hoher Qualität</a:t>
              </a:r>
            </a:p>
          </p:txBody>
        </p:sp>
      </p:grpSp>
      <p:grpSp>
        <p:nvGrpSpPr>
          <p:cNvPr id="3110" name="Group 38"/>
          <p:cNvGrpSpPr>
            <a:grpSpLocks/>
          </p:cNvGrpSpPr>
          <p:nvPr/>
        </p:nvGrpSpPr>
        <p:grpSpPr bwMode="auto">
          <a:xfrm>
            <a:off x="2286000" y="1752600"/>
            <a:ext cx="1371600" cy="1174750"/>
            <a:chOff x="1776" y="1248"/>
            <a:chExt cx="864" cy="740"/>
          </a:xfrm>
        </p:grpSpPr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1776" y="1776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Abtastung</a:t>
              </a:r>
            </a:p>
          </p:txBody>
        </p:sp>
        <p:sp>
          <p:nvSpPr>
            <p:cNvPr id="3096" name="Rectangle 24"/>
            <p:cNvSpPr>
              <a:spLocks noChangeArrowheads="1"/>
            </p:cNvSpPr>
            <p:nvPr/>
          </p:nvSpPr>
          <p:spPr bwMode="auto">
            <a:xfrm>
              <a:off x="196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2064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112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>
              <a:off x="216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20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>
              <a:off x="225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30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930" y="1248"/>
              <a:ext cx="5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>
                  <a:latin typeface="Arial" charset="0"/>
                </a:rPr>
                <a:t>f</a:t>
              </a:r>
              <a:r>
                <a:rPr lang="de-DE" sz="1200" baseline="-25000">
                  <a:latin typeface="Arial" charset="0"/>
                </a:rPr>
                <a:t>a</a:t>
              </a:r>
              <a:r>
                <a:rPr lang="de-DE" sz="1200">
                  <a:latin typeface="Arial" charset="0"/>
                </a:rPr>
                <a:t>=8kHz</a:t>
              </a:r>
            </a:p>
          </p:txBody>
        </p:sp>
      </p:grpSp>
      <p:grpSp>
        <p:nvGrpSpPr>
          <p:cNvPr id="3124" name="Group 52"/>
          <p:cNvGrpSpPr>
            <a:grpSpLocks/>
          </p:cNvGrpSpPr>
          <p:nvPr/>
        </p:nvGrpSpPr>
        <p:grpSpPr bwMode="auto">
          <a:xfrm>
            <a:off x="3276600" y="1752600"/>
            <a:ext cx="1828800" cy="1174750"/>
            <a:chOff x="2592" y="1248"/>
            <a:chExt cx="1152" cy="740"/>
          </a:xfrm>
        </p:grpSpPr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32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122" name="Group 50"/>
            <p:cNvGrpSpPr>
              <a:grpSpLocks/>
            </p:cNvGrpSpPr>
            <p:nvPr/>
          </p:nvGrpSpPr>
          <p:grpSpPr bwMode="auto">
            <a:xfrm>
              <a:off x="2880" y="1344"/>
              <a:ext cx="288" cy="240"/>
              <a:chOff x="3024" y="1392"/>
              <a:chExt cx="288" cy="240"/>
            </a:xfrm>
          </p:grpSpPr>
          <p:sp>
            <p:nvSpPr>
              <p:cNvPr id="3111" name="Line 39"/>
              <p:cNvSpPr>
                <a:spLocks noChangeShapeType="1"/>
              </p:cNvSpPr>
              <p:nvPr/>
            </p:nvSpPr>
            <p:spPr bwMode="auto">
              <a:xfrm>
                <a:off x="3024" y="16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/>
            </p:nvSpPr>
            <p:spPr bwMode="auto">
              <a:xfrm flipV="1">
                <a:off x="3072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3" name="Line 41"/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4" name="Line 42"/>
              <p:cNvSpPr>
                <a:spLocks noChangeShapeType="1"/>
              </p:cNvSpPr>
              <p:nvPr/>
            </p:nvSpPr>
            <p:spPr bwMode="auto">
              <a:xfrm flipV="1">
                <a:off x="3120" y="153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/>
            </p:nvSpPr>
            <p:spPr bwMode="auto">
              <a:xfrm>
                <a:off x="3120" y="15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/>
            </p:nvSpPr>
            <p:spPr bwMode="auto">
              <a:xfrm flipV="1">
                <a:off x="3168" y="14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7" name="Line 45"/>
              <p:cNvSpPr>
                <a:spLocks noChangeShapeType="1"/>
              </p:cNvSpPr>
              <p:nvPr/>
            </p:nvSpPr>
            <p:spPr bwMode="auto">
              <a:xfrm>
                <a:off x="3168" y="148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8" name="Line 46"/>
              <p:cNvSpPr>
                <a:spLocks noChangeShapeType="1"/>
              </p:cNvSpPr>
              <p:nvPr/>
            </p:nvSpPr>
            <p:spPr bwMode="auto">
              <a:xfrm flipV="1">
                <a:off x="3216" y="144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19" name="Line 47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20" name="Line 48"/>
              <p:cNvSpPr>
                <a:spLocks noChangeShapeType="1"/>
              </p:cNvSpPr>
              <p:nvPr/>
            </p:nvSpPr>
            <p:spPr bwMode="auto">
              <a:xfrm flipV="1">
                <a:off x="3264" y="139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21" name="Line 4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3123" name="Text Box 51"/>
            <p:cNvSpPr txBox="1">
              <a:spLocks noChangeArrowheads="1"/>
            </p:cNvSpPr>
            <p:nvPr/>
          </p:nvSpPr>
          <p:spPr bwMode="auto">
            <a:xfrm>
              <a:off x="2592" y="1776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Quantisierung</a:t>
              </a:r>
            </a:p>
          </p:txBody>
        </p:sp>
      </p:grpSp>
      <p:grpSp>
        <p:nvGrpSpPr>
          <p:cNvPr id="3151" name="Group 79"/>
          <p:cNvGrpSpPr>
            <a:grpSpLocks/>
          </p:cNvGrpSpPr>
          <p:nvPr/>
        </p:nvGrpSpPr>
        <p:grpSpPr bwMode="auto">
          <a:xfrm>
            <a:off x="4495800" y="1752600"/>
            <a:ext cx="838200" cy="685800"/>
            <a:chOff x="3264" y="1248"/>
            <a:chExt cx="528" cy="432"/>
          </a:xfrm>
        </p:grpSpPr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3312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3264" y="129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>
                  <a:latin typeface="Arial" charset="0"/>
                </a:rPr>
                <a:t>DSP</a:t>
              </a:r>
            </a:p>
          </p:txBody>
        </p:sp>
      </p:grpSp>
      <p:grpSp>
        <p:nvGrpSpPr>
          <p:cNvPr id="3140" name="Group 68"/>
          <p:cNvGrpSpPr>
            <a:grpSpLocks/>
          </p:cNvGrpSpPr>
          <p:nvPr/>
        </p:nvGrpSpPr>
        <p:grpSpPr bwMode="auto">
          <a:xfrm>
            <a:off x="5181600" y="1752600"/>
            <a:ext cx="1905000" cy="1174750"/>
            <a:chOff x="3792" y="2064"/>
            <a:chExt cx="1200" cy="740"/>
          </a:xfrm>
        </p:grpSpPr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>
              <a:off x="4032" y="2064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127" name="Group 55"/>
            <p:cNvGrpSpPr>
              <a:grpSpLocks/>
            </p:cNvGrpSpPr>
            <p:nvPr/>
          </p:nvGrpSpPr>
          <p:grpSpPr bwMode="auto">
            <a:xfrm>
              <a:off x="4080" y="2160"/>
              <a:ext cx="288" cy="240"/>
              <a:chOff x="3024" y="1392"/>
              <a:chExt cx="288" cy="240"/>
            </a:xfrm>
          </p:grpSpPr>
          <p:sp>
            <p:nvSpPr>
              <p:cNvPr id="3128" name="Line 56"/>
              <p:cNvSpPr>
                <a:spLocks noChangeShapeType="1"/>
              </p:cNvSpPr>
              <p:nvPr/>
            </p:nvSpPr>
            <p:spPr bwMode="auto">
              <a:xfrm>
                <a:off x="3024" y="16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29" name="Line 57"/>
              <p:cNvSpPr>
                <a:spLocks noChangeShapeType="1"/>
              </p:cNvSpPr>
              <p:nvPr/>
            </p:nvSpPr>
            <p:spPr bwMode="auto">
              <a:xfrm flipV="1">
                <a:off x="3072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0" name="Line 58"/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/>
            </p:nvSpPr>
            <p:spPr bwMode="auto">
              <a:xfrm flipV="1">
                <a:off x="3120" y="153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2" name="Line 60"/>
              <p:cNvSpPr>
                <a:spLocks noChangeShapeType="1"/>
              </p:cNvSpPr>
              <p:nvPr/>
            </p:nvSpPr>
            <p:spPr bwMode="auto">
              <a:xfrm>
                <a:off x="3120" y="15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auto">
              <a:xfrm flipV="1">
                <a:off x="3168" y="14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4" name="Line 62"/>
              <p:cNvSpPr>
                <a:spLocks noChangeShapeType="1"/>
              </p:cNvSpPr>
              <p:nvPr/>
            </p:nvSpPr>
            <p:spPr bwMode="auto">
              <a:xfrm>
                <a:off x="3168" y="148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5" name="Line 63"/>
              <p:cNvSpPr>
                <a:spLocks noChangeShapeType="1"/>
              </p:cNvSpPr>
              <p:nvPr/>
            </p:nvSpPr>
            <p:spPr bwMode="auto">
              <a:xfrm flipV="1">
                <a:off x="3216" y="144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6" name="Line 6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7" name="Line 65"/>
              <p:cNvSpPr>
                <a:spLocks noChangeShapeType="1"/>
              </p:cNvSpPr>
              <p:nvPr/>
            </p:nvSpPr>
            <p:spPr bwMode="auto">
              <a:xfrm flipV="1">
                <a:off x="3264" y="139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38" name="Line 6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3139" name="Text Box 67"/>
            <p:cNvSpPr txBox="1">
              <a:spLocks noChangeArrowheads="1"/>
            </p:cNvSpPr>
            <p:nvPr/>
          </p:nvSpPr>
          <p:spPr bwMode="auto">
            <a:xfrm>
              <a:off x="3792" y="2592"/>
              <a:ext cx="1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D/A-Wandlung</a:t>
              </a:r>
            </a:p>
          </p:txBody>
        </p:sp>
      </p:grpSp>
      <p:grpSp>
        <p:nvGrpSpPr>
          <p:cNvPr id="3150" name="Group 78"/>
          <p:cNvGrpSpPr>
            <a:grpSpLocks/>
          </p:cNvGrpSpPr>
          <p:nvPr/>
        </p:nvGrpSpPr>
        <p:grpSpPr bwMode="auto">
          <a:xfrm>
            <a:off x="6019800" y="1752600"/>
            <a:ext cx="2057400" cy="1541463"/>
            <a:chOff x="2688" y="2784"/>
            <a:chExt cx="1296" cy="971"/>
          </a:xfrm>
        </p:grpSpPr>
        <p:sp>
          <p:nvSpPr>
            <p:cNvPr id="3142" name="Text Box 70"/>
            <p:cNvSpPr txBox="1">
              <a:spLocks noChangeArrowheads="1"/>
            </p:cNvSpPr>
            <p:nvPr/>
          </p:nvSpPr>
          <p:spPr bwMode="auto">
            <a:xfrm>
              <a:off x="2688" y="3312"/>
              <a:ext cx="129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Tiefpaß</a:t>
              </a:r>
            </a:p>
            <a:p>
              <a:pPr>
                <a:spcBef>
                  <a:spcPct val="50000"/>
                </a:spcBef>
              </a:pPr>
              <a:r>
                <a:rPr lang="de-DE" sz="1600">
                  <a:latin typeface="Arial" charset="0"/>
                </a:rPr>
                <a:t> (Rekonstruktion)</a:t>
              </a:r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3120" y="2799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144" name="Group 72"/>
            <p:cNvGrpSpPr>
              <a:grpSpLocks/>
            </p:cNvGrpSpPr>
            <p:nvPr/>
          </p:nvGrpSpPr>
          <p:grpSpPr bwMode="auto">
            <a:xfrm>
              <a:off x="3206" y="3001"/>
              <a:ext cx="260" cy="201"/>
              <a:chOff x="768" y="1152"/>
              <a:chExt cx="432" cy="336"/>
            </a:xfrm>
          </p:grpSpPr>
          <p:sp>
            <p:nvSpPr>
              <p:cNvPr id="3145" name="Line 73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46" name="Line 74"/>
              <p:cNvSpPr>
                <a:spLocks noChangeShapeType="1"/>
              </p:cNvSpPr>
              <p:nvPr/>
            </p:nvSpPr>
            <p:spPr bwMode="auto">
              <a:xfrm>
                <a:off x="768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47" name="Line 75"/>
              <p:cNvSpPr>
                <a:spLocks noChangeShapeType="1"/>
              </p:cNvSpPr>
              <p:nvPr/>
            </p:nvSpPr>
            <p:spPr bwMode="auto">
              <a:xfrm>
                <a:off x="768" y="1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48" name="Line 76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3168" y="2784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>
                  <a:latin typeface="Arial" charset="0"/>
                </a:rPr>
                <a:t>f</a:t>
              </a:r>
              <a:r>
                <a:rPr lang="de-DE" sz="1200" baseline="-25000">
                  <a:latin typeface="Arial" charset="0"/>
                </a:rPr>
                <a:t>g</a:t>
              </a:r>
              <a:r>
                <a:rPr lang="de-DE" sz="1200">
                  <a:latin typeface="Arial" charset="0"/>
                </a:rPr>
                <a:t>=3.7kHz</a:t>
              </a:r>
            </a:p>
          </p:txBody>
        </p:sp>
      </p:grpSp>
      <p:grpSp>
        <p:nvGrpSpPr>
          <p:cNvPr id="3152" name="Group 80"/>
          <p:cNvGrpSpPr>
            <a:grpSpLocks/>
          </p:cNvGrpSpPr>
          <p:nvPr/>
        </p:nvGrpSpPr>
        <p:grpSpPr bwMode="auto">
          <a:xfrm>
            <a:off x="7543800" y="1752600"/>
            <a:ext cx="1295400" cy="838200"/>
            <a:chOff x="240" y="1104"/>
            <a:chExt cx="816" cy="528"/>
          </a:xfrm>
        </p:grpSpPr>
        <p:sp>
          <p:nvSpPr>
            <p:cNvPr id="3153" name="Oval 81"/>
            <p:cNvSpPr>
              <a:spLocks noChangeArrowheads="1"/>
            </p:cNvSpPr>
            <p:nvPr/>
          </p:nvSpPr>
          <p:spPr bwMode="auto">
            <a:xfrm>
              <a:off x="240" y="1104"/>
              <a:ext cx="81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54" name="Text Box 82"/>
            <p:cNvSpPr txBox="1">
              <a:spLocks noChangeArrowheads="1"/>
            </p:cNvSpPr>
            <p:nvPr/>
          </p:nvSpPr>
          <p:spPr bwMode="auto">
            <a:xfrm>
              <a:off x="288" y="1200"/>
              <a:ext cx="75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>
                  <a:latin typeface="Arial" charset="0"/>
                </a:rPr>
                <a:t>Rekonstruiertes analoges Sprachsignal</a:t>
              </a:r>
            </a:p>
          </p:txBody>
        </p:sp>
      </p:grpSp>
      <p:sp>
        <p:nvSpPr>
          <p:cNvPr id="3156" name="Line 84"/>
          <p:cNvSpPr>
            <a:spLocks noChangeShapeType="1"/>
          </p:cNvSpPr>
          <p:nvPr/>
        </p:nvSpPr>
        <p:spPr bwMode="auto">
          <a:xfrm>
            <a:off x="14478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57" name="Line 85"/>
          <p:cNvSpPr>
            <a:spLocks noChangeShapeType="1"/>
          </p:cNvSpPr>
          <p:nvPr/>
        </p:nvSpPr>
        <p:spPr bwMode="auto">
          <a:xfrm>
            <a:off x="22860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58" name="Line 86"/>
          <p:cNvSpPr>
            <a:spLocks noChangeShapeType="1"/>
          </p:cNvSpPr>
          <p:nvPr/>
        </p:nvSpPr>
        <p:spPr bwMode="auto">
          <a:xfrm>
            <a:off x="32766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59" name="Line 87"/>
          <p:cNvSpPr>
            <a:spLocks noChangeShapeType="1"/>
          </p:cNvSpPr>
          <p:nvPr/>
        </p:nvSpPr>
        <p:spPr bwMode="auto">
          <a:xfrm>
            <a:off x="4343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60" name="Line 88"/>
          <p:cNvSpPr>
            <a:spLocks noChangeShapeType="1"/>
          </p:cNvSpPr>
          <p:nvPr/>
        </p:nvSpPr>
        <p:spPr bwMode="auto">
          <a:xfrm>
            <a:off x="52578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61" name="Line 89"/>
          <p:cNvSpPr>
            <a:spLocks noChangeShapeType="1"/>
          </p:cNvSpPr>
          <p:nvPr/>
        </p:nvSpPr>
        <p:spPr bwMode="auto">
          <a:xfrm>
            <a:off x="62484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62" name="Line 90"/>
          <p:cNvSpPr>
            <a:spLocks noChangeShapeType="1"/>
          </p:cNvSpPr>
          <p:nvPr/>
        </p:nvSpPr>
        <p:spPr bwMode="auto">
          <a:xfrm>
            <a:off x="73914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164" name="Picture 92" descr="E:\DAT\16k_wideband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429000"/>
            <a:ext cx="2057400" cy="1014413"/>
          </a:xfrm>
          <a:prstGeom prst="rect">
            <a:avLst/>
          </a:prstGeom>
          <a:noFill/>
        </p:spPr>
      </p:pic>
      <p:pic>
        <p:nvPicPr>
          <p:cNvPr id="3165" name="Picture 93" descr="E:\DAT\8k_low_pas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4648200"/>
            <a:ext cx="2057400" cy="1016000"/>
          </a:xfrm>
          <a:prstGeom prst="rect">
            <a:avLst/>
          </a:prstGeom>
          <a:noFill/>
        </p:spPr>
      </p:pic>
      <p:pic>
        <p:nvPicPr>
          <p:cNvPr id="3166" name="Picture 94" descr="E:\DAT\8k_sampled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95600" y="3200400"/>
            <a:ext cx="2057400" cy="1014413"/>
          </a:xfrm>
          <a:prstGeom prst="rect">
            <a:avLst/>
          </a:prstGeom>
          <a:noFill/>
        </p:spPr>
      </p:pic>
      <p:pic>
        <p:nvPicPr>
          <p:cNvPr id="3167" name="Picture 95" descr="E:\DAT\8k_step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81600" y="3284984"/>
            <a:ext cx="2057400" cy="1014413"/>
          </a:xfrm>
          <a:prstGeom prst="rect">
            <a:avLst/>
          </a:prstGeom>
          <a:noFill/>
        </p:spPr>
      </p:pic>
      <p:pic>
        <p:nvPicPr>
          <p:cNvPr id="3168" name="Picture 96" descr="E:\DAT\8k_sampled_low_pas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86600" y="4149080"/>
            <a:ext cx="2057400" cy="1014413"/>
          </a:xfrm>
          <a:prstGeom prst="rect">
            <a:avLst/>
          </a:prstGeom>
          <a:noFill/>
        </p:spPr>
      </p:pic>
      <p:sp>
        <p:nvSpPr>
          <p:cNvPr id="3169" name="Line 97"/>
          <p:cNvSpPr>
            <a:spLocks noChangeShapeType="1"/>
          </p:cNvSpPr>
          <p:nvPr/>
        </p:nvSpPr>
        <p:spPr bwMode="auto">
          <a:xfrm flipH="1" flipV="1">
            <a:off x="838200" y="2590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0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38100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 flipH="1" flipV="1">
            <a:off x="3352800" y="21336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2" name="Line 100"/>
          <p:cNvSpPr>
            <a:spLocks noChangeShapeType="1"/>
          </p:cNvSpPr>
          <p:nvPr/>
        </p:nvSpPr>
        <p:spPr bwMode="auto">
          <a:xfrm flipV="1">
            <a:off x="6248400" y="21336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3" name="Line 101"/>
          <p:cNvSpPr>
            <a:spLocks noChangeShapeType="1"/>
          </p:cNvSpPr>
          <p:nvPr/>
        </p:nvSpPr>
        <p:spPr bwMode="auto">
          <a:xfrm flipH="1" flipV="1">
            <a:off x="8153400" y="2590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174" name="Picture 102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200" y="4495800"/>
            <a:ext cx="304800" cy="304800"/>
          </a:xfrm>
          <a:prstGeom prst="rect">
            <a:avLst/>
          </a:prstGeom>
          <a:noFill/>
        </p:spPr>
      </p:pic>
      <p:pic>
        <p:nvPicPr>
          <p:cNvPr id="3175" name="Picture 103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91680" y="5715000"/>
            <a:ext cx="304800" cy="304800"/>
          </a:xfrm>
          <a:prstGeom prst="rect">
            <a:avLst/>
          </a:prstGeom>
          <a:noFill/>
        </p:spPr>
      </p:pic>
      <p:pic>
        <p:nvPicPr>
          <p:cNvPr id="3176" name="Picture 104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29000" y="4267200"/>
            <a:ext cx="304800" cy="304800"/>
          </a:xfrm>
          <a:prstGeom prst="rect">
            <a:avLst/>
          </a:prstGeom>
          <a:noFill/>
        </p:spPr>
      </p:pic>
      <p:pic>
        <p:nvPicPr>
          <p:cNvPr id="3177" name="Picture 105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81600" y="4293096"/>
            <a:ext cx="304800" cy="304800"/>
          </a:xfrm>
          <a:prstGeom prst="rect">
            <a:avLst/>
          </a:prstGeom>
          <a:noFill/>
        </p:spPr>
      </p:pic>
      <p:pic>
        <p:nvPicPr>
          <p:cNvPr id="3178" name="Picture 106">
            <a:hlinkClick r:id="" action="ppaction://media"/>
          </p:cNvPr>
          <p:cNvPicPr>
            <a:picLocks noChangeAspect="1" noChangeArrowheads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91536" y="5301208"/>
            <a:ext cx="304800" cy="304800"/>
          </a:xfrm>
          <a:prstGeom prst="rect">
            <a:avLst/>
          </a:prstGeom>
          <a:noFill/>
        </p:spPr>
      </p:pic>
      <p:grpSp>
        <p:nvGrpSpPr>
          <p:cNvPr id="3190" name="Group 118"/>
          <p:cNvGrpSpPr>
            <a:grpSpLocks/>
          </p:cNvGrpSpPr>
          <p:nvPr/>
        </p:nvGrpSpPr>
        <p:grpSpPr bwMode="auto">
          <a:xfrm>
            <a:off x="381000" y="4495800"/>
            <a:ext cx="1143000" cy="762000"/>
            <a:chOff x="0" y="3216"/>
            <a:chExt cx="720" cy="480"/>
          </a:xfrm>
        </p:grpSpPr>
        <p:sp>
          <p:nvSpPr>
            <p:cNvPr id="3179" name="Rectangle 107"/>
            <p:cNvSpPr>
              <a:spLocks noChangeArrowheads="1"/>
            </p:cNvSpPr>
            <p:nvPr/>
          </p:nvSpPr>
          <p:spPr bwMode="auto">
            <a:xfrm>
              <a:off x="0" y="3216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0" name="Line 108"/>
            <p:cNvSpPr>
              <a:spLocks noChangeShapeType="1"/>
            </p:cNvSpPr>
            <p:nvPr/>
          </p:nvSpPr>
          <p:spPr bwMode="auto">
            <a:xfrm flipV="1">
              <a:off x="0" y="331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1" name="Line 109"/>
            <p:cNvSpPr>
              <a:spLocks noChangeShapeType="1"/>
            </p:cNvSpPr>
            <p:nvPr/>
          </p:nvSpPr>
          <p:spPr bwMode="auto">
            <a:xfrm>
              <a:off x="96" y="331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2" name="Line 110"/>
            <p:cNvSpPr>
              <a:spLocks noChangeShapeType="1"/>
            </p:cNvSpPr>
            <p:nvPr/>
          </p:nvSpPr>
          <p:spPr bwMode="auto">
            <a:xfrm flipV="1">
              <a:off x="144" y="336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3" name="Line 111"/>
            <p:cNvSpPr>
              <a:spLocks noChangeShapeType="1"/>
            </p:cNvSpPr>
            <p:nvPr/>
          </p:nvSpPr>
          <p:spPr bwMode="auto">
            <a:xfrm>
              <a:off x="240" y="33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4" name="Line 112"/>
            <p:cNvSpPr>
              <a:spLocks noChangeShapeType="1"/>
            </p:cNvSpPr>
            <p:nvPr/>
          </p:nvSpPr>
          <p:spPr bwMode="auto">
            <a:xfrm flipV="1">
              <a:off x="336" y="331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5" name="Line 113"/>
            <p:cNvSpPr>
              <a:spLocks noChangeShapeType="1"/>
            </p:cNvSpPr>
            <p:nvPr/>
          </p:nvSpPr>
          <p:spPr bwMode="auto">
            <a:xfrm>
              <a:off x="480" y="326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6" name="Line 114"/>
            <p:cNvSpPr>
              <a:spLocks noChangeShapeType="1"/>
            </p:cNvSpPr>
            <p:nvPr/>
          </p:nvSpPr>
          <p:spPr bwMode="auto">
            <a:xfrm>
              <a:off x="0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7" name="Line 115"/>
            <p:cNvSpPr>
              <a:spLocks noChangeShapeType="1"/>
            </p:cNvSpPr>
            <p:nvPr/>
          </p:nvSpPr>
          <p:spPr bwMode="auto">
            <a:xfrm flipV="1">
              <a:off x="432" y="32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8" name="Line 116"/>
            <p:cNvSpPr>
              <a:spLocks noChangeShapeType="1"/>
            </p:cNvSpPr>
            <p:nvPr/>
          </p:nvSpPr>
          <p:spPr bwMode="auto">
            <a:xfrm flipV="1">
              <a:off x="576" y="33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89" name="Line 117"/>
            <p:cNvSpPr>
              <a:spLocks noChangeShapeType="1"/>
            </p:cNvSpPr>
            <p:nvPr/>
          </p:nvSpPr>
          <p:spPr bwMode="auto">
            <a:xfrm>
              <a:off x="624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979712" y="5715000"/>
            <a:ext cx="1143000" cy="762000"/>
            <a:chOff x="2352" y="3600"/>
            <a:chExt cx="720" cy="480"/>
          </a:xfrm>
        </p:grpSpPr>
        <p:sp>
          <p:nvSpPr>
            <p:cNvPr id="3192" name="Rectangle 120"/>
            <p:cNvSpPr>
              <a:spLocks noChangeArrowheads="1"/>
            </p:cNvSpPr>
            <p:nvPr/>
          </p:nvSpPr>
          <p:spPr bwMode="auto">
            <a:xfrm>
              <a:off x="2352" y="3600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99" name="Line 127"/>
            <p:cNvSpPr>
              <a:spLocks noChangeShapeType="1"/>
            </p:cNvSpPr>
            <p:nvPr/>
          </p:nvSpPr>
          <p:spPr bwMode="auto">
            <a:xfrm>
              <a:off x="2352" y="38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2352" y="3608"/>
              <a:ext cx="720" cy="44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8" y="136"/>
                </a:cxn>
                <a:cxn ang="0">
                  <a:pos x="144" y="376"/>
                </a:cxn>
                <a:cxn ang="0">
                  <a:pos x="240" y="184"/>
                </a:cxn>
                <a:cxn ang="0">
                  <a:pos x="336" y="424"/>
                </a:cxn>
                <a:cxn ang="0">
                  <a:pos x="432" y="88"/>
                </a:cxn>
                <a:cxn ang="0">
                  <a:pos x="480" y="40"/>
                </a:cxn>
                <a:cxn ang="0">
                  <a:pos x="576" y="328"/>
                </a:cxn>
                <a:cxn ang="0">
                  <a:pos x="624" y="136"/>
                </a:cxn>
                <a:cxn ang="0">
                  <a:pos x="720" y="328"/>
                </a:cxn>
              </a:cxnLst>
              <a:rect l="0" t="0" r="r" b="b"/>
              <a:pathLst>
                <a:path w="720" h="440">
                  <a:moveTo>
                    <a:pt x="0" y="328"/>
                  </a:moveTo>
                  <a:cubicBezTo>
                    <a:pt x="8" y="296"/>
                    <a:pt x="24" y="128"/>
                    <a:pt x="48" y="136"/>
                  </a:cubicBezTo>
                  <a:cubicBezTo>
                    <a:pt x="72" y="144"/>
                    <a:pt x="112" y="368"/>
                    <a:pt x="144" y="376"/>
                  </a:cubicBezTo>
                  <a:cubicBezTo>
                    <a:pt x="176" y="384"/>
                    <a:pt x="208" y="176"/>
                    <a:pt x="240" y="184"/>
                  </a:cubicBezTo>
                  <a:cubicBezTo>
                    <a:pt x="272" y="192"/>
                    <a:pt x="304" y="440"/>
                    <a:pt x="336" y="424"/>
                  </a:cubicBezTo>
                  <a:cubicBezTo>
                    <a:pt x="368" y="408"/>
                    <a:pt x="408" y="152"/>
                    <a:pt x="432" y="88"/>
                  </a:cubicBezTo>
                  <a:cubicBezTo>
                    <a:pt x="456" y="24"/>
                    <a:pt x="456" y="0"/>
                    <a:pt x="480" y="40"/>
                  </a:cubicBezTo>
                  <a:cubicBezTo>
                    <a:pt x="504" y="80"/>
                    <a:pt x="552" y="312"/>
                    <a:pt x="576" y="328"/>
                  </a:cubicBezTo>
                  <a:cubicBezTo>
                    <a:pt x="600" y="344"/>
                    <a:pt x="600" y="136"/>
                    <a:pt x="624" y="136"/>
                  </a:cubicBezTo>
                  <a:cubicBezTo>
                    <a:pt x="648" y="136"/>
                    <a:pt x="700" y="288"/>
                    <a:pt x="720" y="3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228" name="Group 156"/>
          <p:cNvGrpSpPr>
            <a:grpSpLocks/>
          </p:cNvGrpSpPr>
          <p:nvPr/>
        </p:nvGrpSpPr>
        <p:grpSpPr bwMode="auto">
          <a:xfrm>
            <a:off x="3810000" y="4267200"/>
            <a:ext cx="1143000" cy="762000"/>
            <a:chOff x="2352" y="3360"/>
            <a:chExt cx="720" cy="480"/>
          </a:xfrm>
        </p:grpSpPr>
        <p:sp>
          <p:nvSpPr>
            <p:cNvPr id="3206" name="Rectangle 134"/>
            <p:cNvSpPr>
              <a:spLocks noChangeArrowheads="1"/>
            </p:cNvSpPr>
            <p:nvPr/>
          </p:nvSpPr>
          <p:spPr bwMode="auto">
            <a:xfrm>
              <a:off x="2352" y="3360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auto">
            <a:xfrm>
              <a:off x="2352" y="36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2352" y="3368"/>
              <a:ext cx="720" cy="44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8" y="136"/>
                </a:cxn>
                <a:cxn ang="0">
                  <a:pos x="144" y="376"/>
                </a:cxn>
                <a:cxn ang="0">
                  <a:pos x="240" y="184"/>
                </a:cxn>
                <a:cxn ang="0">
                  <a:pos x="336" y="424"/>
                </a:cxn>
                <a:cxn ang="0">
                  <a:pos x="432" y="88"/>
                </a:cxn>
                <a:cxn ang="0">
                  <a:pos x="480" y="40"/>
                </a:cxn>
                <a:cxn ang="0">
                  <a:pos x="576" y="328"/>
                </a:cxn>
                <a:cxn ang="0">
                  <a:pos x="624" y="136"/>
                </a:cxn>
                <a:cxn ang="0">
                  <a:pos x="720" y="328"/>
                </a:cxn>
              </a:cxnLst>
              <a:rect l="0" t="0" r="r" b="b"/>
              <a:pathLst>
                <a:path w="720" h="440">
                  <a:moveTo>
                    <a:pt x="0" y="328"/>
                  </a:moveTo>
                  <a:cubicBezTo>
                    <a:pt x="8" y="296"/>
                    <a:pt x="24" y="128"/>
                    <a:pt x="48" y="136"/>
                  </a:cubicBezTo>
                  <a:cubicBezTo>
                    <a:pt x="72" y="144"/>
                    <a:pt x="112" y="368"/>
                    <a:pt x="144" y="376"/>
                  </a:cubicBezTo>
                  <a:cubicBezTo>
                    <a:pt x="176" y="384"/>
                    <a:pt x="208" y="176"/>
                    <a:pt x="240" y="184"/>
                  </a:cubicBezTo>
                  <a:cubicBezTo>
                    <a:pt x="272" y="192"/>
                    <a:pt x="304" y="440"/>
                    <a:pt x="336" y="424"/>
                  </a:cubicBezTo>
                  <a:cubicBezTo>
                    <a:pt x="368" y="408"/>
                    <a:pt x="408" y="152"/>
                    <a:pt x="432" y="88"/>
                  </a:cubicBezTo>
                  <a:cubicBezTo>
                    <a:pt x="456" y="24"/>
                    <a:pt x="456" y="0"/>
                    <a:pt x="480" y="40"/>
                  </a:cubicBezTo>
                  <a:cubicBezTo>
                    <a:pt x="504" y="80"/>
                    <a:pt x="552" y="312"/>
                    <a:pt x="576" y="328"/>
                  </a:cubicBezTo>
                  <a:cubicBezTo>
                    <a:pt x="600" y="344"/>
                    <a:pt x="600" y="136"/>
                    <a:pt x="624" y="136"/>
                  </a:cubicBezTo>
                  <a:cubicBezTo>
                    <a:pt x="648" y="136"/>
                    <a:pt x="700" y="288"/>
                    <a:pt x="720" y="328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09" name="Line 137"/>
            <p:cNvSpPr>
              <a:spLocks noChangeShapeType="1"/>
            </p:cNvSpPr>
            <p:nvPr/>
          </p:nvSpPr>
          <p:spPr bwMode="auto">
            <a:xfrm>
              <a:off x="2400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1" name="Line 139"/>
            <p:cNvSpPr>
              <a:spLocks noChangeShapeType="1"/>
            </p:cNvSpPr>
            <p:nvPr/>
          </p:nvSpPr>
          <p:spPr bwMode="auto">
            <a:xfrm>
              <a:off x="2448" y="36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2" name="Line 140"/>
            <p:cNvSpPr>
              <a:spLocks noChangeShapeType="1"/>
            </p:cNvSpPr>
            <p:nvPr/>
          </p:nvSpPr>
          <p:spPr bwMode="auto">
            <a:xfrm>
              <a:off x="2496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3" name="Line 141"/>
            <p:cNvSpPr>
              <a:spLocks noChangeShapeType="1"/>
            </p:cNvSpPr>
            <p:nvPr/>
          </p:nvSpPr>
          <p:spPr bwMode="auto">
            <a:xfrm>
              <a:off x="2544" y="36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4" name="Line 142"/>
            <p:cNvSpPr>
              <a:spLocks noChangeShapeType="1"/>
            </p:cNvSpPr>
            <p:nvPr/>
          </p:nvSpPr>
          <p:spPr bwMode="auto">
            <a:xfrm>
              <a:off x="2592" y="35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5" name="Line 143"/>
            <p:cNvSpPr>
              <a:spLocks noChangeShapeType="1"/>
            </p:cNvSpPr>
            <p:nvPr/>
          </p:nvSpPr>
          <p:spPr bwMode="auto">
            <a:xfrm>
              <a:off x="264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268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2736" y="36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278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2832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22" name="Line 150"/>
            <p:cNvSpPr>
              <a:spLocks noChangeShapeType="1"/>
            </p:cNvSpPr>
            <p:nvPr/>
          </p:nvSpPr>
          <p:spPr bwMode="auto">
            <a:xfrm>
              <a:off x="2880" y="35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23" name="Line 151"/>
            <p:cNvSpPr>
              <a:spLocks noChangeShapeType="1"/>
            </p:cNvSpPr>
            <p:nvPr/>
          </p:nvSpPr>
          <p:spPr bwMode="auto">
            <a:xfrm>
              <a:off x="2928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24" name="Line 152"/>
            <p:cNvSpPr>
              <a:spLocks noChangeShapeType="1"/>
            </p:cNvSpPr>
            <p:nvPr/>
          </p:nvSpPr>
          <p:spPr bwMode="auto">
            <a:xfrm>
              <a:off x="2976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25" name="Line 153"/>
            <p:cNvSpPr>
              <a:spLocks noChangeShapeType="1"/>
            </p:cNvSpPr>
            <p:nvPr/>
          </p:nvSpPr>
          <p:spPr bwMode="auto">
            <a:xfrm>
              <a:off x="3024" y="35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27" name="Line 155"/>
            <p:cNvSpPr>
              <a:spLocks noChangeShapeType="1"/>
            </p:cNvSpPr>
            <p:nvPr/>
          </p:nvSpPr>
          <p:spPr bwMode="auto">
            <a:xfrm>
              <a:off x="3072" y="36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269" name="Group 197"/>
          <p:cNvGrpSpPr>
            <a:grpSpLocks/>
          </p:cNvGrpSpPr>
          <p:nvPr/>
        </p:nvGrpSpPr>
        <p:grpSpPr bwMode="auto">
          <a:xfrm>
            <a:off x="5580112" y="4323184"/>
            <a:ext cx="1143000" cy="762000"/>
            <a:chOff x="2592" y="3696"/>
            <a:chExt cx="720" cy="480"/>
          </a:xfrm>
        </p:grpSpPr>
        <p:sp>
          <p:nvSpPr>
            <p:cNvPr id="3230" name="Rectangle 158"/>
            <p:cNvSpPr>
              <a:spLocks noChangeArrowheads="1"/>
            </p:cNvSpPr>
            <p:nvPr/>
          </p:nvSpPr>
          <p:spPr bwMode="auto">
            <a:xfrm>
              <a:off x="2592" y="3696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1" name="Line 159"/>
            <p:cNvSpPr>
              <a:spLocks noChangeShapeType="1"/>
            </p:cNvSpPr>
            <p:nvPr/>
          </p:nvSpPr>
          <p:spPr bwMode="auto">
            <a:xfrm>
              <a:off x="2592" y="393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3" name="Line 161"/>
            <p:cNvSpPr>
              <a:spLocks noChangeShapeType="1"/>
            </p:cNvSpPr>
            <p:nvPr/>
          </p:nvSpPr>
          <p:spPr bwMode="auto">
            <a:xfrm>
              <a:off x="2640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4" name="Line 162"/>
            <p:cNvSpPr>
              <a:spLocks noChangeShapeType="1"/>
            </p:cNvSpPr>
            <p:nvPr/>
          </p:nvSpPr>
          <p:spPr bwMode="auto">
            <a:xfrm>
              <a:off x="2688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5" name="Line 163"/>
            <p:cNvSpPr>
              <a:spLocks noChangeShapeType="1"/>
            </p:cNvSpPr>
            <p:nvPr/>
          </p:nvSpPr>
          <p:spPr bwMode="auto">
            <a:xfrm>
              <a:off x="2736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6" name="Line 164"/>
            <p:cNvSpPr>
              <a:spLocks noChangeShapeType="1"/>
            </p:cNvSpPr>
            <p:nvPr/>
          </p:nvSpPr>
          <p:spPr bwMode="auto">
            <a:xfrm>
              <a:off x="27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7" name="Line 165"/>
            <p:cNvSpPr>
              <a:spLocks noChangeShapeType="1"/>
            </p:cNvSpPr>
            <p:nvPr/>
          </p:nvSpPr>
          <p:spPr bwMode="auto">
            <a:xfrm>
              <a:off x="2832" y="38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8" name="Line 166"/>
            <p:cNvSpPr>
              <a:spLocks noChangeShapeType="1"/>
            </p:cNvSpPr>
            <p:nvPr/>
          </p:nvSpPr>
          <p:spPr bwMode="auto">
            <a:xfrm>
              <a:off x="2880" y="38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39" name="Line 167"/>
            <p:cNvSpPr>
              <a:spLocks noChangeShapeType="1"/>
            </p:cNvSpPr>
            <p:nvPr/>
          </p:nvSpPr>
          <p:spPr bwMode="auto">
            <a:xfrm>
              <a:off x="292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0" name="Line 168"/>
            <p:cNvSpPr>
              <a:spLocks noChangeShapeType="1"/>
            </p:cNvSpPr>
            <p:nvPr/>
          </p:nvSpPr>
          <p:spPr bwMode="auto">
            <a:xfrm>
              <a:off x="2976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1" name="Line 169"/>
            <p:cNvSpPr>
              <a:spLocks noChangeShapeType="1"/>
            </p:cNvSpPr>
            <p:nvPr/>
          </p:nvSpPr>
          <p:spPr bwMode="auto">
            <a:xfrm>
              <a:off x="3024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2" name="Line 170"/>
            <p:cNvSpPr>
              <a:spLocks noChangeShapeType="1"/>
            </p:cNvSpPr>
            <p:nvPr/>
          </p:nvSpPr>
          <p:spPr bwMode="auto">
            <a:xfrm>
              <a:off x="3072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3" name="Line 171"/>
            <p:cNvSpPr>
              <a:spLocks noChangeShapeType="1"/>
            </p:cNvSpPr>
            <p:nvPr/>
          </p:nvSpPr>
          <p:spPr bwMode="auto">
            <a:xfrm>
              <a:off x="3120" y="38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4" name="Line 172"/>
            <p:cNvSpPr>
              <a:spLocks noChangeShapeType="1"/>
            </p:cNvSpPr>
            <p:nvPr/>
          </p:nvSpPr>
          <p:spPr bwMode="auto">
            <a:xfrm>
              <a:off x="3168" y="38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5" name="Line 173"/>
            <p:cNvSpPr>
              <a:spLocks noChangeShapeType="1"/>
            </p:cNvSpPr>
            <p:nvPr/>
          </p:nvSpPr>
          <p:spPr bwMode="auto">
            <a:xfrm>
              <a:off x="321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6" name="Line 174"/>
            <p:cNvSpPr>
              <a:spLocks noChangeShapeType="1"/>
            </p:cNvSpPr>
            <p:nvPr/>
          </p:nvSpPr>
          <p:spPr bwMode="auto">
            <a:xfrm>
              <a:off x="3264" y="38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7" name="Line 175"/>
            <p:cNvSpPr>
              <a:spLocks noChangeShapeType="1"/>
            </p:cNvSpPr>
            <p:nvPr/>
          </p:nvSpPr>
          <p:spPr bwMode="auto">
            <a:xfrm>
              <a:off x="3312" y="39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8" name="Line 176"/>
            <p:cNvSpPr>
              <a:spLocks noChangeShapeType="1"/>
            </p:cNvSpPr>
            <p:nvPr/>
          </p:nvSpPr>
          <p:spPr bwMode="auto">
            <a:xfrm>
              <a:off x="2640" y="384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49" name="Line 177"/>
            <p:cNvSpPr>
              <a:spLocks noChangeShapeType="1"/>
            </p:cNvSpPr>
            <p:nvPr/>
          </p:nvSpPr>
          <p:spPr bwMode="auto">
            <a:xfrm>
              <a:off x="2688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0" name="Line 178"/>
            <p:cNvSpPr>
              <a:spLocks noChangeShapeType="1"/>
            </p:cNvSpPr>
            <p:nvPr/>
          </p:nvSpPr>
          <p:spPr bwMode="auto">
            <a:xfrm>
              <a:off x="2736" y="408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1" name="Line 179"/>
            <p:cNvSpPr>
              <a:spLocks noChangeShapeType="1"/>
            </p:cNvSpPr>
            <p:nvPr/>
          </p:nvSpPr>
          <p:spPr bwMode="auto">
            <a:xfrm>
              <a:off x="2784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2" name="Line 180"/>
            <p:cNvSpPr>
              <a:spLocks noChangeShapeType="1"/>
            </p:cNvSpPr>
            <p:nvPr/>
          </p:nvSpPr>
          <p:spPr bwMode="auto">
            <a:xfrm>
              <a:off x="2832" y="38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3" name="Line 181"/>
            <p:cNvSpPr>
              <a:spLocks noChangeShapeType="1"/>
            </p:cNvSpPr>
            <p:nvPr/>
          </p:nvSpPr>
          <p:spPr bwMode="auto">
            <a:xfrm>
              <a:off x="2880" y="40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4" name="Line 182"/>
            <p:cNvSpPr>
              <a:spLocks noChangeShapeType="1"/>
            </p:cNvSpPr>
            <p:nvPr/>
          </p:nvSpPr>
          <p:spPr bwMode="auto">
            <a:xfrm>
              <a:off x="2928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5" name="Line 183"/>
            <p:cNvSpPr>
              <a:spLocks noChangeShapeType="1"/>
            </p:cNvSpPr>
            <p:nvPr/>
          </p:nvSpPr>
          <p:spPr bwMode="auto">
            <a:xfrm>
              <a:off x="2976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6" name="Line 184"/>
            <p:cNvSpPr>
              <a:spLocks noChangeShapeType="1"/>
            </p:cNvSpPr>
            <p:nvPr/>
          </p:nvSpPr>
          <p:spPr bwMode="auto">
            <a:xfrm>
              <a:off x="3024" y="37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7" name="Line 185"/>
            <p:cNvSpPr>
              <a:spLocks noChangeShapeType="1"/>
            </p:cNvSpPr>
            <p:nvPr/>
          </p:nvSpPr>
          <p:spPr bwMode="auto">
            <a:xfrm>
              <a:off x="3072" y="37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59" name="Line 187"/>
            <p:cNvSpPr>
              <a:spLocks noChangeShapeType="1"/>
            </p:cNvSpPr>
            <p:nvPr/>
          </p:nvSpPr>
          <p:spPr bwMode="auto">
            <a:xfrm>
              <a:off x="3120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0" name="Line 188"/>
            <p:cNvSpPr>
              <a:spLocks noChangeShapeType="1"/>
            </p:cNvSpPr>
            <p:nvPr/>
          </p:nvSpPr>
          <p:spPr bwMode="auto">
            <a:xfrm>
              <a:off x="3120" y="38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1" name="Line 189"/>
            <p:cNvSpPr>
              <a:spLocks noChangeShapeType="1"/>
            </p:cNvSpPr>
            <p:nvPr/>
          </p:nvSpPr>
          <p:spPr bwMode="auto">
            <a:xfrm>
              <a:off x="3168" y="40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2" name="Line 190"/>
            <p:cNvSpPr>
              <a:spLocks noChangeShapeType="1"/>
            </p:cNvSpPr>
            <p:nvPr/>
          </p:nvSpPr>
          <p:spPr bwMode="auto">
            <a:xfrm>
              <a:off x="3216" y="384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3" name="Line 191"/>
            <p:cNvSpPr>
              <a:spLocks noChangeShapeType="1"/>
            </p:cNvSpPr>
            <p:nvPr/>
          </p:nvSpPr>
          <p:spPr bwMode="auto">
            <a:xfrm>
              <a:off x="3264" y="38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4" name="Line 192"/>
            <p:cNvSpPr>
              <a:spLocks noChangeShapeType="1"/>
            </p:cNvSpPr>
            <p:nvPr/>
          </p:nvSpPr>
          <p:spPr bwMode="auto">
            <a:xfrm>
              <a:off x="2592" y="39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265" name="Group 193"/>
          <p:cNvGrpSpPr>
            <a:grpSpLocks/>
          </p:cNvGrpSpPr>
          <p:nvPr/>
        </p:nvGrpSpPr>
        <p:grpSpPr bwMode="auto">
          <a:xfrm>
            <a:off x="7696200" y="5157192"/>
            <a:ext cx="1143000" cy="762000"/>
            <a:chOff x="2352" y="3600"/>
            <a:chExt cx="720" cy="480"/>
          </a:xfrm>
        </p:grpSpPr>
        <p:sp>
          <p:nvSpPr>
            <p:cNvPr id="3266" name="Rectangle 194"/>
            <p:cNvSpPr>
              <a:spLocks noChangeArrowheads="1"/>
            </p:cNvSpPr>
            <p:nvPr/>
          </p:nvSpPr>
          <p:spPr bwMode="auto">
            <a:xfrm>
              <a:off x="2352" y="3600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7" name="Line 195"/>
            <p:cNvSpPr>
              <a:spLocks noChangeShapeType="1"/>
            </p:cNvSpPr>
            <p:nvPr/>
          </p:nvSpPr>
          <p:spPr bwMode="auto">
            <a:xfrm>
              <a:off x="2352" y="38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8" name="Freeform 196"/>
            <p:cNvSpPr>
              <a:spLocks/>
            </p:cNvSpPr>
            <p:nvPr/>
          </p:nvSpPr>
          <p:spPr bwMode="auto">
            <a:xfrm>
              <a:off x="2352" y="3608"/>
              <a:ext cx="720" cy="44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8" y="136"/>
                </a:cxn>
                <a:cxn ang="0">
                  <a:pos x="144" y="376"/>
                </a:cxn>
                <a:cxn ang="0">
                  <a:pos x="240" y="184"/>
                </a:cxn>
                <a:cxn ang="0">
                  <a:pos x="336" y="424"/>
                </a:cxn>
                <a:cxn ang="0">
                  <a:pos x="432" y="88"/>
                </a:cxn>
                <a:cxn ang="0">
                  <a:pos x="480" y="40"/>
                </a:cxn>
                <a:cxn ang="0">
                  <a:pos x="576" y="328"/>
                </a:cxn>
                <a:cxn ang="0">
                  <a:pos x="624" y="136"/>
                </a:cxn>
                <a:cxn ang="0">
                  <a:pos x="720" y="328"/>
                </a:cxn>
              </a:cxnLst>
              <a:rect l="0" t="0" r="r" b="b"/>
              <a:pathLst>
                <a:path w="720" h="440">
                  <a:moveTo>
                    <a:pt x="0" y="328"/>
                  </a:moveTo>
                  <a:cubicBezTo>
                    <a:pt x="8" y="296"/>
                    <a:pt x="24" y="128"/>
                    <a:pt x="48" y="136"/>
                  </a:cubicBezTo>
                  <a:cubicBezTo>
                    <a:pt x="72" y="144"/>
                    <a:pt x="112" y="368"/>
                    <a:pt x="144" y="376"/>
                  </a:cubicBezTo>
                  <a:cubicBezTo>
                    <a:pt x="176" y="384"/>
                    <a:pt x="208" y="176"/>
                    <a:pt x="240" y="184"/>
                  </a:cubicBezTo>
                  <a:cubicBezTo>
                    <a:pt x="272" y="192"/>
                    <a:pt x="304" y="440"/>
                    <a:pt x="336" y="424"/>
                  </a:cubicBezTo>
                  <a:cubicBezTo>
                    <a:pt x="368" y="408"/>
                    <a:pt x="408" y="152"/>
                    <a:pt x="432" y="88"/>
                  </a:cubicBezTo>
                  <a:cubicBezTo>
                    <a:pt x="456" y="24"/>
                    <a:pt x="456" y="0"/>
                    <a:pt x="480" y="40"/>
                  </a:cubicBezTo>
                  <a:cubicBezTo>
                    <a:pt x="504" y="80"/>
                    <a:pt x="552" y="312"/>
                    <a:pt x="576" y="328"/>
                  </a:cubicBezTo>
                  <a:cubicBezTo>
                    <a:pt x="600" y="344"/>
                    <a:pt x="600" y="136"/>
                    <a:pt x="624" y="136"/>
                  </a:cubicBezTo>
                  <a:cubicBezTo>
                    <a:pt x="648" y="136"/>
                    <a:pt x="700" y="288"/>
                    <a:pt x="720" y="3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69" name="Textfeld 168"/>
          <p:cNvSpPr txBox="1"/>
          <p:nvPr/>
        </p:nvSpPr>
        <p:spPr>
          <a:xfrm>
            <a:off x="323528" y="5229200"/>
            <a:ext cx="11521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Ein analoges Sprachsignal enthält Frequenzen bis weit über 4kHz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3059832" y="5919281"/>
            <a:ext cx="17281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Will man es mit </a:t>
            </a:r>
            <a:r>
              <a:rPr lang="de-DE" sz="1100" dirty="0" err="1">
                <a:latin typeface="Arial" pitchFamily="34" charset="0"/>
                <a:cs typeface="Arial" pitchFamily="34" charset="0"/>
              </a:rPr>
              <a:t>fa</a:t>
            </a:r>
            <a:r>
              <a:rPr lang="de-DE" sz="1100" dirty="0">
                <a:latin typeface="Arial" pitchFamily="34" charset="0"/>
                <a:cs typeface="Arial" pitchFamily="34" charset="0"/>
              </a:rPr>
              <a:t>=8kHz abtasten, müssen die Frequenzen ab 4 kHz vorher herausgefiltert werden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79912" y="5010561"/>
            <a:ext cx="16561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Bei der Abtastung entsteht nämlich ein Spiegelbild des Spektrums zwischen 4 und 8 kHz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292080" y="5085184"/>
            <a:ext cx="1656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Bei der D/A-Wandlung</a:t>
            </a:r>
          </a:p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wird die Ausgangs-</a:t>
            </a:r>
            <a:r>
              <a:rPr lang="de-DE" sz="1100" dirty="0" err="1">
                <a:latin typeface="Arial" pitchFamily="34" charset="0"/>
                <a:cs typeface="Arial" pitchFamily="34" charset="0"/>
              </a:rPr>
              <a:t>spannung</a:t>
            </a:r>
            <a:r>
              <a:rPr lang="de-DE" sz="1100" dirty="0">
                <a:latin typeface="Arial" pitchFamily="34" charset="0"/>
                <a:cs typeface="Arial" pitchFamily="34" charset="0"/>
              </a:rPr>
              <a:t> zunächst für ein Abtastintervall konstant gehalten. So entsteht wieder ein zeitkontinuierliches Signal.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7380312" y="5877272"/>
            <a:ext cx="17281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Zur Rekonstruktion des Zeitsignals muss jetzt nur noch das Spielbild ab 4 kHz herausgefiltert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6" fill="hold"/>
                                        <p:tgtEl>
                                          <p:spTgt spid="3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7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1" fill="hold"/>
                                        <p:tgtEl>
                                          <p:spTgt spid="3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5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7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1" fill="hold"/>
                                        <p:tgtEl>
                                          <p:spTgt spid="31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6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7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291" fill="hold"/>
                                        <p:tgtEl>
                                          <p:spTgt spid="31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7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7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302" fill="hold"/>
                                        <p:tgtEl>
                                          <p:spTgt spid="3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8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7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E:\DAT\16k_wideband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4343400" cy="2143125"/>
          </a:xfrm>
          <a:prstGeom prst="rect">
            <a:avLst/>
          </a:prstGeom>
          <a:noFill/>
        </p:spPr>
      </p:pic>
      <p:pic>
        <p:nvPicPr>
          <p:cNvPr id="4100" name="Picture 4" descr="E:\DAT\16k_sampled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352675"/>
            <a:ext cx="4343400" cy="2143125"/>
          </a:xfrm>
          <a:prstGeom prst="rect">
            <a:avLst/>
          </a:prstGeom>
          <a:noFill/>
        </p:spPr>
      </p:pic>
      <p:pic>
        <p:nvPicPr>
          <p:cNvPr id="4101" name="Picture 5" descr="E:\DAT\16k_sampled_band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4638675"/>
            <a:ext cx="4343400" cy="2143125"/>
          </a:xfrm>
          <a:prstGeom prst="rect">
            <a:avLst/>
          </a:prstGeom>
          <a:noFill/>
        </p:spPr>
      </p:pic>
      <p:pic>
        <p:nvPicPr>
          <p:cNvPr id="4103" name="Picture 7" descr="E:\DAT\8k_sampled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76800" y="2362200"/>
            <a:ext cx="4267200" cy="2105025"/>
          </a:xfrm>
          <a:prstGeom prst="rect">
            <a:avLst/>
          </a:prstGeom>
          <a:noFill/>
        </p:spPr>
      </p:pic>
      <p:pic>
        <p:nvPicPr>
          <p:cNvPr id="4104" name="Picture 8" descr="E:\DAT\8k_sampled_low_pas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76800" y="4640263"/>
            <a:ext cx="4343400" cy="2141537"/>
          </a:xfrm>
          <a:prstGeom prst="rect">
            <a:avLst/>
          </a:prstGeom>
          <a:noFill/>
        </p:spPr>
      </p:pic>
      <p:pic>
        <p:nvPicPr>
          <p:cNvPr id="4105" name="Picture 9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038600" y="838200"/>
            <a:ext cx="304800" cy="304800"/>
          </a:xfrm>
          <a:prstGeom prst="rect">
            <a:avLst/>
          </a:prstGeom>
          <a:noFill/>
        </p:spPr>
      </p:pic>
      <p:pic>
        <p:nvPicPr>
          <p:cNvPr id="4106" name="Picture 10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038600" y="3429000"/>
            <a:ext cx="304800" cy="304800"/>
          </a:xfrm>
          <a:prstGeom prst="rect">
            <a:avLst/>
          </a:prstGeom>
          <a:noFill/>
        </p:spPr>
      </p:pic>
      <p:pic>
        <p:nvPicPr>
          <p:cNvPr id="4107" name="Picture 11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038600" y="5562600"/>
            <a:ext cx="304800" cy="304800"/>
          </a:xfrm>
          <a:prstGeom prst="rect">
            <a:avLst/>
          </a:prstGeom>
          <a:noFill/>
        </p:spPr>
      </p:pic>
      <p:pic>
        <p:nvPicPr>
          <p:cNvPr id="4102" name="Picture 6" descr="E:\DAT\8k_low_pass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876800" y="0"/>
            <a:ext cx="4267200" cy="2105025"/>
          </a:xfrm>
          <a:prstGeom prst="rect">
            <a:avLst/>
          </a:prstGeom>
          <a:noFill/>
        </p:spPr>
      </p:pic>
      <p:pic>
        <p:nvPicPr>
          <p:cNvPr id="4108" name="Picture 12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39200" y="762000"/>
            <a:ext cx="304800" cy="304800"/>
          </a:xfrm>
          <a:prstGeom prst="rect">
            <a:avLst/>
          </a:prstGeom>
          <a:noFill/>
        </p:spPr>
      </p:pic>
      <p:pic>
        <p:nvPicPr>
          <p:cNvPr id="4109" name="Picture 13">
            <a:hlinkClick r:id="" action="ppaction://media"/>
          </p:cNvPr>
          <p:cNvPicPr>
            <a:picLocks noChangeAspect="1" noChangeArrowheads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39200" y="3352800"/>
            <a:ext cx="304800" cy="304800"/>
          </a:xfrm>
          <a:prstGeom prst="rect">
            <a:avLst/>
          </a:prstGeom>
          <a:noFill/>
        </p:spPr>
      </p:pic>
      <p:pic>
        <p:nvPicPr>
          <p:cNvPr id="4111" name="Picture 15">
            <a:hlinkClick r:id="" action="ppaction://media"/>
          </p:cNvPr>
          <p:cNvPicPr>
            <a:picLocks noChangeAspect="1" noChangeArrowheads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39200" y="5638800"/>
            <a:ext cx="304800" cy="304800"/>
          </a:xfrm>
          <a:prstGeom prst="rect">
            <a:avLst/>
          </a:prstGeom>
          <a:noFill/>
        </p:spPr>
      </p:pic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629400" y="2286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Nach Tiefpaß (3.7 kHz)</a:t>
            </a:r>
            <a:endParaRPr lang="de-DE">
              <a:latin typeface="Arial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7162800" y="266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Mit 8 kHz abgetastet</a:t>
            </a:r>
            <a:endParaRPr lang="de-DE">
              <a:latin typeface="Arial" charset="0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2819400" y="2286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Original</a:t>
            </a:r>
            <a:endParaRPr lang="de-DE">
              <a:latin typeface="Arial" charset="0"/>
            </a:endParaRP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286000" y="2590800"/>
            <a:ext cx="2057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Ohne Bandbegrenzung mit 8 kHz abgetastet</a:t>
            </a:r>
            <a:endParaRPr lang="de-DE">
              <a:latin typeface="Arial" charset="0"/>
            </a:endParaRP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209800" y="4829175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Nach Rekonstruktion (mit Aliasing)</a:t>
            </a:r>
            <a:endParaRPr lang="de-DE">
              <a:latin typeface="Arial" charset="0"/>
            </a:endParaRP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6934200" y="4876800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Nach Rekonstruktion (ohne Aliasing)</a:t>
            </a:r>
            <a:endParaRPr lang="de-DE">
              <a:latin typeface="Arial" charset="0"/>
            </a:endParaRPr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4267200" y="914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 rot="5400000">
            <a:off x="1905000" y="2057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 rot="5400000">
            <a:off x="1866900" y="44577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 rot="5400000">
            <a:off x="6667500" y="21717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 rot="5400000">
            <a:off x="6743700" y="44577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4876800" y="3581400"/>
            <a:ext cx="426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0" y="3581400"/>
            <a:ext cx="426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Originalspektrum (0..4 kHz)</a:t>
            </a:r>
            <a:endParaRPr lang="de-DE">
              <a:latin typeface="Arial" charset="0"/>
            </a:endParaRP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5410200" y="32004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>
                <a:solidFill>
                  <a:schemeClr val="bg1"/>
                </a:solidFill>
                <a:latin typeface="Arial" charset="0"/>
              </a:rPr>
              <a:t>1. Spielbild (Image)</a:t>
            </a:r>
            <a:endParaRPr lang="de-DE">
              <a:latin typeface="Arial" charset="0"/>
            </a:endParaRPr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>
            <a:off x="1066800" y="5867400"/>
            <a:ext cx="304800" cy="7620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2514600" y="5867400"/>
            <a:ext cx="304800" cy="7620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1828800" y="5867400"/>
            <a:ext cx="304800" cy="7620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H="1">
            <a:off x="1371600" y="5410200"/>
            <a:ext cx="1524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flipH="1">
            <a:off x="2133600" y="5486400"/>
            <a:ext cx="9144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 flipH="1">
            <a:off x="2819400" y="5486400"/>
            <a:ext cx="3810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5220072" y="476672"/>
            <a:ext cx="1656184" cy="6001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Das Anti-Aliasingfilter entfernt zu hohe Frequenzen…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203848" y="5877272"/>
            <a:ext cx="1512168" cy="9387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…und können dann auch durch das Rekonstruktions-</a:t>
            </a:r>
          </a:p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filter ab 4kHz nicht entfernt werden!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420144" y="3509392"/>
            <a:ext cx="1728192" cy="110799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Werden die Frequenzen über 4kHz vor der Abtastung nicht entfernt, spiegeln sich diese in den Bereich zwischen 0 und 4 kHz…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292080" y="5157192"/>
            <a:ext cx="1656184" cy="6001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… und damit gibt es auch kein Problem bei der Rekonstruktion!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220072" y="2708920"/>
            <a:ext cx="1656184" cy="43088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100" dirty="0">
                <a:latin typeface="Arial" pitchFamily="34" charset="0"/>
                <a:cs typeface="Arial" pitchFamily="34" charset="0"/>
              </a:rPr>
              <a:t>… das Spiegelbild „hat genug Platz“…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6" fill="hold"/>
                                        <p:tgtEl>
                                          <p:spTgt spid="4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22" fill="hold"/>
                                        <p:tgtEl>
                                          <p:spTgt spid="4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8" fill="hold"/>
                                        <p:tgtEl>
                                          <p:spTgt spid="4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7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291" fill="hold"/>
                                        <p:tgtEl>
                                          <p:spTgt spid="4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8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8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91" fill="hold"/>
                                        <p:tgtEl>
                                          <p:spTgt spid="4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9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9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302" fill="hold"/>
                                        <p:tgtEl>
                                          <p:spTgt spid="4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1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Digitalisierung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87513" y="6019800"/>
            <a:ext cx="550068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400" b="1">
                <a:latin typeface="Arial" charset="0"/>
              </a:rPr>
              <a:t>Zuordnung digitaler 4-Bit-Werte einer abgetasteten Analogspannung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663" y="1395413"/>
            <a:ext cx="5767387" cy="4614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04211FAB-0AE8-4AE3-89F9-698980BA3D80}"/>
                  </a:ext>
                </a:extLst>
              </p14:cNvPr>
              <p14:cNvContentPartPr/>
              <p14:nvPr/>
            </p14:nvContentPartPr>
            <p14:xfrm>
              <a:off x="878760" y="1132560"/>
              <a:ext cx="1015920" cy="411660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04211FAB-0AE8-4AE3-89F9-698980BA3D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400" y="1123200"/>
                <a:ext cx="1034640" cy="413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Digitalisierung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14400" y="6019800"/>
            <a:ext cx="70088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400" b="1">
                <a:latin typeface="Arial" charset="0"/>
              </a:rPr>
              <a:t>Statistische Quantisierungsfehler und sich daraus ergebendes Quantisierungsrauschen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513" y="1447800"/>
            <a:ext cx="5346700" cy="4370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A-D-Wandler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70650" y="5381625"/>
            <a:ext cx="1978025" cy="942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400" b="1">
                <a:latin typeface="Arial" charset="0"/>
              </a:rPr>
              <a:t>Quantisierungsstufe Q </a:t>
            </a:r>
            <a:br>
              <a:rPr lang="de-DE" sz="1400" b="1">
                <a:latin typeface="Arial" charset="0"/>
              </a:rPr>
            </a:br>
            <a:r>
              <a:rPr lang="de-DE" sz="1400" b="1">
                <a:latin typeface="Arial" charset="0"/>
              </a:rPr>
              <a:t>und systembedingter </a:t>
            </a:r>
            <a:br>
              <a:rPr lang="de-DE" sz="1400" b="1">
                <a:latin typeface="Arial" charset="0"/>
              </a:rPr>
            </a:br>
            <a:r>
              <a:rPr lang="de-DE" sz="1400" b="1">
                <a:latin typeface="Arial" charset="0"/>
              </a:rPr>
              <a:t>Quantisierungsfehler </a:t>
            </a:r>
            <a:br>
              <a:rPr lang="de-DE" sz="1400" b="1">
                <a:latin typeface="Arial" charset="0"/>
              </a:rPr>
            </a:br>
            <a:r>
              <a:rPr lang="de-DE" sz="1400" b="1">
                <a:latin typeface="Arial" charset="0"/>
              </a:rPr>
              <a:t>bei A-D-Wandlern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1371600"/>
            <a:ext cx="5556250" cy="5143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Bildschirmpräsentation (4:3)</PresentationFormat>
  <Paragraphs>53</Paragraphs>
  <Slides>10</Slides>
  <Notes>3</Notes>
  <HiddenSlides>0</HiddenSlides>
  <MMClips>11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Larissa-Design</vt:lpstr>
      <vt:lpstr>Digitalisierung</vt:lpstr>
      <vt:lpstr>Signalverarbeitungssystem1</vt:lpstr>
      <vt:lpstr>Abtastzeitpunkte auf einem Sinussignal</vt:lpstr>
      <vt:lpstr>Abtastung</vt:lpstr>
      <vt:lpstr>Vom analogen Signal zum digitalen und zurück</vt:lpstr>
      <vt:lpstr>PowerPoint-Präsentation</vt:lpstr>
      <vt:lpstr>Digitalisierung</vt:lpstr>
      <vt:lpstr>Digitalisierung</vt:lpstr>
      <vt:lpstr>A-D-Wandler</vt:lpstr>
      <vt:lpstr>DAC-Ausgang für ein Sinussignal</vt:lpstr>
    </vt:vector>
  </TitlesOfParts>
  <Company>nocompany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Digitalisierung</dc:title>
  <dc:creator>noname</dc:creator>
  <cp:lastModifiedBy>mixdorff</cp:lastModifiedBy>
  <cp:revision>12</cp:revision>
  <dcterms:created xsi:type="dcterms:W3CDTF">2002-05-05T17:31:47Z</dcterms:created>
  <dcterms:modified xsi:type="dcterms:W3CDTF">2020-06-26T13:01:44Z</dcterms:modified>
</cp:coreProperties>
</file>