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67" r:id="rId2"/>
    <p:sldId id="268" r:id="rId3"/>
    <p:sldId id="269" r:id="rId4"/>
    <p:sldId id="285" r:id="rId5"/>
    <p:sldId id="270" r:id="rId6"/>
    <p:sldId id="286" r:id="rId7"/>
    <p:sldId id="291" r:id="rId8"/>
    <p:sldId id="271" r:id="rId9"/>
    <p:sldId id="274" r:id="rId10"/>
    <p:sldId id="287" r:id="rId11"/>
    <p:sldId id="292" r:id="rId12"/>
    <p:sldId id="293" r:id="rId13"/>
    <p:sldId id="294" r:id="rId14"/>
    <p:sldId id="295" r:id="rId15"/>
    <p:sldId id="288" r:id="rId16"/>
    <p:sldId id="296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9" r:id="rId28"/>
    <p:sldId id="290" r:id="rId29"/>
    <p:sldId id="29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0" autoAdjust="0"/>
    <p:restoredTop sz="94660"/>
  </p:normalViewPr>
  <p:slideViewPr>
    <p:cSldViewPr>
      <p:cViewPr varScale="1">
        <p:scale>
          <a:sx n="111" d="100"/>
          <a:sy n="111" d="100"/>
        </p:scale>
        <p:origin x="-46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23BDC-082E-4010-A285-66D9A031E80F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1A46F-0008-4C0A-B35A-AE02E24F2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0813" y="784225"/>
            <a:ext cx="4029075" cy="3022600"/>
          </a:xfrm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65037"/>
            <a:ext cx="5078156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7B8399-7C9F-47C4-B5A4-4A286346E7B0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7B8399-7C9F-47C4-B5A4-4A286346E7B0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8BE811-0985-4427-ADB2-E96F16AF6F59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33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1371600"/>
            <a:ext cx="8364536" cy="367903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  <a:t>Intro to Database Systems</a:t>
            </a:r>
            <a:b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  <a:t>CSIS 3310 </a:t>
            </a:r>
            <a:b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  <a:t>Managing Databases with MVC</a:t>
            </a:r>
            <a:endParaRPr lang="en-US" sz="4800" dirty="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 a Database to a </a:t>
            </a:r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</a:p>
          <a:p>
            <a:pPr algn="ctr"/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0668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Right-Click on the Model Folder and Choose:</a:t>
            </a:r>
          </a:p>
          <a:p>
            <a:r>
              <a:rPr lang="en-US" sz="2000" dirty="0" smtClean="0"/>
              <a:t>           Add / New Item / Data / ADO.NET Entity Data Model</a:t>
            </a:r>
          </a:p>
          <a:p>
            <a:r>
              <a:rPr lang="en-US" sz="2000" dirty="0" smtClean="0"/>
              <a:t>Then name Your Data Model: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PetsModel.edmx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14600"/>
            <a:ext cx="683978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 a Database to a </a:t>
            </a:r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</a:p>
          <a:p>
            <a:pPr algn="ctr"/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9817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 a Database to a </a:t>
            </a:r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</a:p>
          <a:p>
            <a:pPr algn="ctr"/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143000"/>
            <a:ext cx="59817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 a Database to a </a:t>
            </a:r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</a:p>
          <a:p>
            <a:pPr algn="ctr"/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143000"/>
            <a:ext cx="60102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 a Database to a </a:t>
            </a:r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</a:p>
          <a:p>
            <a:pPr algn="ctr"/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143000"/>
            <a:ext cx="60102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 a Database to a Model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590800"/>
            <a:ext cx="17430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025908"/>
            <a:ext cx="8915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Once you have bound your database table to a model, the model is in a .</a:t>
            </a:r>
            <a:r>
              <a:rPr lang="en-US" sz="28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edmx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file and the following is created: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>
              <a:buFont typeface="Wingdings" pitchFamily="2" charset="2"/>
              <a:buChar char="§"/>
            </a:pPr>
            <a:r>
              <a:rPr lang="it-IT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 dataconnection and class name that ends in the name Entities (e.g. PetKennelDBEntities)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it-IT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A link to your table in the data connection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it-IT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 class for the records in your table (usually named with a singular version of the table name)</a:t>
            </a:r>
          </a:p>
          <a:p>
            <a:pPr marL="692150" lvl="1" indent="-234950">
              <a:buFont typeface="Wingdings" pitchFamily="2" charset="2"/>
              <a:buChar char="§"/>
            </a:pPr>
            <a:endParaRPr lang="it-IT" sz="24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>
              <a:buFont typeface="Wingdings" pitchFamily="2" charset="2"/>
              <a:buChar char="§"/>
            </a:pPr>
            <a:endParaRPr lang="it-IT" sz="24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>
              <a:buFont typeface="Wingdings" pitchFamily="2" charset="2"/>
              <a:buChar char="§"/>
            </a:pPr>
            <a:endParaRPr lang="it-IT" sz="24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/>
            <a:endParaRPr lang="en-US" sz="24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/>
            <a:endParaRPr lang="en-US" sz="1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/>
            <a:endParaRPr lang="en-US" sz="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Using the Model in a Controller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981200"/>
            <a:ext cx="8915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To access table data in a Controller you do the following: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24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r>
              <a:rPr lang="en-US" sz="1600" dirty="0" smtClean="0"/>
              <a:t>       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public </a:t>
            </a:r>
            <a:r>
              <a:rPr lang="en-US" sz="2000" b="1" i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Named</a:t>
            </a:r>
            <a:r>
              <a:rPr lang="en-US" sz="20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Entities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db = new </a:t>
            </a:r>
            <a:r>
              <a:rPr lang="en-US" sz="2000" b="1" i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Named</a:t>
            </a:r>
            <a:r>
              <a:rPr lang="en-US" sz="20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Entities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();</a:t>
            </a:r>
          </a:p>
          <a:p>
            <a:pPr marL="1149350" lvl="2" indent="-234950"/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               // Creates a new data object link for the Database</a:t>
            </a:r>
          </a:p>
          <a:p>
            <a:pPr marL="1149350" lvl="2" indent="-234950"/>
            <a:endParaRPr lang="it-IT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/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Return View(</a:t>
            </a:r>
            <a:r>
              <a:rPr lang="en-US" sz="20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db.</a:t>
            </a:r>
            <a:r>
              <a:rPr lang="en-US" sz="2000" b="1" i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TableName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)    //  Returns the table data for a view</a:t>
            </a:r>
          </a:p>
          <a:p>
            <a:pPr marL="1149350" lvl="2" indent="-234950"/>
            <a:endParaRPr lang="it-IT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85800" lvl="2" indent="-228600"/>
            <a:r>
              <a:rPr lang="en-US" sz="20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db.AddTo</a:t>
            </a:r>
            <a:r>
              <a:rPr lang="en-US" sz="2000" b="1" i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TableName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(object)   //  Adds a record to the table</a:t>
            </a:r>
            <a:endParaRPr lang="it-IT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1149350" lvl="2" indent="-234950"/>
            <a:endParaRPr lang="it-IT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/>
            <a:r>
              <a:rPr lang="en-US" sz="20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db.</a:t>
            </a:r>
            <a:r>
              <a:rPr lang="en-US" sz="2000" b="1" i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TableName</a:t>
            </a:r>
            <a:r>
              <a:rPr lang="en-US" sz="20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.DeleteObject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(object)   // Removes a record from table</a:t>
            </a:r>
            <a:endParaRPr lang="it-IT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>
              <a:buFont typeface="Wingdings" pitchFamily="2" charset="2"/>
              <a:buChar char="§"/>
            </a:pPr>
            <a:endParaRPr lang="it-IT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/>
            <a:r>
              <a:rPr lang="en-US" sz="20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db.SaveChanges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()   //  Saves the data to the database</a:t>
            </a:r>
            <a:endParaRPr lang="it-IT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>
              <a:buFont typeface="Wingdings" pitchFamily="2" charset="2"/>
              <a:buChar char="§"/>
            </a:pPr>
            <a:endParaRPr lang="it-IT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>
              <a:buFont typeface="Wingdings" pitchFamily="2" charset="2"/>
              <a:buChar char="§"/>
            </a:pPr>
            <a:endParaRPr lang="it-IT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/>
            <a:endParaRPr lang="en-US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/>
            <a:endParaRPr lang="en-US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/>
            <a:endParaRPr lang="en-US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Using the Model in a Controller</a:t>
            </a:r>
          </a:p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Action Method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981200"/>
            <a:ext cx="8915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To find a particular record in the table you can use SQL commands like so: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1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     </a:t>
            </a:r>
            <a:r>
              <a:rPr lang="en-US" sz="20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RecordName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</a:t>
            </a:r>
            <a:r>
              <a:rPr lang="en-US" sz="20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theObject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=  (from x in </a:t>
            </a:r>
            <a:r>
              <a:rPr lang="en-US" sz="20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db.TableName</a:t>
            </a:r>
            <a:endParaRPr lang="en-US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                                                     where (x.ID  ==  ID)</a:t>
            </a:r>
          </a:p>
          <a:p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                                                     select  x).First();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You can do the same thing using the following shorter </a:t>
            </a:r>
            <a:r>
              <a:rPr lang="en-US" sz="2800" b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lambda expression:</a:t>
            </a:r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endParaRPr lang="en-US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    </a:t>
            </a:r>
            <a:r>
              <a:rPr lang="en-US" sz="20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RecordName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</a:t>
            </a:r>
            <a:r>
              <a:rPr lang="en-US" sz="20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theObject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=  </a:t>
            </a:r>
            <a:r>
              <a:rPr lang="en-US" sz="20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db.TableName.First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(x =&gt; x.ID == ID);</a:t>
            </a:r>
            <a:endParaRPr lang="en-US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Using the Model in a Controller</a:t>
            </a:r>
          </a:p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Action Method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981200"/>
            <a:ext cx="891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public </a:t>
            </a:r>
            <a:r>
              <a:rPr lang="en-US" sz="2000" dirty="0" err="1" smtClean="0"/>
              <a:t>PetKennelDBEntities</a:t>
            </a:r>
            <a:r>
              <a:rPr lang="en-US" sz="2000" dirty="0" smtClean="0"/>
              <a:t> db = new </a:t>
            </a:r>
            <a:r>
              <a:rPr lang="en-US" sz="2000" dirty="0" err="1" smtClean="0"/>
              <a:t>PetKennelDBEntities</a:t>
            </a:r>
            <a:r>
              <a:rPr lang="en-US" sz="2000" dirty="0" smtClean="0"/>
              <a:t>();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public </a:t>
            </a:r>
            <a:r>
              <a:rPr lang="en-US" sz="2000" dirty="0" err="1" smtClean="0"/>
              <a:t>ActionResult</a:t>
            </a:r>
            <a:r>
              <a:rPr lang="en-US" sz="2000" dirty="0" smtClean="0"/>
              <a:t> Error()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return View();</a:t>
            </a:r>
          </a:p>
          <a:p>
            <a:r>
              <a:rPr lang="en-US" sz="2000" dirty="0" smtClean="0"/>
              <a:t>        }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public </a:t>
            </a:r>
            <a:r>
              <a:rPr lang="en-US" sz="2000" dirty="0" err="1" smtClean="0"/>
              <a:t>ActionResult</a:t>
            </a:r>
            <a:r>
              <a:rPr lang="en-US" sz="2000" dirty="0" smtClean="0"/>
              <a:t> List()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ViewData</a:t>
            </a:r>
            <a:r>
              <a:rPr lang="en-US" sz="2000" dirty="0" smtClean="0"/>
              <a:t>["Message"] = "Here's the list of the pets at the Kennel:";</a:t>
            </a:r>
          </a:p>
          <a:p>
            <a:r>
              <a:rPr lang="en-US" sz="2000" dirty="0" smtClean="0"/>
              <a:t>            return View(</a:t>
            </a:r>
            <a:r>
              <a:rPr lang="en-US" sz="2000" dirty="0" err="1" smtClean="0"/>
              <a:t>db.Pets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}</a:t>
            </a:r>
            <a:endParaRPr lang="en-US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 Example of the Crud Action Methods for the </a:t>
            </a:r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PetKennelDB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Using Databases with MVC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209800"/>
            <a:ext cx="891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80988">
              <a:buFont typeface="Arial" pitchFamily="34" charset="0"/>
              <a:buChar char="•"/>
            </a:pP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Visual Studio gives you many ways to connect a Database to your project as a Data source.  In this class, we will be create a database using the SQL Server Express Database that is automatically installed as a service when you install Visual Studio.</a:t>
            </a:r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981200"/>
            <a:ext cx="891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public </a:t>
            </a:r>
            <a:r>
              <a:rPr lang="en-US" sz="2000" dirty="0" err="1" smtClean="0"/>
              <a:t>ActionResult</a:t>
            </a:r>
            <a:r>
              <a:rPr lang="en-US" sz="2000" dirty="0" smtClean="0"/>
              <a:t> Details(</a:t>
            </a:r>
            <a:r>
              <a:rPr lang="en-US" sz="2000" dirty="0" err="1" smtClean="0"/>
              <a:t>int</a:t>
            </a:r>
            <a:r>
              <a:rPr lang="en-US" sz="2000" dirty="0" smtClean="0"/>
              <a:t> ID)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ViewData</a:t>
            </a:r>
            <a:r>
              <a:rPr lang="en-US" sz="2000" dirty="0" smtClean="0"/>
              <a:t>["Message"] = "Details of this pet:";</a:t>
            </a:r>
          </a:p>
          <a:p>
            <a:r>
              <a:rPr lang="en-US" sz="2000" dirty="0" smtClean="0"/>
              <a:t>            try</a:t>
            </a:r>
          </a:p>
          <a:p>
            <a:r>
              <a:rPr lang="en-US" sz="2000" dirty="0" smtClean="0"/>
              <a:t>            {</a:t>
            </a:r>
          </a:p>
          <a:p>
            <a:r>
              <a:rPr lang="en-US" sz="2000" dirty="0" smtClean="0"/>
              <a:t>                Pet </a:t>
            </a:r>
            <a:r>
              <a:rPr lang="en-US" sz="2000" dirty="0" err="1" smtClean="0"/>
              <a:t>thePet</a:t>
            </a:r>
            <a:r>
              <a:rPr lang="en-US" sz="2000" dirty="0" smtClean="0"/>
              <a:t> = </a:t>
            </a:r>
            <a:r>
              <a:rPr lang="en-US" sz="2000" dirty="0" err="1" smtClean="0"/>
              <a:t>db.Pets.First</a:t>
            </a:r>
            <a:r>
              <a:rPr lang="en-US" sz="2000" dirty="0" smtClean="0"/>
              <a:t>(p =&gt; p.ID == ID);</a:t>
            </a:r>
          </a:p>
          <a:p>
            <a:r>
              <a:rPr lang="en-US" sz="2000" dirty="0" smtClean="0"/>
              <a:t>                return View(</a:t>
            </a:r>
            <a:r>
              <a:rPr lang="en-US" sz="2000" dirty="0" err="1" smtClean="0"/>
              <a:t>thePet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    }</a:t>
            </a:r>
          </a:p>
          <a:p>
            <a:r>
              <a:rPr lang="en-US" sz="2000" dirty="0" smtClean="0"/>
              <a:t>            catch</a:t>
            </a:r>
          </a:p>
          <a:p>
            <a:r>
              <a:rPr lang="en-US" sz="2000" dirty="0" smtClean="0"/>
              <a:t>            {</a:t>
            </a:r>
          </a:p>
          <a:p>
            <a:r>
              <a:rPr lang="en-US" sz="2000" dirty="0" smtClean="0"/>
              <a:t>                return </a:t>
            </a:r>
            <a:r>
              <a:rPr lang="en-US" sz="2000" dirty="0" err="1" smtClean="0"/>
              <a:t>RedirectToAction</a:t>
            </a:r>
            <a:r>
              <a:rPr lang="en-US" sz="2000" dirty="0" smtClean="0"/>
              <a:t>("Error");</a:t>
            </a:r>
          </a:p>
          <a:p>
            <a:r>
              <a:rPr lang="en-US" sz="2000" dirty="0" smtClean="0"/>
              <a:t>            }</a:t>
            </a:r>
          </a:p>
          <a:p>
            <a:r>
              <a:rPr lang="en-US" sz="2000" dirty="0" smtClean="0"/>
              <a:t>        }</a:t>
            </a:r>
            <a:endParaRPr lang="en-US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 Example of the Crud Action Methods for the </a:t>
            </a:r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PetKennelDB</a:t>
            </a:r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(cont.)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981200"/>
            <a:ext cx="891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public </a:t>
            </a:r>
            <a:r>
              <a:rPr lang="en-US" sz="2000" dirty="0" err="1" smtClean="0"/>
              <a:t>ActionResult</a:t>
            </a:r>
            <a:r>
              <a:rPr lang="en-US" sz="2000" dirty="0" smtClean="0"/>
              <a:t> Create()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ViewData</a:t>
            </a:r>
            <a:r>
              <a:rPr lang="en-US" sz="2000" dirty="0" smtClean="0"/>
              <a:t>["Message"] = "Fill in the details for this pet:";</a:t>
            </a:r>
          </a:p>
          <a:p>
            <a:r>
              <a:rPr lang="en-US" sz="2000" dirty="0" smtClean="0"/>
              <a:t>            return View();</a:t>
            </a:r>
          </a:p>
          <a:p>
            <a:r>
              <a:rPr lang="en-US" sz="2000" dirty="0" smtClean="0"/>
              <a:t>        }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 Example of the Crud Action Methods for the </a:t>
            </a:r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PetKennelDB</a:t>
            </a:r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(cont.)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841242"/>
            <a:ext cx="8915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     [</a:t>
            </a:r>
            <a:r>
              <a:rPr lang="en-US" sz="1600" b="1" dirty="0" err="1" smtClean="0"/>
              <a:t>HttpPost</a:t>
            </a:r>
            <a:r>
              <a:rPr lang="en-US" sz="1600" b="1" dirty="0" smtClean="0"/>
              <a:t>]</a:t>
            </a:r>
          </a:p>
          <a:p>
            <a:r>
              <a:rPr lang="en-US" sz="1600" b="1" dirty="0" smtClean="0"/>
              <a:t>        public </a:t>
            </a:r>
            <a:r>
              <a:rPr lang="en-US" sz="1600" b="1" dirty="0" err="1" smtClean="0"/>
              <a:t>ActionResult</a:t>
            </a:r>
            <a:r>
              <a:rPr lang="en-US" sz="1600" b="1" dirty="0" smtClean="0"/>
              <a:t> Create(Pet p)</a:t>
            </a:r>
          </a:p>
          <a:p>
            <a:r>
              <a:rPr lang="en-US" sz="1600" b="1" dirty="0" smtClean="0"/>
              <a:t>        {</a:t>
            </a:r>
          </a:p>
          <a:p>
            <a:r>
              <a:rPr lang="en-US" sz="1600" b="1" dirty="0" smtClean="0"/>
              <a:t>            try</a:t>
            </a:r>
          </a:p>
          <a:p>
            <a:r>
              <a:rPr lang="en-US" sz="1600" b="1" dirty="0" smtClean="0"/>
              <a:t>            {</a:t>
            </a:r>
          </a:p>
          <a:p>
            <a:r>
              <a:rPr lang="en-US" sz="1600" b="1" dirty="0" smtClean="0"/>
              <a:t>                if (!</a:t>
            </a:r>
            <a:r>
              <a:rPr lang="en-US" sz="1600" b="1" dirty="0" err="1" smtClean="0"/>
              <a:t>ModelState.IsValid</a:t>
            </a:r>
            <a:r>
              <a:rPr lang="en-US" sz="1600" b="1" dirty="0" smtClean="0"/>
              <a:t>)</a:t>
            </a:r>
          </a:p>
          <a:p>
            <a:r>
              <a:rPr lang="en-US" sz="1600" b="1" dirty="0" smtClean="0"/>
              <a:t>                {</a:t>
            </a:r>
          </a:p>
          <a:p>
            <a:r>
              <a:rPr lang="en-US" sz="1600" b="1" dirty="0" smtClean="0"/>
              <a:t>                    </a:t>
            </a:r>
            <a:r>
              <a:rPr lang="en-US" sz="1600" b="1" dirty="0" err="1" smtClean="0"/>
              <a:t>ViewData</a:t>
            </a:r>
            <a:r>
              <a:rPr lang="en-US" sz="1600" b="1" dirty="0" smtClean="0"/>
              <a:t>["Message"] = "Problem Creating Pet Account:";</a:t>
            </a:r>
          </a:p>
          <a:p>
            <a:r>
              <a:rPr lang="en-US" sz="1600" b="1" dirty="0" smtClean="0"/>
              <a:t>                    return View("Create", p);</a:t>
            </a:r>
          </a:p>
          <a:p>
            <a:r>
              <a:rPr lang="en-US" sz="1600" b="1" dirty="0" smtClean="0"/>
              <a:t>                }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db.AddToPets</a:t>
            </a:r>
            <a:r>
              <a:rPr lang="en-US" sz="1600" b="1" dirty="0" smtClean="0"/>
              <a:t>(p);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db.SaveChanges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    return </a:t>
            </a:r>
            <a:r>
              <a:rPr lang="en-US" sz="1600" b="1" dirty="0" err="1" smtClean="0"/>
              <a:t>RedirectToAction</a:t>
            </a:r>
            <a:r>
              <a:rPr lang="en-US" sz="1600" b="1" dirty="0" smtClean="0"/>
              <a:t>("List");</a:t>
            </a:r>
          </a:p>
          <a:p>
            <a:r>
              <a:rPr lang="en-US" sz="1600" b="1" dirty="0" smtClean="0"/>
              <a:t>            }</a:t>
            </a:r>
          </a:p>
          <a:p>
            <a:r>
              <a:rPr lang="en-US" sz="1600" b="1" dirty="0" smtClean="0"/>
              <a:t>            catch</a:t>
            </a:r>
          </a:p>
          <a:p>
            <a:r>
              <a:rPr lang="en-US" sz="1600" b="1" dirty="0" smtClean="0"/>
              <a:t>            {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ViewData</a:t>
            </a:r>
            <a:r>
              <a:rPr lang="en-US" sz="1600" b="1" dirty="0" smtClean="0"/>
              <a:t>["Message"] = " Problem Creating Pet Account:";</a:t>
            </a:r>
          </a:p>
          <a:p>
            <a:r>
              <a:rPr lang="en-US" sz="1600" b="1" dirty="0" smtClean="0"/>
              <a:t>                return View("Create", p);</a:t>
            </a:r>
          </a:p>
          <a:p>
            <a:r>
              <a:rPr lang="en-US" sz="1600" b="1" dirty="0" smtClean="0"/>
              <a:t>            }</a:t>
            </a:r>
          </a:p>
          <a:p>
            <a:r>
              <a:rPr lang="en-US" sz="1600" b="1" dirty="0" smtClean="0"/>
              <a:t>        }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 Example of the Crud Action Methods for the </a:t>
            </a:r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PetKennelDB</a:t>
            </a:r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(cont.)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981200"/>
            <a:ext cx="891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public </a:t>
            </a:r>
            <a:r>
              <a:rPr lang="en-US" sz="2000" dirty="0" err="1" smtClean="0"/>
              <a:t>ActionResult</a:t>
            </a:r>
            <a:r>
              <a:rPr lang="en-US" sz="2000" dirty="0" smtClean="0"/>
              <a:t> Edit(</a:t>
            </a:r>
            <a:r>
              <a:rPr lang="en-US" sz="2000" dirty="0" err="1" smtClean="0"/>
              <a:t>int</a:t>
            </a:r>
            <a:r>
              <a:rPr lang="en-US" sz="2000" dirty="0" smtClean="0"/>
              <a:t> ID)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ViewData</a:t>
            </a:r>
            <a:r>
              <a:rPr lang="en-US" sz="2000" dirty="0" smtClean="0"/>
              <a:t>["Message"] = "Edit the following Pet's Information:";</a:t>
            </a:r>
          </a:p>
          <a:p>
            <a:r>
              <a:rPr lang="en-US" sz="2000" dirty="0" smtClean="0"/>
              <a:t>            try</a:t>
            </a:r>
          </a:p>
          <a:p>
            <a:r>
              <a:rPr lang="en-US" sz="2000" dirty="0" smtClean="0"/>
              <a:t>            {</a:t>
            </a:r>
          </a:p>
          <a:p>
            <a:r>
              <a:rPr lang="en-US" sz="2000" dirty="0" smtClean="0"/>
              <a:t>                Pet </a:t>
            </a:r>
            <a:r>
              <a:rPr lang="en-US" sz="2000" dirty="0" err="1" smtClean="0"/>
              <a:t>thePet</a:t>
            </a:r>
            <a:r>
              <a:rPr lang="en-US" sz="2000" dirty="0" smtClean="0"/>
              <a:t> = </a:t>
            </a:r>
            <a:r>
              <a:rPr lang="en-US" sz="2000" dirty="0" err="1" smtClean="0"/>
              <a:t>db.Pets.First</a:t>
            </a:r>
            <a:r>
              <a:rPr lang="en-US" sz="2000" dirty="0" smtClean="0"/>
              <a:t>(p =&gt; p.ID == ID);</a:t>
            </a:r>
          </a:p>
          <a:p>
            <a:r>
              <a:rPr lang="en-US" sz="2000" dirty="0" smtClean="0"/>
              <a:t>                return View(</a:t>
            </a:r>
            <a:r>
              <a:rPr lang="en-US" sz="2000" dirty="0" err="1" smtClean="0"/>
              <a:t>thePet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    }</a:t>
            </a:r>
          </a:p>
          <a:p>
            <a:r>
              <a:rPr lang="en-US" sz="2000" dirty="0" smtClean="0"/>
              <a:t>            catch</a:t>
            </a:r>
          </a:p>
          <a:p>
            <a:r>
              <a:rPr lang="en-US" sz="2000" dirty="0" smtClean="0"/>
              <a:t>            {</a:t>
            </a:r>
          </a:p>
          <a:p>
            <a:r>
              <a:rPr lang="en-US" sz="2000" dirty="0" smtClean="0"/>
              <a:t>                return </a:t>
            </a:r>
            <a:r>
              <a:rPr lang="en-US" sz="2000" dirty="0" err="1" smtClean="0"/>
              <a:t>RedirectToAction</a:t>
            </a:r>
            <a:r>
              <a:rPr lang="en-US" sz="2000" dirty="0" smtClean="0"/>
              <a:t>("Error");</a:t>
            </a:r>
          </a:p>
          <a:p>
            <a:r>
              <a:rPr lang="en-US" sz="2000" dirty="0" smtClean="0"/>
              <a:t>            }</a:t>
            </a:r>
          </a:p>
          <a:p>
            <a:r>
              <a:rPr lang="en-US" sz="2000" dirty="0" smtClean="0"/>
              <a:t>        }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 Example of the Crud Action Methods for the </a:t>
            </a:r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PetKennelDB</a:t>
            </a:r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(cont.)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810464"/>
            <a:ext cx="891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 [</a:t>
            </a:r>
            <a:r>
              <a:rPr lang="en-US" sz="1400" b="1" dirty="0" err="1" smtClean="0"/>
              <a:t>HttpPost</a:t>
            </a:r>
            <a:r>
              <a:rPr lang="en-US" sz="1400" b="1" dirty="0" smtClean="0"/>
              <a:t>]</a:t>
            </a:r>
          </a:p>
          <a:p>
            <a:r>
              <a:rPr lang="en-US" sz="1400" b="1" dirty="0" smtClean="0"/>
              <a:t>        public </a:t>
            </a:r>
            <a:r>
              <a:rPr lang="en-US" sz="1400" b="1" dirty="0" err="1" smtClean="0"/>
              <a:t>ActionResult</a:t>
            </a:r>
            <a:r>
              <a:rPr lang="en-US" sz="1400" b="1" dirty="0" smtClean="0"/>
              <a:t> Edit(Pet </a:t>
            </a:r>
            <a:r>
              <a:rPr lang="en-US" sz="1400" b="1" dirty="0" err="1" smtClean="0"/>
              <a:t>pet</a:t>
            </a:r>
            <a:r>
              <a:rPr lang="en-US" sz="1400" b="1" dirty="0" smtClean="0"/>
              <a:t>)</a:t>
            </a:r>
          </a:p>
          <a:p>
            <a:r>
              <a:rPr lang="en-US" sz="1400" b="1" dirty="0" smtClean="0"/>
              <a:t>        {</a:t>
            </a:r>
          </a:p>
          <a:p>
            <a:r>
              <a:rPr lang="en-US" sz="1400" b="1" dirty="0" smtClean="0"/>
              <a:t>            try</a:t>
            </a:r>
          </a:p>
          <a:p>
            <a:r>
              <a:rPr lang="en-US" sz="1400" b="1" dirty="0" smtClean="0"/>
              <a:t>            {</a:t>
            </a:r>
          </a:p>
          <a:p>
            <a:r>
              <a:rPr lang="en-US" sz="1400" b="1" dirty="0" smtClean="0"/>
              <a:t>                if (!</a:t>
            </a:r>
            <a:r>
              <a:rPr lang="en-US" sz="1400" b="1" dirty="0" err="1" smtClean="0"/>
              <a:t>ModelState.IsValid</a:t>
            </a:r>
            <a:r>
              <a:rPr lang="en-US" sz="1400" b="1" dirty="0" smtClean="0"/>
              <a:t>)</a:t>
            </a:r>
          </a:p>
          <a:p>
            <a:r>
              <a:rPr lang="en-US" sz="1400" b="1" dirty="0" smtClean="0"/>
              <a:t>                {</a:t>
            </a:r>
          </a:p>
          <a:p>
            <a:r>
              <a:rPr lang="en-US" sz="1400" b="1" dirty="0" smtClean="0"/>
              <a:t>                    </a:t>
            </a:r>
            <a:r>
              <a:rPr lang="en-US" sz="1400" b="1" dirty="0" err="1" smtClean="0"/>
              <a:t>ViewData</a:t>
            </a:r>
            <a:r>
              <a:rPr lang="en-US" sz="1400" b="1" dirty="0" smtClean="0"/>
              <a:t>["Message"] = "Problem Editing Pet Account:";</a:t>
            </a:r>
          </a:p>
          <a:p>
            <a:r>
              <a:rPr lang="en-US" sz="1400" b="1" dirty="0" smtClean="0"/>
              <a:t>                    return View("Edit", pet);</a:t>
            </a:r>
          </a:p>
          <a:p>
            <a:r>
              <a:rPr lang="en-US" sz="1400" b="1" dirty="0" smtClean="0"/>
              <a:t>                }</a:t>
            </a:r>
          </a:p>
          <a:p>
            <a:r>
              <a:rPr lang="en-US" sz="1400" b="1" dirty="0" smtClean="0"/>
              <a:t>                Pet </a:t>
            </a:r>
            <a:r>
              <a:rPr lang="en-US" sz="1400" b="1" dirty="0" err="1" smtClean="0"/>
              <a:t>thePet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db.Pets.First</a:t>
            </a:r>
            <a:r>
              <a:rPr lang="en-US" sz="1400" b="1" dirty="0" smtClean="0"/>
              <a:t>(p =&gt; p.ID == pet.ID);</a:t>
            </a:r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thePet.Name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pet.Name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thePet.Age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pet.Age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thePet.AnimalType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pet.AnimalType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thePet.AnimalImage</a:t>
            </a:r>
            <a:r>
              <a:rPr lang="en-US" sz="1400" b="1" dirty="0" smtClean="0"/>
              <a:t> </a:t>
            </a:r>
            <a:r>
              <a:rPr lang="en-US" sz="1400" b="1" dirty="0" smtClean="0"/>
              <a:t>= </a:t>
            </a:r>
            <a:r>
              <a:rPr lang="en-US" sz="1400" b="1" dirty="0" err="1" smtClean="0"/>
              <a:t>pet.AnimalImage</a:t>
            </a:r>
            <a:r>
              <a:rPr lang="en-US" sz="1400" b="1" dirty="0" smtClean="0"/>
              <a:t>;</a:t>
            </a:r>
            <a:endParaRPr lang="en-US" sz="1400" b="1" dirty="0" smtClean="0"/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db.SaveChanges</a:t>
            </a:r>
            <a:r>
              <a:rPr lang="en-US" sz="1400" b="1" dirty="0" smtClean="0"/>
              <a:t>();</a:t>
            </a:r>
          </a:p>
          <a:p>
            <a:r>
              <a:rPr lang="en-US" sz="1400" b="1" dirty="0" smtClean="0"/>
              <a:t>                return </a:t>
            </a:r>
            <a:r>
              <a:rPr lang="en-US" sz="1400" b="1" dirty="0" err="1" smtClean="0"/>
              <a:t>RedirectToAction</a:t>
            </a:r>
            <a:r>
              <a:rPr lang="en-US" sz="1400" b="1" dirty="0" smtClean="0"/>
              <a:t>("List");</a:t>
            </a:r>
          </a:p>
          <a:p>
            <a:r>
              <a:rPr lang="en-US" sz="1400" b="1" dirty="0" smtClean="0"/>
              <a:t>            }</a:t>
            </a:r>
          </a:p>
          <a:p>
            <a:r>
              <a:rPr lang="en-US" sz="1400" b="1" dirty="0" smtClean="0"/>
              <a:t>            catch</a:t>
            </a:r>
          </a:p>
          <a:p>
            <a:r>
              <a:rPr lang="en-US" sz="1400" b="1" dirty="0" smtClean="0"/>
              <a:t>            {</a:t>
            </a:r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ViewData</a:t>
            </a:r>
            <a:r>
              <a:rPr lang="en-US" sz="1400" b="1" dirty="0" smtClean="0"/>
              <a:t>["Message"] = </a:t>
            </a:r>
            <a:r>
              <a:rPr lang="en-US" sz="1400" b="1" dirty="0" smtClean="0"/>
              <a:t>"</a:t>
            </a:r>
            <a:r>
              <a:rPr lang="en-US" sz="1400" b="1" dirty="0" smtClean="0"/>
              <a:t>Problem </a:t>
            </a:r>
            <a:r>
              <a:rPr lang="en-US" sz="1400" b="1" dirty="0" smtClean="0"/>
              <a:t>Editing Pet Account:";</a:t>
            </a:r>
          </a:p>
          <a:p>
            <a:r>
              <a:rPr lang="en-US" sz="1400" b="1" dirty="0" smtClean="0"/>
              <a:t>                return View("Edit", pet);</a:t>
            </a:r>
          </a:p>
          <a:p>
            <a:r>
              <a:rPr lang="en-US" sz="1400" b="1" dirty="0" smtClean="0"/>
              <a:t>            }</a:t>
            </a:r>
          </a:p>
          <a:p>
            <a:r>
              <a:rPr lang="en-US" sz="1400" b="1" dirty="0" smtClean="0"/>
              <a:t>        }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 Example of the Crud Action Methods for the </a:t>
            </a:r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PetKennelDB</a:t>
            </a:r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(cont.)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981200"/>
            <a:ext cx="891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public </a:t>
            </a:r>
            <a:r>
              <a:rPr lang="en-US" sz="2000" dirty="0" err="1" smtClean="0"/>
              <a:t>ActionResult</a:t>
            </a:r>
            <a:r>
              <a:rPr lang="en-US" sz="2000" dirty="0" smtClean="0"/>
              <a:t> Delete(</a:t>
            </a:r>
            <a:r>
              <a:rPr lang="en-US" sz="2000" dirty="0" err="1" smtClean="0"/>
              <a:t>int</a:t>
            </a:r>
            <a:r>
              <a:rPr lang="en-US" sz="2000" dirty="0" smtClean="0"/>
              <a:t> ID)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ViewData</a:t>
            </a:r>
            <a:r>
              <a:rPr lang="en-US" sz="2000" dirty="0" smtClean="0"/>
              <a:t>["Message"] = "Delete the following Pet:";</a:t>
            </a:r>
          </a:p>
          <a:p>
            <a:r>
              <a:rPr lang="en-US" sz="2000" dirty="0" smtClean="0"/>
              <a:t>            try</a:t>
            </a:r>
          </a:p>
          <a:p>
            <a:r>
              <a:rPr lang="en-US" sz="2000" dirty="0" smtClean="0"/>
              <a:t>            {</a:t>
            </a:r>
          </a:p>
          <a:p>
            <a:r>
              <a:rPr lang="en-US" sz="2000" dirty="0" smtClean="0"/>
              <a:t>                Pet </a:t>
            </a:r>
            <a:r>
              <a:rPr lang="en-US" sz="2000" dirty="0" err="1" smtClean="0"/>
              <a:t>thePet</a:t>
            </a:r>
            <a:r>
              <a:rPr lang="en-US" sz="2000" dirty="0" smtClean="0"/>
              <a:t> = </a:t>
            </a:r>
            <a:r>
              <a:rPr lang="en-US" sz="2000" dirty="0" err="1" smtClean="0"/>
              <a:t>db.Pets.First</a:t>
            </a:r>
            <a:r>
              <a:rPr lang="en-US" sz="2000" dirty="0" smtClean="0"/>
              <a:t>(p =&gt; p.ID == ID);</a:t>
            </a:r>
          </a:p>
          <a:p>
            <a:r>
              <a:rPr lang="en-US" sz="2000" dirty="0" smtClean="0"/>
              <a:t>                return View(</a:t>
            </a:r>
            <a:r>
              <a:rPr lang="en-US" sz="2000" dirty="0" err="1" smtClean="0"/>
              <a:t>thePet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    }</a:t>
            </a:r>
          </a:p>
          <a:p>
            <a:r>
              <a:rPr lang="en-US" sz="2000" dirty="0" smtClean="0"/>
              <a:t>            catch</a:t>
            </a:r>
          </a:p>
          <a:p>
            <a:r>
              <a:rPr lang="en-US" sz="2000" dirty="0" smtClean="0"/>
              <a:t>            {</a:t>
            </a:r>
          </a:p>
          <a:p>
            <a:r>
              <a:rPr lang="en-US" sz="2000" dirty="0" smtClean="0"/>
              <a:t>                return </a:t>
            </a:r>
            <a:r>
              <a:rPr lang="en-US" sz="2000" dirty="0" err="1" smtClean="0"/>
              <a:t>RedirectToAction</a:t>
            </a:r>
            <a:r>
              <a:rPr lang="en-US" sz="2000" dirty="0" smtClean="0"/>
              <a:t>("Error");</a:t>
            </a:r>
          </a:p>
          <a:p>
            <a:r>
              <a:rPr lang="en-US" sz="2000" dirty="0" smtClean="0"/>
              <a:t>            }</a:t>
            </a:r>
          </a:p>
          <a:p>
            <a:r>
              <a:rPr lang="en-US" sz="2000" dirty="0" smtClean="0"/>
              <a:t>        }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 Example of the Crud Action Methods for the </a:t>
            </a:r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PetKennelDB</a:t>
            </a:r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(cont.)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981200"/>
            <a:ext cx="8915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     [</a:t>
            </a:r>
            <a:r>
              <a:rPr lang="en-US" sz="1600" b="1" dirty="0" err="1" smtClean="0"/>
              <a:t>HttpPost</a:t>
            </a:r>
            <a:r>
              <a:rPr lang="en-US" sz="1600" b="1" dirty="0" smtClean="0"/>
              <a:t>]</a:t>
            </a:r>
          </a:p>
          <a:p>
            <a:r>
              <a:rPr lang="en-US" sz="1600" b="1" dirty="0" smtClean="0"/>
              <a:t>        public </a:t>
            </a:r>
            <a:r>
              <a:rPr lang="en-US" sz="1600" b="1" dirty="0" err="1" smtClean="0"/>
              <a:t>ActionResult</a:t>
            </a:r>
            <a:r>
              <a:rPr lang="en-US" sz="1600" b="1" dirty="0" smtClean="0"/>
              <a:t> Delete(Pet </a:t>
            </a:r>
            <a:r>
              <a:rPr lang="en-US" sz="1600" b="1" dirty="0" err="1" smtClean="0"/>
              <a:t>pet</a:t>
            </a:r>
            <a:r>
              <a:rPr lang="en-US" sz="1600" b="1" dirty="0" smtClean="0"/>
              <a:t>)</a:t>
            </a:r>
          </a:p>
          <a:p>
            <a:r>
              <a:rPr lang="en-US" sz="1600" b="1" dirty="0" smtClean="0"/>
              <a:t>        {</a:t>
            </a:r>
          </a:p>
          <a:p>
            <a:r>
              <a:rPr lang="en-US" sz="1600" b="1" dirty="0" smtClean="0"/>
              <a:t>            try</a:t>
            </a:r>
          </a:p>
          <a:p>
            <a:r>
              <a:rPr lang="en-US" sz="1600" b="1" dirty="0" smtClean="0"/>
              <a:t>            {</a:t>
            </a:r>
          </a:p>
          <a:p>
            <a:r>
              <a:rPr lang="en-US" sz="1600" b="1" dirty="0" smtClean="0"/>
              <a:t>                if (pet == null)</a:t>
            </a:r>
          </a:p>
          <a:p>
            <a:r>
              <a:rPr lang="en-US" sz="1600" b="1" dirty="0" smtClean="0"/>
              <a:t>                    return </a:t>
            </a:r>
            <a:r>
              <a:rPr lang="en-US" sz="1600" b="1" dirty="0" err="1" smtClean="0"/>
              <a:t>RedirectToAction</a:t>
            </a:r>
            <a:r>
              <a:rPr lang="en-US" sz="1600" b="1" dirty="0" smtClean="0"/>
              <a:t>("Error");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                Pet </a:t>
            </a:r>
            <a:r>
              <a:rPr lang="en-US" sz="1600" b="1" dirty="0" err="1" smtClean="0"/>
              <a:t>thePet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db.Pets.First</a:t>
            </a:r>
            <a:r>
              <a:rPr lang="en-US" sz="1600" b="1" dirty="0" smtClean="0"/>
              <a:t>(p =&gt; p.ID == pet.ID);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db.Pets.DeleteObject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thePet</a:t>
            </a:r>
            <a:r>
              <a:rPr lang="en-US" sz="1600" b="1" dirty="0" smtClean="0"/>
              <a:t>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db.SaveChanges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    return </a:t>
            </a:r>
            <a:r>
              <a:rPr lang="en-US" sz="1600" b="1" dirty="0" err="1" smtClean="0"/>
              <a:t>RedirectToAction</a:t>
            </a:r>
            <a:r>
              <a:rPr lang="en-US" sz="1600" b="1" dirty="0" smtClean="0"/>
              <a:t>("List");</a:t>
            </a:r>
          </a:p>
          <a:p>
            <a:r>
              <a:rPr lang="en-US" sz="1600" b="1" dirty="0" smtClean="0"/>
              <a:t>            }</a:t>
            </a:r>
          </a:p>
          <a:p>
            <a:r>
              <a:rPr lang="en-US" sz="1600" b="1" dirty="0" smtClean="0"/>
              <a:t>            catch</a:t>
            </a:r>
          </a:p>
          <a:p>
            <a:r>
              <a:rPr lang="en-US" sz="1600" b="1" dirty="0" smtClean="0"/>
              <a:t>            {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ViewData</a:t>
            </a:r>
            <a:r>
              <a:rPr lang="en-US" sz="1600" b="1" dirty="0" smtClean="0"/>
              <a:t>["Message"] = "Problem Deleting the Pet Account:";</a:t>
            </a:r>
          </a:p>
          <a:p>
            <a:r>
              <a:rPr lang="en-US" sz="1600" b="1" dirty="0" smtClean="0"/>
              <a:t>                return View("Delete", pet);</a:t>
            </a:r>
          </a:p>
          <a:p>
            <a:r>
              <a:rPr lang="en-US" sz="1600" b="1" dirty="0" smtClean="0"/>
              <a:t>            }</a:t>
            </a:r>
          </a:p>
          <a:p>
            <a:r>
              <a:rPr lang="en-US" sz="1600" b="1" dirty="0" smtClean="0"/>
              <a:t>        }</a:t>
            </a:r>
            <a:endParaRPr lang="en-US" sz="1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 Example of the Crud Action Methods for the </a:t>
            </a:r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PetKennelDB</a:t>
            </a:r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(cont.)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Using Images with MVC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905000"/>
            <a:ext cx="8915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80988">
              <a:buFont typeface="Arial" pitchFamily="34" charset="0"/>
              <a:buChar char="•"/>
            </a:pPr>
            <a:r>
              <a:rPr lang="en-US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In a view, when an image is being managed by the logic of the controller, the controller can either send the entire image link, or just the image path to the view:</a:t>
            </a:r>
          </a:p>
          <a:p>
            <a:pPr marL="295275" indent="-280988">
              <a:buFont typeface="Arial" pitchFamily="34" charset="0"/>
              <a:buChar char="•"/>
            </a:pPr>
            <a:endParaRPr lang="en-US" sz="1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752475" lvl="1" indent="-280988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Entire Image Link:</a:t>
            </a:r>
          </a:p>
          <a:p>
            <a:pPr marL="234950" indent="-234950"/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	          </a:t>
            </a:r>
            <a:r>
              <a:rPr lang="en-US" sz="2000" dirty="0" err="1" smtClean="0"/>
              <a:t>ViewData</a:t>
            </a:r>
            <a:r>
              <a:rPr lang="en-US" sz="2000" dirty="0" smtClean="0"/>
              <a:t>["Image1"] = "&lt;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 = ../../Content/cakeimage.jpg /&gt;"</a:t>
            </a:r>
          </a:p>
          <a:p>
            <a:pPr marL="295275" indent="-280988">
              <a:buFont typeface="Arial" pitchFamily="34" charset="0"/>
              <a:buChar char="•"/>
            </a:pPr>
            <a:endParaRPr lang="en-US" sz="1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752475" lvl="1" indent="-280988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Simple Image Path:</a:t>
            </a:r>
          </a:p>
          <a:p>
            <a:pPr marL="234950" indent="-234950"/>
            <a:r>
              <a:rPr lang="en-US" sz="2000" b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	          </a:t>
            </a:r>
            <a:r>
              <a:rPr lang="en-US" sz="2000" dirty="0" err="1" smtClean="0"/>
              <a:t>ViewData</a:t>
            </a:r>
            <a:r>
              <a:rPr lang="en-US" sz="2000" dirty="0" smtClean="0"/>
              <a:t>["Image2"] = "../../Content/jokerimage.jpg"</a:t>
            </a:r>
          </a:p>
          <a:p>
            <a:pPr marL="752475" lvl="1" indent="-280988">
              <a:buFont typeface="Arial" pitchFamily="34" charset="0"/>
              <a:buChar char="•"/>
            </a:pPr>
            <a:endParaRPr lang="en-US" sz="32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Using Images with MVC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80988">
              <a:buFont typeface="Arial" pitchFamily="34" charset="0"/>
              <a:buChar char="•"/>
            </a:pPr>
            <a:endParaRPr lang="en-US" sz="1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752475" lvl="1" indent="-280988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View Page Code:</a:t>
            </a:r>
          </a:p>
          <a:p>
            <a:pPr marL="1371600" lvl="1" indent="-280988">
              <a:buFont typeface="Arial" pitchFamily="34" charset="0"/>
              <a:buChar char="•"/>
            </a:pPr>
            <a:endParaRPr lang="en-US" sz="1000" b="1" dirty="0" smtClean="0"/>
          </a:p>
          <a:p>
            <a:pPr marL="1371600" indent="-280988"/>
            <a:r>
              <a:rPr lang="en-US" b="1" dirty="0" smtClean="0"/>
              <a:t>    &lt;p&gt;</a:t>
            </a:r>
          </a:p>
          <a:p>
            <a:pPr marL="1371600" indent="-280988"/>
            <a:r>
              <a:rPr lang="en-US" b="1" dirty="0" smtClean="0"/>
              <a:t>        &lt;%= </a:t>
            </a:r>
            <a:r>
              <a:rPr lang="en-US" b="1" dirty="0" err="1" smtClean="0"/>
              <a:t>ViewData</a:t>
            </a:r>
            <a:r>
              <a:rPr lang="en-US" b="1" dirty="0" smtClean="0"/>
              <a:t>["Image1"] %&gt;</a:t>
            </a:r>
          </a:p>
          <a:p>
            <a:pPr marL="1371600" indent="-280988"/>
            <a:r>
              <a:rPr lang="en-US" b="1" dirty="0" smtClean="0"/>
              <a:t>    &lt;/p&gt;</a:t>
            </a:r>
          </a:p>
          <a:p>
            <a:pPr marL="1371600" indent="-280988"/>
            <a:r>
              <a:rPr lang="en-US" b="1" dirty="0" smtClean="0"/>
              <a:t>    &lt;p&gt;</a:t>
            </a:r>
          </a:p>
          <a:p>
            <a:pPr marL="1371600" indent="-280988"/>
            <a:r>
              <a:rPr lang="en-US" b="1" dirty="0" smtClean="0"/>
              <a:t>        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= &lt;%: </a:t>
            </a:r>
            <a:r>
              <a:rPr lang="en-US" b="1" dirty="0" err="1" smtClean="0"/>
              <a:t>ViewData</a:t>
            </a:r>
            <a:r>
              <a:rPr lang="en-US" b="1" dirty="0" smtClean="0"/>
              <a:t>["Image2"] %&gt; /&gt;</a:t>
            </a:r>
          </a:p>
          <a:p>
            <a:pPr marL="1371600" indent="-280988"/>
            <a:r>
              <a:rPr lang="en-US" b="1" dirty="0" smtClean="0"/>
              <a:t>    &lt;/p&gt;</a:t>
            </a:r>
            <a:endParaRPr lang="en-US" sz="6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419600"/>
            <a:ext cx="8915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80988">
              <a:buFont typeface="Arial" pitchFamily="34" charset="0"/>
              <a:buChar char="•"/>
            </a:pPr>
            <a:r>
              <a:rPr lang="en-US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In general we will be using the first approach and send the entire image link because it gives the controller control over things like the size of the image as well</a:t>
            </a: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Using Images with MVC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8915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80988">
              <a:buFont typeface="Arial" pitchFamily="34" charset="0"/>
              <a:buChar char="•"/>
            </a:pPr>
            <a:endParaRPr lang="en-US" sz="1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752475" lvl="1" indent="-280988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With the </a:t>
            </a:r>
            <a:r>
              <a:rPr lang="en-US" sz="28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AnimalImage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Field:</a:t>
            </a:r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1371600" lvl="1" indent="-280988">
              <a:buFont typeface="Arial" pitchFamily="34" charset="0"/>
              <a:buChar char="•"/>
            </a:pPr>
            <a:endParaRPr lang="en-US" sz="1000" b="1" dirty="0" smtClean="0"/>
          </a:p>
          <a:p>
            <a:pPr marL="1371600" indent="-280988"/>
            <a:r>
              <a:rPr lang="en-US" b="1" dirty="0" smtClean="0"/>
              <a:t>    &lt;p&gt;</a:t>
            </a:r>
          </a:p>
          <a:p>
            <a:pPr marL="1371600" indent="-280988"/>
            <a:r>
              <a:rPr lang="en-US" b="1" dirty="0" smtClean="0"/>
              <a:t>          </a:t>
            </a: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=</a:t>
            </a:r>
            <a:r>
              <a:rPr lang="en-US" dirty="0" smtClean="0"/>
              <a:t>/Content/</a:t>
            </a:r>
            <a:r>
              <a:rPr lang="en-US" b="1" dirty="0" smtClean="0"/>
              <a:t>&lt;%: </a:t>
            </a:r>
            <a:r>
              <a:rPr lang="en-US" dirty="0" err="1" smtClean="0"/>
              <a:t>item.AnimalImage</a:t>
            </a:r>
            <a:r>
              <a:rPr lang="en-US" dirty="0" smtClean="0"/>
              <a:t> </a:t>
            </a:r>
            <a:r>
              <a:rPr lang="en-US" b="1" dirty="0" smtClean="0"/>
              <a:t>%&gt; /&gt;</a:t>
            </a:r>
            <a:endParaRPr lang="en-US" b="1" dirty="0" smtClean="0"/>
          </a:p>
          <a:p>
            <a:pPr marL="1371600" indent="-280988"/>
            <a:r>
              <a:rPr lang="en-US" b="1" dirty="0" smtClean="0"/>
              <a:t>    &lt;/p</a:t>
            </a:r>
            <a:r>
              <a:rPr lang="en-US" b="1" dirty="0" smtClean="0"/>
              <a:t>&gt;</a:t>
            </a:r>
          </a:p>
          <a:p>
            <a:pPr marL="1371600" indent="-280988"/>
            <a:endParaRPr lang="en-US" b="1" dirty="0" smtClean="0"/>
          </a:p>
          <a:p>
            <a:pPr marL="1601788" indent="-798513">
              <a:tabLst>
                <a:tab pos="854075" algn="l"/>
              </a:tabLst>
            </a:pPr>
            <a:r>
              <a:rPr lang="en-US" b="1" dirty="0" smtClean="0"/>
              <a:t>Or</a:t>
            </a:r>
          </a:p>
          <a:p>
            <a:pPr marL="1371600" indent="-280988"/>
            <a:endParaRPr lang="en-US" b="1" dirty="0" smtClean="0"/>
          </a:p>
          <a:p>
            <a:pPr marL="1371600" indent="-280988"/>
            <a:r>
              <a:rPr lang="en-US" b="1" dirty="0" smtClean="0"/>
              <a:t>    &lt;p&gt;</a:t>
            </a:r>
          </a:p>
          <a:p>
            <a:pPr marL="1371600" indent="-280988"/>
            <a:r>
              <a:rPr lang="en-US" b="1" dirty="0" smtClean="0"/>
              <a:t>        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=</a:t>
            </a:r>
            <a:r>
              <a:rPr lang="en-US" dirty="0" smtClean="0"/>
              <a:t>/</a:t>
            </a:r>
            <a:r>
              <a:rPr lang="en-US" dirty="0" smtClean="0"/>
              <a:t>Content</a:t>
            </a:r>
            <a:r>
              <a:rPr lang="en-US" dirty="0" smtClean="0"/>
              <a:t>/</a:t>
            </a:r>
            <a:r>
              <a:rPr lang="en-US" b="1" dirty="0" smtClean="0"/>
              <a:t>&lt;%: </a:t>
            </a:r>
            <a:r>
              <a:rPr lang="en-US" dirty="0" err="1" smtClean="0"/>
              <a:t>item.AnimalImage</a:t>
            </a:r>
            <a:r>
              <a:rPr lang="en-US" dirty="0" smtClean="0"/>
              <a:t> </a:t>
            </a:r>
            <a:r>
              <a:rPr lang="en-US" b="1" dirty="0" smtClean="0"/>
              <a:t>%&gt; </a:t>
            </a:r>
            <a:r>
              <a:rPr lang="en-US" b="1" dirty="0" smtClean="0"/>
              <a:t>/&gt;</a:t>
            </a:r>
          </a:p>
          <a:p>
            <a:pPr marL="1371600" indent="-280988"/>
            <a:r>
              <a:rPr lang="en-US" b="1" dirty="0" smtClean="0"/>
              <a:t>    &lt;/p&gt;</a:t>
            </a:r>
            <a:endParaRPr lang="en-US" sz="6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057400"/>
            <a:ext cx="8915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To create your SQL Database you must choose “SQL Server Database” when you add a new Data source.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>
              <a:buFont typeface="Arial" pitchFamily="34" charset="0"/>
              <a:buChar char="•"/>
            </a:pP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You can see your Database in the </a:t>
            </a:r>
            <a:r>
              <a:rPr lang="en-US" sz="36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App_Data</a:t>
            </a: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folder in you Solution Explorer, or in the Server Explorer Data Connections:</a:t>
            </a:r>
          </a:p>
          <a:p>
            <a:pPr marL="234950" indent="-234950"/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Creating Your SQL Database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Creating Your SQL Database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http://science.kennesaw.edu/%7Eashaw8/cs4491/assignments/Databas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057400"/>
            <a:ext cx="5715000" cy="3943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0574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When you have created your database, you add a new Table and all of your table fields through the Server Explorer.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>
              <a:buFont typeface="Arial" pitchFamily="34" charset="0"/>
              <a:buChar char="•"/>
            </a:pP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You can also view and edit your Table data through the Server Explorer</a:t>
            </a:r>
          </a:p>
          <a:p>
            <a:pPr marL="234950" indent="-234950"/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Creating A Database Table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Creating A Database Table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0275" y="1871663"/>
            <a:ext cx="47434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Creating A Database Table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75" y="2247900"/>
            <a:ext cx="55054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981200"/>
            <a:ext cx="8915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When you create a Model for your MVC project, you can use one that is based on the fields of your Database Table.  Two of the most popular Data Models are: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24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>
              <a:buFont typeface="Wingdings" pitchFamily="2" charset="2"/>
              <a:buChar char="§"/>
            </a:pPr>
            <a:r>
              <a:rPr lang="it-IT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ADO.NET Entity Data Model</a:t>
            </a:r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>
              <a:buFont typeface="Wingdings" pitchFamily="2" charset="2"/>
              <a:buChar char="§"/>
            </a:pPr>
            <a:r>
              <a:rPr lang="it-IT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LINQ to SQL Classes</a:t>
            </a:r>
          </a:p>
          <a:p>
            <a:pPr marL="692150" lvl="1" indent="-234950">
              <a:buFont typeface="Wingdings" pitchFamily="2" charset="2"/>
              <a:buChar char="§"/>
            </a:pPr>
            <a:endParaRPr lang="it-IT" sz="32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/>
            <a:endParaRPr lang="en-US" sz="32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/>
            <a:endParaRPr lang="en-US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/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 a Database to a Model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981200"/>
            <a:ext cx="8915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ADO.NET (often called Entity Frameworks) is similar to LINQ to SQL, but LINQ to SQL has some limitations that are not in Entity Framework: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24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>
              <a:buFont typeface="Wingdings" pitchFamily="2" charset="2"/>
              <a:buChar char="§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LINQ to SQL only works with SQL Servers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LINQ to SQL only does 1-1 object to table mapping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LINQ to SQL will not be enhanced in the future</a:t>
            </a:r>
          </a:p>
          <a:p>
            <a:pPr marL="692150" lvl="1" indent="-234950">
              <a:buFont typeface="Wingdings" pitchFamily="2" charset="2"/>
              <a:buChar char="§"/>
            </a:pPr>
            <a:endParaRPr lang="it-IT" sz="32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/>
            <a:endParaRPr lang="en-US" sz="32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/>
            <a:endParaRPr lang="en-US" sz="2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/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1295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benefits of ADO.NET Entity Framework of LINQ to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604</TotalTime>
  <Words>1347</Words>
  <Application>Microsoft Office PowerPoint</Application>
  <PresentationFormat>On-screen Show (4:3)</PresentationFormat>
  <Paragraphs>239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Technic</vt:lpstr>
      <vt:lpstr>Intro to Database Systems CSIS 3310   Managing Databases with MVC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29</cp:revision>
  <dcterms:created xsi:type="dcterms:W3CDTF">2012-01-18T08:57:12Z</dcterms:created>
  <dcterms:modified xsi:type="dcterms:W3CDTF">2013-03-27T22:49:17Z</dcterms:modified>
</cp:coreProperties>
</file>